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bsolutely Sharp " panose="020B0604020202020204" charset="-128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image" Target="../media/image1.pn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sv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0.png"/><Relationship Id="rId3" Type="http://schemas.openxmlformats.org/officeDocument/2006/relationships/image" Target="../media/image21.svg"/><Relationship Id="rId7" Type="http://schemas.openxmlformats.org/officeDocument/2006/relationships/image" Target="../media/image2.svg"/><Relationship Id="rId12" Type="http://schemas.openxmlformats.org/officeDocument/2006/relationships/image" Target="../media/image7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23.svg"/><Relationship Id="rId10" Type="http://schemas.openxmlformats.org/officeDocument/2006/relationships/image" Target="../media/image5.png"/><Relationship Id="rId4" Type="http://schemas.openxmlformats.org/officeDocument/2006/relationships/image" Target="../media/image22.png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cmauEPUQYYU" TargetMode="External"/><Relationship Id="rId6" Type="http://schemas.openxmlformats.org/officeDocument/2006/relationships/image" Target="../media/image1.png"/><Relationship Id="rId11" Type="http://schemas.openxmlformats.org/officeDocument/2006/relationships/image" Target="../media/image10.png"/><Relationship Id="rId5" Type="http://schemas.openxmlformats.org/officeDocument/2006/relationships/image" Target="../media/image24.jpeg"/><Relationship Id="rId10" Type="http://schemas.openxmlformats.org/officeDocument/2006/relationships/image" Target="../media/image7.svg"/><Relationship Id="rId4" Type="http://schemas.openxmlformats.org/officeDocument/2006/relationships/image" Target="../media/image4.sv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svg"/><Relationship Id="rId3" Type="http://schemas.openxmlformats.org/officeDocument/2006/relationships/image" Target="../media/image26.svg"/><Relationship Id="rId7" Type="http://schemas.openxmlformats.org/officeDocument/2006/relationships/image" Target="../media/image2.svg"/><Relationship Id="rId12" Type="http://schemas.openxmlformats.org/officeDocument/2006/relationships/image" Target="../media/image31.png"/><Relationship Id="rId17" Type="http://schemas.openxmlformats.org/officeDocument/2006/relationships/image" Target="../media/image10.png"/><Relationship Id="rId2" Type="http://schemas.openxmlformats.org/officeDocument/2006/relationships/image" Target="../media/image25.png"/><Relationship Id="rId16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30.svg"/><Relationship Id="rId5" Type="http://schemas.openxmlformats.org/officeDocument/2006/relationships/image" Target="../media/image4.svg"/><Relationship Id="rId15" Type="http://schemas.openxmlformats.org/officeDocument/2006/relationships/image" Target="../media/image6.png"/><Relationship Id="rId10" Type="http://schemas.openxmlformats.org/officeDocument/2006/relationships/image" Target="../media/image29.png"/><Relationship Id="rId4" Type="http://schemas.openxmlformats.org/officeDocument/2006/relationships/image" Target="../media/image3.png"/><Relationship Id="rId9" Type="http://schemas.openxmlformats.org/officeDocument/2006/relationships/image" Target="../media/image28.svg"/><Relationship Id="rId1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svg"/><Relationship Id="rId3" Type="http://schemas.openxmlformats.org/officeDocument/2006/relationships/image" Target="../media/image26.svg"/><Relationship Id="rId7" Type="http://schemas.openxmlformats.org/officeDocument/2006/relationships/image" Target="../media/image2.svg"/><Relationship Id="rId12" Type="http://schemas.openxmlformats.org/officeDocument/2006/relationships/image" Target="../media/image31.png"/><Relationship Id="rId17" Type="http://schemas.openxmlformats.org/officeDocument/2006/relationships/image" Target="../media/image10.png"/><Relationship Id="rId2" Type="http://schemas.openxmlformats.org/officeDocument/2006/relationships/image" Target="../media/image25.png"/><Relationship Id="rId16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30.svg"/><Relationship Id="rId5" Type="http://schemas.openxmlformats.org/officeDocument/2006/relationships/image" Target="../media/image4.svg"/><Relationship Id="rId15" Type="http://schemas.openxmlformats.org/officeDocument/2006/relationships/image" Target="../media/image6.png"/><Relationship Id="rId10" Type="http://schemas.openxmlformats.org/officeDocument/2006/relationships/image" Target="../media/image29.png"/><Relationship Id="rId4" Type="http://schemas.openxmlformats.org/officeDocument/2006/relationships/image" Target="../media/image3.png"/><Relationship Id="rId9" Type="http://schemas.openxmlformats.org/officeDocument/2006/relationships/image" Target="../media/image28.svg"/><Relationship Id="rId1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37.png"/><Relationship Id="rId18" Type="http://schemas.openxmlformats.org/officeDocument/2006/relationships/image" Target="../media/image42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36.svg"/><Relationship Id="rId17" Type="http://schemas.openxmlformats.org/officeDocument/2006/relationships/image" Target="../media/image41.png"/><Relationship Id="rId2" Type="http://schemas.openxmlformats.org/officeDocument/2006/relationships/image" Target="../media/image1.png"/><Relationship Id="rId16" Type="http://schemas.openxmlformats.org/officeDocument/2006/relationships/image" Target="../media/image4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5.png"/><Relationship Id="rId5" Type="http://schemas.openxmlformats.org/officeDocument/2006/relationships/image" Target="../media/image4.svg"/><Relationship Id="rId15" Type="http://schemas.openxmlformats.org/officeDocument/2006/relationships/image" Target="../media/image39.png"/><Relationship Id="rId10" Type="http://schemas.openxmlformats.org/officeDocument/2006/relationships/image" Target="../media/image34.svg"/><Relationship Id="rId4" Type="http://schemas.openxmlformats.org/officeDocument/2006/relationships/image" Target="../media/image3.png"/><Relationship Id="rId9" Type="http://schemas.openxmlformats.org/officeDocument/2006/relationships/image" Target="../media/image33.png"/><Relationship Id="rId14" Type="http://schemas.openxmlformats.org/officeDocument/2006/relationships/image" Target="../media/image3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5.png"/><Relationship Id="rId3" Type="http://schemas.openxmlformats.org/officeDocument/2006/relationships/image" Target="../media/image4.svg"/><Relationship Id="rId7" Type="http://schemas.openxmlformats.org/officeDocument/2006/relationships/image" Target="../media/image44.svg"/><Relationship Id="rId12" Type="http://schemas.openxmlformats.org/officeDocument/2006/relationships/image" Target="../media/image48.svg"/><Relationship Id="rId17" Type="http://schemas.openxmlformats.org/officeDocument/2006/relationships/image" Target="../media/image50.svg"/><Relationship Id="rId2" Type="http://schemas.openxmlformats.org/officeDocument/2006/relationships/image" Target="../media/image3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7.png"/><Relationship Id="rId5" Type="http://schemas.openxmlformats.org/officeDocument/2006/relationships/image" Target="../media/image2.svg"/><Relationship Id="rId15" Type="http://schemas.openxmlformats.org/officeDocument/2006/relationships/image" Target="../media/image7.svg"/><Relationship Id="rId10" Type="http://schemas.openxmlformats.org/officeDocument/2006/relationships/image" Target="../media/image46.svg"/><Relationship Id="rId4" Type="http://schemas.openxmlformats.org/officeDocument/2006/relationships/image" Target="../media/image1.png"/><Relationship Id="rId9" Type="http://schemas.openxmlformats.org/officeDocument/2006/relationships/image" Target="../media/image45.png"/><Relationship Id="rId1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13" Type="http://schemas.openxmlformats.org/officeDocument/2006/relationships/image" Target="../media/image58.png"/><Relationship Id="rId18" Type="http://schemas.openxmlformats.org/officeDocument/2006/relationships/image" Target="../media/image10.png"/><Relationship Id="rId3" Type="http://schemas.openxmlformats.org/officeDocument/2006/relationships/image" Target="../media/image4.svg"/><Relationship Id="rId7" Type="http://schemas.openxmlformats.org/officeDocument/2006/relationships/image" Target="../media/image52.png"/><Relationship Id="rId12" Type="http://schemas.openxmlformats.org/officeDocument/2006/relationships/image" Target="../media/image57.svg"/><Relationship Id="rId17" Type="http://schemas.openxmlformats.org/officeDocument/2006/relationships/image" Target="../media/image7.svg"/><Relationship Id="rId2" Type="http://schemas.openxmlformats.org/officeDocument/2006/relationships/image" Target="../media/image3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2.svg"/><Relationship Id="rId15" Type="http://schemas.openxmlformats.org/officeDocument/2006/relationships/image" Target="../media/image5.png"/><Relationship Id="rId10" Type="http://schemas.openxmlformats.org/officeDocument/2006/relationships/image" Target="../media/image55.svg"/><Relationship Id="rId4" Type="http://schemas.openxmlformats.org/officeDocument/2006/relationships/image" Target="../media/image1.png"/><Relationship Id="rId9" Type="http://schemas.openxmlformats.org/officeDocument/2006/relationships/image" Target="../media/image54.png"/><Relationship Id="rId14" Type="http://schemas.openxmlformats.org/officeDocument/2006/relationships/image" Target="../media/image5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63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6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61.svg"/><Relationship Id="rId5" Type="http://schemas.openxmlformats.org/officeDocument/2006/relationships/image" Target="../media/image3.png"/><Relationship Id="rId10" Type="http://schemas.openxmlformats.org/officeDocument/2006/relationships/image" Target="../media/image60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96590" y="1197075"/>
            <a:ext cx="10294821" cy="5607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Absolutely Sharp "/>
              </a:rPr>
              <a:t>Mental Health Awareness Week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-2054205" y="-1059952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8"/>
                </a:lnTo>
                <a:lnTo>
                  <a:pt x="0" y="64664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8628923" y="5143500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7"/>
                </a:lnTo>
                <a:lnTo>
                  <a:pt x="0" y="64664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5964634" y="464451"/>
            <a:ext cx="2039147" cy="1123149"/>
          </a:xfrm>
          <a:custGeom>
            <a:avLst/>
            <a:gdLst/>
            <a:ahLst/>
            <a:cxnLst/>
            <a:rect l="l" t="t" r="r" b="b"/>
            <a:pathLst>
              <a:path w="2039147" h="1123149">
                <a:moveTo>
                  <a:pt x="0" y="0"/>
                </a:moveTo>
                <a:lnTo>
                  <a:pt x="2039147" y="0"/>
                </a:lnTo>
                <a:lnTo>
                  <a:pt x="2039147" y="1123149"/>
                </a:lnTo>
                <a:lnTo>
                  <a:pt x="0" y="11231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5766747" y="-5772"/>
            <a:ext cx="2434921" cy="2063595"/>
          </a:xfrm>
          <a:custGeom>
            <a:avLst/>
            <a:gdLst/>
            <a:ahLst/>
            <a:cxnLst/>
            <a:rect l="l" t="t" r="r" b="b"/>
            <a:pathLst>
              <a:path w="2434921" h="2063595">
                <a:moveTo>
                  <a:pt x="0" y="0"/>
                </a:moveTo>
                <a:lnTo>
                  <a:pt x="2434921" y="0"/>
                </a:lnTo>
                <a:lnTo>
                  <a:pt x="2434921" y="2063595"/>
                </a:lnTo>
                <a:lnTo>
                  <a:pt x="0" y="20635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3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7699687" y="3960930"/>
            <a:ext cx="2888626" cy="3301287"/>
          </a:xfrm>
          <a:custGeom>
            <a:avLst/>
            <a:gdLst/>
            <a:ahLst/>
            <a:cxnLst/>
            <a:rect l="l" t="t" r="r" b="b"/>
            <a:pathLst>
              <a:path w="2888626" h="3301287">
                <a:moveTo>
                  <a:pt x="0" y="0"/>
                </a:moveTo>
                <a:lnTo>
                  <a:pt x="2888626" y="0"/>
                </a:lnTo>
                <a:lnTo>
                  <a:pt x="2888626" y="3301286"/>
                </a:lnTo>
                <a:lnTo>
                  <a:pt x="0" y="33012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97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419878" y="745902"/>
            <a:ext cx="2274702" cy="1427376"/>
          </a:xfrm>
          <a:custGeom>
            <a:avLst/>
            <a:gdLst/>
            <a:ahLst/>
            <a:cxnLst/>
            <a:rect l="l" t="t" r="r" b="b"/>
            <a:pathLst>
              <a:path w="2274702" h="1427376">
                <a:moveTo>
                  <a:pt x="0" y="0"/>
                </a:moveTo>
                <a:lnTo>
                  <a:pt x="2274702" y="0"/>
                </a:lnTo>
                <a:lnTo>
                  <a:pt x="2274702" y="1427375"/>
                </a:lnTo>
                <a:lnTo>
                  <a:pt x="0" y="14273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4202151" y="7040766"/>
            <a:ext cx="10089259" cy="1908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5271FF"/>
                </a:solidFill>
                <a:latin typeface="Absolutely Sharp "/>
              </a:rPr>
              <a:t>Y</a:t>
            </a:r>
            <a:r>
              <a:rPr lang="en-US" sz="9999">
                <a:solidFill>
                  <a:srgbClr val="EF5705"/>
                </a:solidFill>
                <a:latin typeface="Absolutely Sharp "/>
              </a:rPr>
              <a:t>o</a:t>
            </a:r>
            <a:r>
              <a:rPr lang="en-US" sz="9999">
                <a:solidFill>
                  <a:srgbClr val="7ED957"/>
                </a:solidFill>
                <a:latin typeface="Absolutely Sharp "/>
              </a:rPr>
              <a:t>u</a:t>
            </a:r>
            <a:r>
              <a:rPr lang="en-US" sz="9999">
                <a:solidFill>
                  <a:srgbClr val="FF3131"/>
                </a:solidFill>
                <a:latin typeface="Absolutely Sharp "/>
              </a:rPr>
              <a:t>r </a:t>
            </a:r>
            <a:r>
              <a:rPr lang="en-US" sz="9999">
                <a:solidFill>
                  <a:srgbClr val="8C52FF"/>
                </a:solidFill>
                <a:latin typeface="Absolutely Sharp "/>
              </a:rPr>
              <a:t>V</a:t>
            </a:r>
            <a:r>
              <a:rPr lang="en-US" sz="9999">
                <a:solidFill>
                  <a:srgbClr val="00BF63"/>
                </a:solidFill>
                <a:latin typeface="Absolutely Sharp "/>
              </a:rPr>
              <a:t>o</a:t>
            </a:r>
            <a:r>
              <a:rPr lang="en-US" sz="9999">
                <a:solidFill>
                  <a:srgbClr val="054C9A"/>
                </a:solidFill>
                <a:latin typeface="Absolutely Sharp "/>
              </a:rPr>
              <a:t>i</a:t>
            </a:r>
            <a:r>
              <a:rPr lang="en-US" sz="9999">
                <a:solidFill>
                  <a:srgbClr val="CE2026"/>
                </a:solidFill>
                <a:latin typeface="Absolutely Sharp "/>
              </a:rPr>
              <a:t>c</a:t>
            </a:r>
            <a:r>
              <a:rPr lang="en-US" sz="9999">
                <a:solidFill>
                  <a:srgbClr val="004AAD"/>
                </a:solidFill>
                <a:latin typeface="Absolutely Sharp "/>
              </a:rPr>
              <a:t>e</a:t>
            </a:r>
            <a:r>
              <a:rPr lang="en-US" sz="9999">
                <a:solidFill>
                  <a:srgbClr val="000000"/>
                </a:solidFill>
                <a:latin typeface="Absolutely Sharp "/>
              </a:rPr>
              <a:t> </a:t>
            </a:r>
            <a:r>
              <a:rPr lang="en-US" sz="9999">
                <a:solidFill>
                  <a:srgbClr val="FF914D"/>
                </a:solidFill>
                <a:latin typeface="Absolutely Sharp "/>
              </a:rPr>
              <a:t>M</a:t>
            </a:r>
            <a:r>
              <a:rPr lang="en-US" sz="9999">
                <a:solidFill>
                  <a:srgbClr val="E36E8D"/>
                </a:solidFill>
                <a:latin typeface="Absolutely Sharp "/>
              </a:rPr>
              <a:t>a</a:t>
            </a:r>
            <a:r>
              <a:rPr lang="en-US" sz="9999">
                <a:solidFill>
                  <a:srgbClr val="5E17EB"/>
                </a:solidFill>
                <a:latin typeface="Absolutely Sharp "/>
              </a:rPr>
              <a:t>t</a:t>
            </a:r>
            <a:r>
              <a:rPr lang="en-US" sz="9999">
                <a:solidFill>
                  <a:srgbClr val="EF5705"/>
                </a:solidFill>
                <a:latin typeface="Absolutely Sharp "/>
              </a:rPr>
              <a:t>t</a:t>
            </a:r>
            <a:r>
              <a:rPr lang="en-US" sz="9999">
                <a:solidFill>
                  <a:srgbClr val="FF3131"/>
                </a:solidFill>
                <a:latin typeface="Absolutely Sharp "/>
              </a:rPr>
              <a:t>e</a:t>
            </a:r>
            <a:r>
              <a:rPr lang="en-US" sz="9999">
                <a:solidFill>
                  <a:srgbClr val="05365B"/>
                </a:solidFill>
                <a:latin typeface="Absolutely Sharp "/>
              </a:rPr>
              <a:t>r</a:t>
            </a:r>
            <a:r>
              <a:rPr lang="en-US" sz="9999">
                <a:solidFill>
                  <a:srgbClr val="00BF63"/>
                </a:solidFill>
                <a:latin typeface="Absolutely Sharp "/>
              </a:rPr>
              <a:t>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-2054205" y="-1156784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7"/>
                </a:lnTo>
                <a:lnTo>
                  <a:pt x="0" y="6466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8628923" y="5143500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7"/>
                </a:lnTo>
                <a:lnTo>
                  <a:pt x="0" y="64664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64634" y="464451"/>
            <a:ext cx="2039147" cy="1123149"/>
          </a:xfrm>
          <a:custGeom>
            <a:avLst/>
            <a:gdLst/>
            <a:ahLst/>
            <a:cxnLst/>
            <a:rect l="l" t="t" r="r" b="b"/>
            <a:pathLst>
              <a:path w="2039147" h="1123149">
                <a:moveTo>
                  <a:pt x="0" y="0"/>
                </a:moveTo>
                <a:lnTo>
                  <a:pt x="2039147" y="0"/>
                </a:lnTo>
                <a:lnTo>
                  <a:pt x="2039147" y="1123149"/>
                </a:lnTo>
                <a:lnTo>
                  <a:pt x="0" y="11231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5766747" y="-5772"/>
            <a:ext cx="2434921" cy="2063595"/>
          </a:xfrm>
          <a:custGeom>
            <a:avLst/>
            <a:gdLst/>
            <a:ahLst/>
            <a:cxnLst/>
            <a:rect l="l" t="t" r="r" b="b"/>
            <a:pathLst>
              <a:path w="2434921" h="2063595">
                <a:moveTo>
                  <a:pt x="0" y="0"/>
                </a:moveTo>
                <a:lnTo>
                  <a:pt x="2434921" y="0"/>
                </a:lnTo>
                <a:lnTo>
                  <a:pt x="2434921" y="2063595"/>
                </a:lnTo>
                <a:lnTo>
                  <a:pt x="0" y="20635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3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419878" y="745902"/>
            <a:ext cx="2274702" cy="1427376"/>
          </a:xfrm>
          <a:custGeom>
            <a:avLst/>
            <a:gdLst/>
            <a:ahLst/>
            <a:cxnLst/>
            <a:rect l="l" t="t" r="r" b="b"/>
            <a:pathLst>
              <a:path w="2274702" h="1427376">
                <a:moveTo>
                  <a:pt x="0" y="0"/>
                </a:moveTo>
                <a:lnTo>
                  <a:pt x="2274702" y="0"/>
                </a:lnTo>
                <a:lnTo>
                  <a:pt x="2274702" y="1427375"/>
                </a:lnTo>
                <a:lnTo>
                  <a:pt x="0" y="14273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4784994" y="1792782"/>
            <a:ext cx="8151602" cy="4613269"/>
          </a:xfrm>
          <a:custGeom>
            <a:avLst/>
            <a:gdLst/>
            <a:ahLst/>
            <a:cxnLst/>
            <a:rect l="l" t="t" r="r" b="b"/>
            <a:pathLst>
              <a:path w="8151602" h="4613269">
                <a:moveTo>
                  <a:pt x="0" y="0"/>
                </a:moveTo>
                <a:lnTo>
                  <a:pt x="8151602" y="0"/>
                </a:lnTo>
                <a:lnTo>
                  <a:pt x="8151602" y="4613269"/>
                </a:lnTo>
                <a:lnTo>
                  <a:pt x="0" y="461326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-1079946" flipH="1">
            <a:off x="1677049" y="2047381"/>
            <a:ext cx="3451344" cy="3222693"/>
          </a:xfrm>
          <a:custGeom>
            <a:avLst/>
            <a:gdLst/>
            <a:ahLst/>
            <a:cxnLst/>
            <a:rect l="l" t="t" r="r" b="b"/>
            <a:pathLst>
              <a:path w="3451344" h="3222693">
                <a:moveTo>
                  <a:pt x="3451344" y="0"/>
                </a:moveTo>
                <a:lnTo>
                  <a:pt x="0" y="0"/>
                </a:lnTo>
                <a:lnTo>
                  <a:pt x="0" y="3222692"/>
                </a:lnTo>
                <a:lnTo>
                  <a:pt x="3451344" y="3222692"/>
                </a:lnTo>
                <a:lnTo>
                  <a:pt x="3451344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-1009273">
            <a:off x="642887" y="5969744"/>
            <a:ext cx="5738944" cy="5049655"/>
          </a:xfrm>
          <a:custGeom>
            <a:avLst/>
            <a:gdLst/>
            <a:ahLst/>
            <a:cxnLst/>
            <a:rect l="l" t="t" r="r" b="b"/>
            <a:pathLst>
              <a:path w="5738944" h="5049655">
                <a:moveTo>
                  <a:pt x="0" y="0"/>
                </a:moveTo>
                <a:lnTo>
                  <a:pt x="5738944" y="0"/>
                </a:lnTo>
                <a:lnTo>
                  <a:pt x="5738944" y="5049655"/>
                </a:lnTo>
                <a:lnTo>
                  <a:pt x="0" y="504965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3904240" y="-383454"/>
            <a:ext cx="9913109" cy="1908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Absolutely Sharp "/>
              </a:rPr>
              <a:t>Who Are We?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30977" y="2558273"/>
            <a:ext cx="2801617" cy="1541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Absolutely Sharp "/>
              </a:rPr>
              <a:t>We are Compass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014" y="7077077"/>
            <a:ext cx="6735413" cy="3267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60" lvl="1" indent="-485780">
              <a:lnSpc>
                <a:spcPts val="6300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Absolutely Sharp "/>
              </a:rPr>
              <a:t>We support children with their mental health, such as low mood, anxiety and challenging behaviour</a:t>
            </a:r>
          </a:p>
        </p:txBody>
      </p:sp>
      <p:sp>
        <p:nvSpPr>
          <p:cNvPr id="13" name="Freeform 13"/>
          <p:cNvSpPr/>
          <p:nvPr/>
        </p:nvSpPr>
        <p:spPr>
          <a:xfrm rot="-1009273">
            <a:off x="6404726" y="6157363"/>
            <a:ext cx="5421358" cy="4770214"/>
          </a:xfrm>
          <a:custGeom>
            <a:avLst/>
            <a:gdLst/>
            <a:ahLst/>
            <a:cxnLst/>
            <a:rect l="l" t="t" r="r" b="b"/>
            <a:pathLst>
              <a:path w="5421358" h="4770214">
                <a:moveTo>
                  <a:pt x="0" y="0"/>
                </a:moveTo>
                <a:lnTo>
                  <a:pt x="5421358" y="0"/>
                </a:lnTo>
                <a:lnTo>
                  <a:pt x="5421358" y="4770214"/>
                </a:lnTo>
                <a:lnTo>
                  <a:pt x="0" y="477021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5887682" y="7019926"/>
            <a:ext cx="6512635" cy="3267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60" lvl="1" indent="-485780">
              <a:lnSpc>
                <a:spcPts val="6300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Absolutely Sharp "/>
              </a:rPr>
              <a:t>We will work with your school to see how we can work on positive mental health</a:t>
            </a:r>
          </a:p>
        </p:txBody>
      </p:sp>
      <p:sp>
        <p:nvSpPr>
          <p:cNvPr id="15" name="Freeform 15"/>
          <p:cNvSpPr/>
          <p:nvPr/>
        </p:nvSpPr>
        <p:spPr>
          <a:xfrm rot="-1009273">
            <a:off x="12048546" y="6002082"/>
            <a:ext cx="6147211" cy="5408886"/>
          </a:xfrm>
          <a:custGeom>
            <a:avLst/>
            <a:gdLst/>
            <a:ahLst/>
            <a:cxnLst/>
            <a:rect l="l" t="t" r="r" b="b"/>
            <a:pathLst>
              <a:path w="6147211" h="5408886">
                <a:moveTo>
                  <a:pt x="0" y="0"/>
                </a:moveTo>
                <a:lnTo>
                  <a:pt x="6147211" y="0"/>
                </a:lnTo>
                <a:lnTo>
                  <a:pt x="6147211" y="5408886"/>
                </a:lnTo>
                <a:lnTo>
                  <a:pt x="0" y="540888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11397430" y="7019926"/>
            <a:ext cx="6890570" cy="3267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60" lvl="1" indent="-485780">
              <a:lnSpc>
                <a:spcPts val="6300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Absolutely Sharp "/>
              </a:rPr>
              <a:t>We will work with children &amp; parents to see how we can help  with your mental health difficulties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6938258"/>
            <a:ext cx="3137535" cy="4114800"/>
          </a:xfrm>
          <a:custGeom>
            <a:avLst/>
            <a:gdLst/>
            <a:ahLst/>
            <a:cxnLst/>
            <a:rect l="l" t="t" r="r" b="b"/>
            <a:pathLst>
              <a:path w="3137535" h="4114800">
                <a:moveTo>
                  <a:pt x="0" y="0"/>
                </a:moveTo>
                <a:lnTo>
                  <a:pt x="3137535" y="0"/>
                </a:lnTo>
                <a:lnTo>
                  <a:pt x="3137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3700344" y="1587600"/>
            <a:ext cx="11060639" cy="6982029"/>
          </a:xfrm>
          <a:custGeom>
            <a:avLst/>
            <a:gdLst/>
            <a:ahLst/>
            <a:cxnLst/>
            <a:rect l="l" t="t" r="r" b="b"/>
            <a:pathLst>
              <a:path w="11060639" h="6982029">
                <a:moveTo>
                  <a:pt x="0" y="0"/>
                </a:moveTo>
                <a:lnTo>
                  <a:pt x="11060639" y="0"/>
                </a:lnTo>
                <a:lnTo>
                  <a:pt x="11060639" y="6982029"/>
                </a:lnTo>
                <a:lnTo>
                  <a:pt x="0" y="69820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4083829" y="3275314"/>
            <a:ext cx="10293668" cy="1908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Absolutely Sharp "/>
              </a:rPr>
              <a:t>What is Mental Health?</a:t>
            </a:r>
          </a:p>
        </p:txBody>
      </p:sp>
      <p:sp>
        <p:nvSpPr>
          <p:cNvPr id="5" name="Freeform 5"/>
          <p:cNvSpPr/>
          <p:nvPr/>
        </p:nvSpPr>
        <p:spPr>
          <a:xfrm rot="-10800000">
            <a:off x="-2054205" y="-1059952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8"/>
                </a:lnTo>
                <a:lnTo>
                  <a:pt x="0" y="6466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2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8628923" y="5143500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7"/>
                </a:lnTo>
                <a:lnTo>
                  <a:pt x="0" y="64664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6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5964634" y="464451"/>
            <a:ext cx="2039147" cy="1123149"/>
          </a:xfrm>
          <a:custGeom>
            <a:avLst/>
            <a:gdLst/>
            <a:ahLst/>
            <a:cxnLst/>
            <a:rect l="l" t="t" r="r" b="b"/>
            <a:pathLst>
              <a:path w="2039147" h="1123149">
                <a:moveTo>
                  <a:pt x="0" y="0"/>
                </a:moveTo>
                <a:lnTo>
                  <a:pt x="2039147" y="0"/>
                </a:lnTo>
                <a:lnTo>
                  <a:pt x="2039147" y="1123149"/>
                </a:lnTo>
                <a:lnTo>
                  <a:pt x="0" y="11231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5766747" y="0"/>
            <a:ext cx="2434921" cy="2063595"/>
          </a:xfrm>
          <a:custGeom>
            <a:avLst/>
            <a:gdLst/>
            <a:ahLst/>
            <a:cxnLst/>
            <a:rect l="l" t="t" r="r" b="b"/>
            <a:pathLst>
              <a:path w="2434921" h="2063595">
                <a:moveTo>
                  <a:pt x="0" y="0"/>
                </a:moveTo>
                <a:lnTo>
                  <a:pt x="2434921" y="0"/>
                </a:lnTo>
                <a:lnTo>
                  <a:pt x="2434921" y="2063595"/>
                </a:lnTo>
                <a:lnTo>
                  <a:pt x="0" y="206359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43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419878" y="745902"/>
            <a:ext cx="2274702" cy="1427376"/>
          </a:xfrm>
          <a:custGeom>
            <a:avLst/>
            <a:gdLst/>
            <a:ahLst/>
            <a:cxnLst/>
            <a:rect l="l" t="t" r="r" b="b"/>
            <a:pathLst>
              <a:path w="2274702" h="1427376">
                <a:moveTo>
                  <a:pt x="0" y="0"/>
                </a:moveTo>
                <a:lnTo>
                  <a:pt x="2274702" y="0"/>
                </a:lnTo>
                <a:lnTo>
                  <a:pt x="2274702" y="1427375"/>
                </a:lnTo>
                <a:lnTo>
                  <a:pt x="0" y="14273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28923" y="5143500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7"/>
                </a:lnTo>
                <a:lnTo>
                  <a:pt x="0" y="64664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3" name="Picture 3"/>
          <p:cNvPicPr>
            <a:picLocks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470988" y="2316325"/>
            <a:ext cx="10972800" cy="6172199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 rot="-10800000">
            <a:off x="-2054205" y="-1059952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8"/>
                </a:lnTo>
                <a:lnTo>
                  <a:pt x="0" y="6466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2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5964634" y="464451"/>
            <a:ext cx="2039147" cy="1123149"/>
          </a:xfrm>
          <a:custGeom>
            <a:avLst/>
            <a:gdLst/>
            <a:ahLst/>
            <a:cxnLst/>
            <a:rect l="l" t="t" r="r" b="b"/>
            <a:pathLst>
              <a:path w="2039147" h="1123149">
                <a:moveTo>
                  <a:pt x="0" y="0"/>
                </a:moveTo>
                <a:lnTo>
                  <a:pt x="2039147" y="0"/>
                </a:lnTo>
                <a:lnTo>
                  <a:pt x="2039147" y="1123149"/>
                </a:lnTo>
                <a:lnTo>
                  <a:pt x="0" y="11231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5766747" y="0"/>
            <a:ext cx="2434921" cy="2063595"/>
          </a:xfrm>
          <a:custGeom>
            <a:avLst/>
            <a:gdLst/>
            <a:ahLst/>
            <a:cxnLst/>
            <a:rect l="l" t="t" r="r" b="b"/>
            <a:pathLst>
              <a:path w="2434921" h="2063595">
                <a:moveTo>
                  <a:pt x="0" y="0"/>
                </a:moveTo>
                <a:lnTo>
                  <a:pt x="2434921" y="0"/>
                </a:lnTo>
                <a:lnTo>
                  <a:pt x="2434921" y="2063595"/>
                </a:lnTo>
                <a:lnTo>
                  <a:pt x="0" y="20635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3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3084808" y="73926"/>
            <a:ext cx="11745159" cy="1908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Absolutely Sharp "/>
              </a:rPr>
              <a:t>Lets watch a short video...</a:t>
            </a:r>
          </a:p>
        </p:txBody>
      </p:sp>
      <p:sp>
        <p:nvSpPr>
          <p:cNvPr id="8" name="Freeform 8"/>
          <p:cNvSpPr/>
          <p:nvPr/>
        </p:nvSpPr>
        <p:spPr>
          <a:xfrm>
            <a:off x="419878" y="745902"/>
            <a:ext cx="2274702" cy="1427376"/>
          </a:xfrm>
          <a:custGeom>
            <a:avLst/>
            <a:gdLst/>
            <a:ahLst/>
            <a:cxnLst/>
            <a:rect l="l" t="t" r="r" b="b"/>
            <a:pathLst>
              <a:path w="2274702" h="1427376">
                <a:moveTo>
                  <a:pt x="0" y="0"/>
                </a:moveTo>
                <a:lnTo>
                  <a:pt x="2274702" y="0"/>
                </a:lnTo>
                <a:lnTo>
                  <a:pt x="2274702" y="1427375"/>
                </a:lnTo>
                <a:lnTo>
                  <a:pt x="0" y="14273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89607" y="3649929"/>
            <a:ext cx="7315200" cy="3429000"/>
          </a:xfrm>
          <a:custGeom>
            <a:avLst/>
            <a:gdLst/>
            <a:ahLst/>
            <a:cxnLst/>
            <a:rect l="l" t="t" r="r" b="b"/>
            <a:pathLst>
              <a:path w="7315200" h="3429000">
                <a:moveTo>
                  <a:pt x="0" y="0"/>
                </a:moveTo>
                <a:lnTo>
                  <a:pt x="7315200" y="0"/>
                </a:lnTo>
                <a:lnTo>
                  <a:pt x="73152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8733807" y="5143500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7"/>
                </a:lnTo>
                <a:lnTo>
                  <a:pt x="0" y="64664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10800000">
            <a:off x="-2054205" y="-1059952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8"/>
                </a:lnTo>
                <a:lnTo>
                  <a:pt x="0" y="6466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2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4858254" y="6618596"/>
            <a:ext cx="2587659" cy="3404814"/>
          </a:xfrm>
          <a:custGeom>
            <a:avLst/>
            <a:gdLst/>
            <a:ahLst/>
            <a:cxnLst/>
            <a:rect l="l" t="t" r="r" b="b"/>
            <a:pathLst>
              <a:path w="2587659" h="3404814">
                <a:moveTo>
                  <a:pt x="0" y="0"/>
                </a:moveTo>
                <a:lnTo>
                  <a:pt x="2587658" y="0"/>
                </a:lnTo>
                <a:lnTo>
                  <a:pt x="2587658" y="3404814"/>
                </a:lnTo>
                <a:lnTo>
                  <a:pt x="0" y="34048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444807" y="6796036"/>
            <a:ext cx="1968698" cy="3227374"/>
          </a:xfrm>
          <a:custGeom>
            <a:avLst/>
            <a:gdLst/>
            <a:ahLst/>
            <a:cxnLst/>
            <a:rect l="l" t="t" r="r" b="b"/>
            <a:pathLst>
              <a:path w="1968698" h="3227374">
                <a:moveTo>
                  <a:pt x="0" y="0"/>
                </a:moveTo>
                <a:lnTo>
                  <a:pt x="1968698" y="0"/>
                </a:lnTo>
                <a:lnTo>
                  <a:pt x="1968698" y="3227374"/>
                </a:lnTo>
                <a:lnTo>
                  <a:pt x="0" y="32273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7060157" y="3377840"/>
            <a:ext cx="3347299" cy="4057333"/>
          </a:xfrm>
          <a:custGeom>
            <a:avLst/>
            <a:gdLst/>
            <a:ahLst/>
            <a:cxnLst/>
            <a:rect l="l" t="t" r="r" b="b"/>
            <a:pathLst>
              <a:path w="3347299" h="4057333">
                <a:moveTo>
                  <a:pt x="0" y="0"/>
                </a:moveTo>
                <a:lnTo>
                  <a:pt x="3347300" y="0"/>
                </a:lnTo>
                <a:lnTo>
                  <a:pt x="3347300" y="4057332"/>
                </a:lnTo>
                <a:lnTo>
                  <a:pt x="0" y="40573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1576626" y="2011352"/>
            <a:ext cx="1370052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3131"/>
                </a:solidFill>
                <a:latin typeface="Absolutely Sharp "/>
              </a:rPr>
              <a:t>Worried</a:t>
            </a:r>
          </a:p>
        </p:txBody>
      </p:sp>
      <p:sp>
        <p:nvSpPr>
          <p:cNvPr id="9" name="Freeform 9"/>
          <p:cNvSpPr/>
          <p:nvPr/>
        </p:nvSpPr>
        <p:spPr>
          <a:xfrm>
            <a:off x="15964634" y="464451"/>
            <a:ext cx="2039147" cy="1123149"/>
          </a:xfrm>
          <a:custGeom>
            <a:avLst/>
            <a:gdLst/>
            <a:ahLst/>
            <a:cxnLst/>
            <a:rect l="l" t="t" r="r" b="b"/>
            <a:pathLst>
              <a:path w="2039147" h="1123149">
                <a:moveTo>
                  <a:pt x="0" y="0"/>
                </a:moveTo>
                <a:lnTo>
                  <a:pt x="2039147" y="0"/>
                </a:lnTo>
                <a:lnTo>
                  <a:pt x="2039147" y="1123149"/>
                </a:lnTo>
                <a:lnTo>
                  <a:pt x="0" y="112314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5766747" y="0"/>
            <a:ext cx="2434921" cy="2063595"/>
          </a:xfrm>
          <a:custGeom>
            <a:avLst/>
            <a:gdLst/>
            <a:ahLst/>
            <a:cxnLst/>
            <a:rect l="l" t="t" r="r" b="b"/>
            <a:pathLst>
              <a:path w="2434921" h="2063595">
                <a:moveTo>
                  <a:pt x="0" y="0"/>
                </a:moveTo>
                <a:lnTo>
                  <a:pt x="2434921" y="0"/>
                </a:lnTo>
                <a:lnTo>
                  <a:pt x="2434921" y="2063595"/>
                </a:lnTo>
                <a:lnTo>
                  <a:pt x="0" y="206359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43000"/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419878" y="745902"/>
            <a:ext cx="2274702" cy="1427376"/>
          </a:xfrm>
          <a:custGeom>
            <a:avLst/>
            <a:gdLst/>
            <a:ahLst/>
            <a:cxnLst/>
            <a:rect l="l" t="t" r="r" b="b"/>
            <a:pathLst>
              <a:path w="2274702" h="1427376">
                <a:moveTo>
                  <a:pt x="0" y="0"/>
                </a:moveTo>
                <a:lnTo>
                  <a:pt x="2274702" y="0"/>
                </a:lnTo>
                <a:lnTo>
                  <a:pt x="2274702" y="1427375"/>
                </a:lnTo>
                <a:lnTo>
                  <a:pt x="0" y="14273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2622173" y="31735"/>
            <a:ext cx="13043654" cy="151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600" dirty="0">
                <a:solidFill>
                  <a:srgbClr val="000000"/>
                </a:solidFill>
                <a:latin typeface="Absolutely Sharp "/>
              </a:rPr>
              <a:t>What anxiety Might Look Like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87823" y="7185768"/>
            <a:ext cx="2270588" cy="607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8C52FF"/>
                </a:solidFill>
                <a:latin typeface="Absolutely Sharp "/>
              </a:rPr>
              <a:t>Butterflies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92459" y="6582518"/>
            <a:ext cx="2013109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8C52FF"/>
                </a:solidFill>
                <a:latin typeface="Absolutely Sharp "/>
              </a:rPr>
              <a:t>Feeling sick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50767" y="2550990"/>
            <a:ext cx="1349700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8C52FF"/>
                </a:solidFill>
                <a:latin typeface="Absolutely Sharp "/>
              </a:rPr>
              <a:t>Shaking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17248" y="1901670"/>
            <a:ext cx="2118558" cy="607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8C52FF"/>
                </a:solidFill>
                <a:latin typeface="Absolutely Sharp "/>
              </a:rPr>
              <a:t>Sweating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35399" y="7964837"/>
            <a:ext cx="2502694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8C52FF"/>
                </a:solidFill>
                <a:latin typeface="Absolutely Sharp "/>
              </a:rPr>
              <a:t>Fast heartbeat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22173" y="2550990"/>
            <a:ext cx="3591758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BF63"/>
                </a:solidFill>
                <a:latin typeface="Absolutely Sharp "/>
              </a:rPr>
              <a:t>“No one likes me”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29156" y="3215915"/>
            <a:ext cx="2839998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8C52FF"/>
                </a:solidFill>
                <a:latin typeface="Absolutely Sharp "/>
              </a:rPr>
              <a:t>Heavy breathing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68850" y="7857291"/>
            <a:ext cx="2707776" cy="607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FF3131"/>
                </a:solidFill>
                <a:latin typeface="Absolutely Sharp "/>
              </a:rPr>
              <a:t>Overwhelmed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049562" y="5504129"/>
            <a:ext cx="1332806" cy="607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FF3131"/>
                </a:solidFill>
                <a:latin typeface="Absolutely Sharp "/>
              </a:rPr>
              <a:t>Scared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8937" y="4900879"/>
            <a:ext cx="4349115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5365B"/>
                </a:solidFill>
                <a:latin typeface="Absolutely Sharp "/>
              </a:rPr>
              <a:t>Stop playing with friends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634117" y="2787573"/>
            <a:ext cx="4448274" cy="147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BF63"/>
                </a:solidFill>
                <a:latin typeface="Absolutely Sharp "/>
              </a:rPr>
              <a:t>“What if something bad happens”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89607" y="3649929"/>
            <a:ext cx="7315200" cy="3429000"/>
          </a:xfrm>
          <a:custGeom>
            <a:avLst/>
            <a:gdLst/>
            <a:ahLst/>
            <a:cxnLst/>
            <a:rect l="l" t="t" r="r" b="b"/>
            <a:pathLst>
              <a:path w="7315200" h="3429000">
                <a:moveTo>
                  <a:pt x="0" y="0"/>
                </a:moveTo>
                <a:lnTo>
                  <a:pt x="7315200" y="0"/>
                </a:lnTo>
                <a:lnTo>
                  <a:pt x="73152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8733807" y="5143500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7"/>
                </a:lnTo>
                <a:lnTo>
                  <a:pt x="0" y="64664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10800000">
            <a:off x="-2054205" y="-1059952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8"/>
                </a:lnTo>
                <a:lnTo>
                  <a:pt x="0" y="6466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2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4858254" y="6618596"/>
            <a:ext cx="2587659" cy="3404814"/>
          </a:xfrm>
          <a:custGeom>
            <a:avLst/>
            <a:gdLst/>
            <a:ahLst/>
            <a:cxnLst/>
            <a:rect l="l" t="t" r="r" b="b"/>
            <a:pathLst>
              <a:path w="2587659" h="3404814">
                <a:moveTo>
                  <a:pt x="0" y="0"/>
                </a:moveTo>
                <a:lnTo>
                  <a:pt x="2587658" y="0"/>
                </a:lnTo>
                <a:lnTo>
                  <a:pt x="2587658" y="3404814"/>
                </a:lnTo>
                <a:lnTo>
                  <a:pt x="0" y="34048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444807" y="6796036"/>
            <a:ext cx="1968698" cy="3227374"/>
          </a:xfrm>
          <a:custGeom>
            <a:avLst/>
            <a:gdLst/>
            <a:ahLst/>
            <a:cxnLst/>
            <a:rect l="l" t="t" r="r" b="b"/>
            <a:pathLst>
              <a:path w="1968698" h="3227374">
                <a:moveTo>
                  <a:pt x="0" y="0"/>
                </a:moveTo>
                <a:lnTo>
                  <a:pt x="1968698" y="0"/>
                </a:lnTo>
                <a:lnTo>
                  <a:pt x="1968698" y="3227374"/>
                </a:lnTo>
                <a:lnTo>
                  <a:pt x="0" y="32273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7060157" y="3377840"/>
            <a:ext cx="3347299" cy="4057333"/>
          </a:xfrm>
          <a:custGeom>
            <a:avLst/>
            <a:gdLst/>
            <a:ahLst/>
            <a:cxnLst/>
            <a:rect l="l" t="t" r="r" b="b"/>
            <a:pathLst>
              <a:path w="3347299" h="4057333">
                <a:moveTo>
                  <a:pt x="0" y="0"/>
                </a:moveTo>
                <a:lnTo>
                  <a:pt x="3347300" y="0"/>
                </a:lnTo>
                <a:lnTo>
                  <a:pt x="3347300" y="4057332"/>
                </a:lnTo>
                <a:lnTo>
                  <a:pt x="0" y="40573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1952803" y="2011352"/>
            <a:ext cx="1138329" cy="607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FF3131"/>
                </a:solidFill>
                <a:latin typeface="Absolutely Sharp "/>
              </a:rPr>
              <a:t>Sad</a:t>
            </a:r>
          </a:p>
        </p:txBody>
      </p:sp>
      <p:sp>
        <p:nvSpPr>
          <p:cNvPr id="9" name="Freeform 9"/>
          <p:cNvSpPr/>
          <p:nvPr/>
        </p:nvSpPr>
        <p:spPr>
          <a:xfrm>
            <a:off x="15964634" y="464451"/>
            <a:ext cx="2039147" cy="1123149"/>
          </a:xfrm>
          <a:custGeom>
            <a:avLst/>
            <a:gdLst/>
            <a:ahLst/>
            <a:cxnLst/>
            <a:rect l="l" t="t" r="r" b="b"/>
            <a:pathLst>
              <a:path w="2039147" h="1123149">
                <a:moveTo>
                  <a:pt x="0" y="0"/>
                </a:moveTo>
                <a:lnTo>
                  <a:pt x="2039147" y="0"/>
                </a:lnTo>
                <a:lnTo>
                  <a:pt x="2039147" y="1123149"/>
                </a:lnTo>
                <a:lnTo>
                  <a:pt x="0" y="112314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5766747" y="0"/>
            <a:ext cx="2434921" cy="2063595"/>
          </a:xfrm>
          <a:custGeom>
            <a:avLst/>
            <a:gdLst/>
            <a:ahLst/>
            <a:cxnLst/>
            <a:rect l="l" t="t" r="r" b="b"/>
            <a:pathLst>
              <a:path w="2434921" h="2063595">
                <a:moveTo>
                  <a:pt x="0" y="0"/>
                </a:moveTo>
                <a:lnTo>
                  <a:pt x="2434921" y="0"/>
                </a:lnTo>
                <a:lnTo>
                  <a:pt x="2434921" y="2063595"/>
                </a:lnTo>
                <a:lnTo>
                  <a:pt x="0" y="206359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43000"/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419878" y="745902"/>
            <a:ext cx="2274702" cy="1427376"/>
          </a:xfrm>
          <a:custGeom>
            <a:avLst/>
            <a:gdLst/>
            <a:ahLst/>
            <a:cxnLst/>
            <a:rect l="l" t="t" r="r" b="b"/>
            <a:pathLst>
              <a:path w="2274702" h="1427376">
                <a:moveTo>
                  <a:pt x="0" y="0"/>
                </a:moveTo>
                <a:lnTo>
                  <a:pt x="2274702" y="0"/>
                </a:lnTo>
                <a:lnTo>
                  <a:pt x="2274702" y="1427375"/>
                </a:lnTo>
                <a:lnTo>
                  <a:pt x="0" y="14273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2630745" y="69835"/>
            <a:ext cx="13026510" cy="173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9"/>
              </a:lnSpc>
              <a:spcBef>
                <a:spcPct val="0"/>
              </a:spcBef>
            </a:pPr>
            <a:r>
              <a:rPr lang="en-US" sz="9099">
                <a:solidFill>
                  <a:srgbClr val="000000"/>
                </a:solidFill>
                <a:latin typeface="Absolutely Sharp "/>
              </a:rPr>
              <a:t>What low mood Might Look Like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67855" y="7309929"/>
            <a:ext cx="2202537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8C52FF"/>
                </a:solidFill>
                <a:latin typeface="Absolutely Sharp "/>
              </a:rPr>
              <a:t>Not sleeping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92459" y="6582518"/>
            <a:ext cx="2013109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8C52FF"/>
                </a:solidFill>
                <a:latin typeface="Absolutely Sharp "/>
              </a:rPr>
              <a:t>Feeling sick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281574" y="2504920"/>
            <a:ext cx="2510885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8C52FF"/>
                </a:solidFill>
                <a:latin typeface="Absolutely Sharp "/>
              </a:rPr>
              <a:t>Unmotivated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25251" y="1901670"/>
            <a:ext cx="1139428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8C52FF"/>
                </a:solidFill>
                <a:latin typeface="Absolutely Sharp "/>
              </a:rPr>
              <a:t>Crying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18756" y="8254322"/>
            <a:ext cx="4449723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5365B"/>
                </a:solidFill>
                <a:latin typeface="Absolutely Sharp "/>
              </a:rPr>
              <a:t>Not engaging in activities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331899" y="2550990"/>
            <a:ext cx="4172307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BF63"/>
                </a:solidFill>
                <a:latin typeface="Absolutely Sharp "/>
              </a:rPr>
              <a:t>“I can’t be bothered”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96451" y="3697165"/>
            <a:ext cx="1872674" cy="607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8C52FF"/>
                </a:solidFill>
                <a:latin typeface="Absolutely Sharp "/>
              </a:rPr>
              <a:t>Headache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430739" y="7913179"/>
            <a:ext cx="1043345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3131"/>
                </a:solidFill>
                <a:latin typeface="Absolutely Sharp "/>
              </a:rPr>
              <a:t>Angry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091133" y="5504129"/>
            <a:ext cx="1767121" cy="607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FF3131"/>
                </a:solidFill>
                <a:latin typeface="Absolutely Sharp "/>
              </a:rPr>
              <a:t>Irritated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8937" y="4900879"/>
            <a:ext cx="4349115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5365B"/>
                </a:solidFill>
                <a:latin typeface="Absolutely Sharp "/>
              </a:rPr>
              <a:t>Stop playing with friends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634117" y="2787573"/>
            <a:ext cx="4448274" cy="147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BF63"/>
                </a:solidFill>
                <a:latin typeface="Absolutely Sharp "/>
              </a:rPr>
              <a:t>“There’s no point anymore”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-2054205" y="-1059952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8"/>
                </a:lnTo>
                <a:lnTo>
                  <a:pt x="0" y="64664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8733807" y="5143500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7"/>
                </a:lnTo>
                <a:lnTo>
                  <a:pt x="0" y="64664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658198" y="73926"/>
            <a:ext cx="13902571" cy="3306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600" dirty="0">
                <a:solidFill>
                  <a:srgbClr val="000000"/>
                </a:solidFill>
                <a:latin typeface="Absolutely Sharp "/>
              </a:rPr>
              <a:t>Mental Health awareness theme</a:t>
            </a:r>
          </a:p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600" dirty="0">
                <a:solidFill>
                  <a:srgbClr val="7ED957"/>
                </a:solidFill>
                <a:latin typeface="Absolutely Sharp "/>
              </a:rPr>
              <a:t>Y</a:t>
            </a:r>
            <a:r>
              <a:rPr lang="en-US" sz="9600" dirty="0">
                <a:solidFill>
                  <a:srgbClr val="1988AF"/>
                </a:solidFill>
                <a:latin typeface="Absolutely Sharp "/>
              </a:rPr>
              <a:t>o</a:t>
            </a:r>
            <a:r>
              <a:rPr lang="en-US" sz="9600" dirty="0">
                <a:solidFill>
                  <a:srgbClr val="CC6017"/>
                </a:solidFill>
                <a:latin typeface="Absolutely Sharp "/>
              </a:rPr>
              <a:t>u</a:t>
            </a:r>
            <a:r>
              <a:rPr lang="en-US" sz="9600" dirty="0">
                <a:solidFill>
                  <a:srgbClr val="FF3131"/>
                </a:solidFill>
                <a:latin typeface="Absolutely Sharp "/>
              </a:rPr>
              <a:t>r</a:t>
            </a:r>
            <a:r>
              <a:rPr lang="en-US" sz="9600" dirty="0">
                <a:solidFill>
                  <a:srgbClr val="000000"/>
                </a:solidFill>
                <a:latin typeface="Absolutely Sharp "/>
              </a:rPr>
              <a:t> </a:t>
            </a:r>
            <a:r>
              <a:rPr lang="en-US" sz="9600" dirty="0">
                <a:solidFill>
                  <a:srgbClr val="8C52FF"/>
                </a:solidFill>
                <a:latin typeface="Absolutely Sharp "/>
              </a:rPr>
              <a:t>V</a:t>
            </a:r>
            <a:r>
              <a:rPr lang="en-US" sz="9600" dirty="0">
                <a:solidFill>
                  <a:srgbClr val="FFBD59"/>
                </a:solidFill>
                <a:latin typeface="Absolutely Sharp "/>
              </a:rPr>
              <a:t>o</a:t>
            </a:r>
            <a:r>
              <a:rPr lang="en-US" sz="9600" dirty="0">
                <a:solidFill>
                  <a:srgbClr val="FF66C4"/>
                </a:solidFill>
                <a:latin typeface="Absolutely Sharp "/>
              </a:rPr>
              <a:t>i</a:t>
            </a:r>
            <a:r>
              <a:rPr lang="en-US" sz="9600" dirty="0">
                <a:solidFill>
                  <a:srgbClr val="737373"/>
                </a:solidFill>
                <a:latin typeface="Absolutely Sharp "/>
              </a:rPr>
              <a:t>c</a:t>
            </a:r>
            <a:r>
              <a:rPr lang="en-US" sz="9600" dirty="0">
                <a:solidFill>
                  <a:srgbClr val="CB6CE6"/>
                </a:solidFill>
                <a:latin typeface="Absolutely Sharp "/>
              </a:rPr>
              <a:t>e</a:t>
            </a:r>
            <a:r>
              <a:rPr lang="en-US" sz="9600" dirty="0">
                <a:solidFill>
                  <a:srgbClr val="000000"/>
                </a:solidFill>
                <a:latin typeface="Absolutely Sharp "/>
              </a:rPr>
              <a:t> </a:t>
            </a:r>
            <a:r>
              <a:rPr lang="en-US" sz="9600" dirty="0">
                <a:solidFill>
                  <a:srgbClr val="004094"/>
                </a:solidFill>
                <a:latin typeface="Absolutely Sharp "/>
              </a:rPr>
              <a:t>M</a:t>
            </a:r>
            <a:r>
              <a:rPr lang="en-US" sz="9600" dirty="0">
                <a:solidFill>
                  <a:srgbClr val="00BF63"/>
                </a:solidFill>
                <a:latin typeface="Absolutely Sharp "/>
              </a:rPr>
              <a:t>a</a:t>
            </a:r>
            <a:r>
              <a:rPr lang="en-US" sz="9600" dirty="0">
                <a:solidFill>
                  <a:srgbClr val="D75443"/>
                </a:solidFill>
                <a:latin typeface="Absolutely Sharp "/>
              </a:rPr>
              <a:t>t</a:t>
            </a:r>
            <a:r>
              <a:rPr lang="en-US" sz="9600" dirty="0">
                <a:solidFill>
                  <a:srgbClr val="5E17EB"/>
                </a:solidFill>
                <a:latin typeface="Absolutely Sharp "/>
              </a:rPr>
              <a:t>t</a:t>
            </a:r>
            <a:r>
              <a:rPr lang="en-US" sz="9600" dirty="0">
                <a:solidFill>
                  <a:srgbClr val="5271FF"/>
                </a:solidFill>
                <a:latin typeface="Absolutely Sharp "/>
              </a:rPr>
              <a:t>e</a:t>
            </a:r>
            <a:r>
              <a:rPr lang="en-US" sz="9600" dirty="0">
                <a:solidFill>
                  <a:srgbClr val="917B5C"/>
                </a:solidFill>
                <a:latin typeface="Absolutely Sharp "/>
              </a:rPr>
              <a:t>r</a:t>
            </a:r>
            <a:r>
              <a:rPr lang="en-US" sz="9600" dirty="0">
                <a:solidFill>
                  <a:srgbClr val="004094"/>
                </a:solidFill>
                <a:latin typeface="Absolutely Sharp "/>
              </a:rPr>
              <a:t>s</a:t>
            </a:r>
            <a:r>
              <a:rPr lang="en-US" sz="9600" dirty="0">
                <a:solidFill>
                  <a:srgbClr val="000000"/>
                </a:solidFill>
                <a:latin typeface="Absolutely Sharp "/>
              </a:rPr>
              <a:t> </a:t>
            </a:r>
          </a:p>
        </p:txBody>
      </p:sp>
      <p:sp>
        <p:nvSpPr>
          <p:cNvPr id="5" name="Freeform 5"/>
          <p:cNvSpPr/>
          <p:nvPr/>
        </p:nvSpPr>
        <p:spPr>
          <a:xfrm>
            <a:off x="15964634" y="464451"/>
            <a:ext cx="2039147" cy="1123149"/>
          </a:xfrm>
          <a:custGeom>
            <a:avLst/>
            <a:gdLst/>
            <a:ahLst/>
            <a:cxnLst/>
            <a:rect l="l" t="t" r="r" b="b"/>
            <a:pathLst>
              <a:path w="2039147" h="1123149">
                <a:moveTo>
                  <a:pt x="0" y="0"/>
                </a:moveTo>
                <a:lnTo>
                  <a:pt x="2039147" y="0"/>
                </a:lnTo>
                <a:lnTo>
                  <a:pt x="2039147" y="1123149"/>
                </a:lnTo>
                <a:lnTo>
                  <a:pt x="0" y="11231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5766747" y="109682"/>
            <a:ext cx="2434921" cy="2063595"/>
          </a:xfrm>
          <a:custGeom>
            <a:avLst/>
            <a:gdLst/>
            <a:ahLst/>
            <a:cxnLst/>
            <a:rect l="l" t="t" r="r" b="b"/>
            <a:pathLst>
              <a:path w="2434921" h="2063595">
                <a:moveTo>
                  <a:pt x="0" y="0"/>
                </a:moveTo>
                <a:lnTo>
                  <a:pt x="2434921" y="0"/>
                </a:lnTo>
                <a:lnTo>
                  <a:pt x="2434921" y="2063595"/>
                </a:lnTo>
                <a:lnTo>
                  <a:pt x="0" y="20635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3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-563499" y="3531791"/>
            <a:ext cx="7325950" cy="3223418"/>
          </a:xfrm>
          <a:custGeom>
            <a:avLst/>
            <a:gdLst/>
            <a:ahLst/>
            <a:cxnLst/>
            <a:rect l="l" t="t" r="r" b="b"/>
            <a:pathLst>
              <a:path w="7325950" h="3223418">
                <a:moveTo>
                  <a:pt x="0" y="0"/>
                </a:moveTo>
                <a:lnTo>
                  <a:pt x="7325950" y="0"/>
                </a:lnTo>
                <a:lnTo>
                  <a:pt x="7325950" y="3223418"/>
                </a:lnTo>
                <a:lnTo>
                  <a:pt x="0" y="32234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315029" y="4062481"/>
            <a:ext cx="5568893" cy="217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You have the right to express your views, thoughts and feelings </a:t>
            </a:r>
          </a:p>
        </p:txBody>
      </p:sp>
      <p:sp>
        <p:nvSpPr>
          <p:cNvPr id="9" name="Freeform 9"/>
          <p:cNvSpPr/>
          <p:nvPr/>
        </p:nvSpPr>
        <p:spPr>
          <a:xfrm>
            <a:off x="-762093" y="6677639"/>
            <a:ext cx="7723137" cy="3398180"/>
          </a:xfrm>
          <a:custGeom>
            <a:avLst/>
            <a:gdLst/>
            <a:ahLst/>
            <a:cxnLst/>
            <a:rect l="l" t="t" r="r" b="b"/>
            <a:pathLst>
              <a:path w="7723137" h="3398180">
                <a:moveTo>
                  <a:pt x="0" y="0"/>
                </a:moveTo>
                <a:lnTo>
                  <a:pt x="7723137" y="0"/>
                </a:lnTo>
                <a:lnTo>
                  <a:pt x="7723137" y="3398180"/>
                </a:lnTo>
                <a:lnTo>
                  <a:pt x="0" y="339818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315029" y="7363861"/>
            <a:ext cx="5895465" cy="217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You have the right for your views to be considered and taken seroiusly</a:t>
            </a:r>
          </a:p>
        </p:txBody>
      </p:sp>
      <p:sp>
        <p:nvSpPr>
          <p:cNvPr id="11" name="Freeform 11"/>
          <p:cNvSpPr/>
          <p:nvPr/>
        </p:nvSpPr>
        <p:spPr>
          <a:xfrm>
            <a:off x="6376989" y="3424476"/>
            <a:ext cx="7813744" cy="3438047"/>
          </a:xfrm>
          <a:custGeom>
            <a:avLst/>
            <a:gdLst/>
            <a:ahLst/>
            <a:cxnLst/>
            <a:rect l="l" t="t" r="r" b="b"/>
            <a:pathLst>
              <a:path w="7813744" h="3438047">
                <a:moveTo>
                  <a:pt x="0" y="0"/>
                </a:moveTo>
                <a:lnTo>
                  <a:pt x="7813744" y="0"/>
                </a:lnTo>
                <a:lnTo>
                  <a:pt x="7813744" y="3438048"/>
                </a:lnTo>
                <a:lnTo>
                  <a:pt x="0" y="34380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6816695" y="4003488"/>
            <a:ext cx="6934332" cy="217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Make your voice heard!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This can improve your confidence, health and well-being</a:t>
            </a:r>
          </a:p>
        </p:txBody>
      </p:sp>
      <p:sp>
        <p:nvSpPr>
          <p:cNvPr id="13" name="Freeform 13"/>
          <p:cNvSpPr/>
          <p:nvPr/>
        </p:nvSpPr>
        <p:spPr>
          <a:xfrm>
            <a:off x="6410609" y="6740615"/>
            <a:ext cx="7914580" cy="3482415"/>
          </a:xfrm>
          <a:custGeom>
            <a:avLst/>
            <a:gdLst/>
            <a:ahLst/>
            <a:cxnLst/>
            <a:rect l="l" t="t" r="r" b="b"/>
            <a:pathLst>
              <a:path w="7914580" h="3482415">
                <a:moveTo>
                  <a:pt x="0" y="0"/>
                </a:moveTo>
                <a:lnTo>
                  <a:pt x="7914580" y="0"/>
                </a:lnTo>
                <a:lnTo>
                  <a:pt x="7914580" y="3482415"/>
                </a:lnTo>
                <a:lnTo>
                  <a:pt x="0" y="348241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7537788" y="7363861"/>
            <a:ext cx="5860337" cy="217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Being empowered and working together can create positive changes for ourselves and others </a:t>
            </a:r>
          </a:p>
        </p:txBody>
      </p:sp>
      <p:sp>
        <p:nvSpPr>
          <p:cNvPr id="15" name="Freeform 15"/>
          <p:cNvSpPr/>
          <p:nvPr/>
        </p:nvSpPr>
        <p:spPr>
          <a:xfrm rot="-5400000">
            <a:off x="12073880" y="4345900"/>
            <a:ext cx="8040387" cy="3537770"/>
          </a:xfrm>
          <a:custGeom>
            <a:avLst/>
            <a:gdLst/>
            <a:ahLst/>
            <a:cxnLst/>
            <a:rect l="l" t="t" r="r" b="b"/>
            <a:pathLst>
              <a:path w="8040387" h="3537770">
                <a:moveTo>
                  <a:pt x="0" y="0"/>
                </a:moveTo>
                <a:lnTo>
                  <a:pt x="8040388" y="0"/>
                </a:lnTo>
                <a:lnTo>
                  <a:pt x="8040388" y="3537771"/>
                </a:lnTo>
                <a:lnTo>
                  <a:pt x="0" y="353777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14753227" y="4196527"/>
            <a:ext cx="2681693" cy="3763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Absolutely Sharp "/>
              </a:rPr>
              <a:t>Say and believe </a:t>
            </a:r>
          </a:p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5199">
                <a:solidFill>
                  <a:srgbClr val="000000"/>
                </a:solidFill>
                <a:latin typeface="Absolutely Sharp "/>
              </a:rPr>
              <a:t>MY VOICE MATTERS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457359" y="2088262"/>
            <a:ext cx="7093863" cy="1346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  <a:spcBef>
                <a:spcPct val="0"/>
              </a:spcBef>
            </a:pPr>
            <a:r>
              <a:rPr lang="en-US" sz="7000">
                <a:solidFill>
                  <a:srgbClr val="8C52FF"/>
                </a:solidFill>
                <a:latin typeface="Absolutely Sharp "/>
              </a:rPr>
              <a:t>Talk to a trusted adult </a:t>
            </a:r>
          </a:p>
        </p:txBody>
      </p:sp>
      <p:sp>
        <p:nvSpPr>
          <p:cNvPr id="3" name="Freeform 3"/>
          <p:cNvSpPr/>
          <p:nvPr/>
        </p:nvSpPr>
        <p:spPr>
          <a:xfrm>
            <a:off x="8628923" y="5143500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7"/>
                </a:lnTo>
                <a:lnTo>
                  <a:pt x="0" y="6466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5691562" y="4939542"/>
            <a:ext cx="5441514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E36E8D"/>
                </a:solidFill>
                <a:latin typeface="Absolutely Sharp "/>
              </a:rPr>
              <a:t>School staff member</a:t>
            </a:r>
          </a:p>
        </p:txBody>
      </p:sp>
      <p:sp>
        <p:nvSpPr>
          <p:cNvPr id="5" name="Freeform 5"/>
          <p:cNvSpPr/>
          <p:nvPr/>
        </p:nvSpPr>
        <p:spPr>
          <a:xfrm rot="-10800000">
            <a:off x="-2054205" y="-1156784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7"/>
                </a:lnTo>
                <a:lnTo>
                  <a:pt x="0" y="64664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2294136" y="3557177"/>
            <a:ext cx="756576" cy="2261505"/>
          </a:xfrm>
          <a:custGeom>
            <a:avLst/>
            <a:gdLst/>
            <a:ahLst/>
            <a:cxnLst/>
            <a:rect l="l" t="t" r="r" b="b"/>
            <a:pathLst>
              <a:path w="756576" h="2261505">
                <a:moveTo>
                  <a:pt x="0" y="0"/>
                </a:moveTo>
                <a:lnTo>
                  <a:pt x="756576" y="0"/>
                </a:lnTo>
                <a:lnTo>
                  <a:pt x="756576" y="2261505"/>
                </a:lnTo>
                <a:lnTo>
                  <a:pt x="0" y="22615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-1174735">
            <a:off x="13759120" y="3392553"/>
            <a:ext cx="359959" cy="1075965"/>
          </a:xfrm>
          <a:custGeom>
            <a:avLst/>
            <a:gdLst/>
            <a:ahLst/>
            <a:cxnLst/>
            <a:rect l="l" t="t" r="r" b="b"/>
            <a:pathLst>
              <a:path w="359959" h="1075965">
                <a:moveTo>
                  <a:pt x="0" y="0"/>
                </a:moveTo>
                <a:lnTo>
                  <a:pt x="359959" y="0"/>
                </a:lnTo>
                <a:lnTo>
                  <a:pt x="359959" y="1075965"/>
                </a:lnTo>
                <a:lnTo>
                  <a:pt x="0" y="10759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9352405" y="6792582"/>
            <a:ext cx="2023110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5482B8"/>
                </a:solidFill>
                <a:latin typeface="Absolutely Sharp "/>
              </a:rPr>
              <a:t>Teacher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76201" y="5833016"/>
            <a:ext cx="3975021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FF914D"/>
                </a:solidFill>
                <a:latin typeface="Absolutely Sharp "/>
              </a:rPr>
              <a:t>Family member</a:t>
            </a:r>
          </a:p>
        </p:txBody>
      </p:sp>
      <p:sp>
        <p:nvSpPr>
          <p:cNvPr id="10" name="Freeform 10"/>
          <p:cNvSpPr/>
          <p:nvPr/>
        </p:nvSpPr>
        <p:spPr>
          <a:xfrm>
            <a:off x="419878" y="745902"/>
            <a:ext cx="2274702" cy="1427376"/>
          </a:xfrm>
          <a:custGeom>
            <a:avLst/>
            <a:gdLst/>
            <a:ahLst/>
            <a:cxnLst/>
            <a:rect l="l" t="t" r="r" b="b"/>
            <a:pathLst>
              <a:path w="2274702" h="1427376">
                <a:moveTo>
                  <a:pt x="0" y="0"/>
                </a:moveTo>
                <a:lnTo>
                  <a:pt x="2274702" y="0"/>
                </a:lnTo>
                <a:lnTo>
                  <a:pt x="2274702" y="1427375"/>
                </a:lnTo>
                <a:lnTo>
                  <a:pt x="0" y="14273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5551222" y="7290341"/>
            <a:ext cx="2518653" cy="2862106"/>
          </a:xfrm>
          <a:custGeom>
            <a:avLst/>
            <a:gdLst/>
            <a:ahLst/>
            <a:cxnLst/>
            <a:rect l="l" t="t" r="r" b="b"/>
            <a:pathLst>
              <a:path w="2518653" h="2862106">
                <a:moveTo>
                  <a:pt x="0" y="0"/>
                </a:moveTo>
                <a:lnTo>
                  <a:pt x="2518652" y="0"/>
                </a:lnTo>
                <a:lnTo>
                  <a:pt x="2518652" y="2862106"/>
                </a:lnTo>
                <a:lnTo>
                  <a:pt x="0" y="28621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13563711" y="4025142"/>
            <a:ext cx="3400068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7ED957"/>
                </a:solidFill>
                <a:latin typeface="Absolutely Sharp "/>
              </a:rPr>
              <a:t>Parent/carer</a:t>
            </a:r>
          </a:p>
        </p:txBody>
      </p:sp>
      <p:sp>
        <p:nvSpPr>
          <p:cNvPr id="13" name="Freeform 13"/>
          <p:cNvSpPr/>
          <p:nvPr/>
        </p:nvSpPr>
        <p:spPr>
          <a:xfrm>
            <a:off x="-25092" y="2173277"/>
            <a:ext cx="6672701" cy="2935988"/>
          </a:xfrm>
          <a:custGeom>
            <a:avLst/>
            <a:gdLst/>
            <a:ahLst/>
            <a:cxnLst/>
            <a:rect l="l" t="t" r="r" b="b"/>
            <a:pathLst>
              <a:path w="6672701" h="2935988">
                <a:moveTo>
                  <a:pt x="0" y="0"/>
                </a:moveTo>
                <a:lnTo>
                  <a:pt x="6672701" y="0"/>
                </a:lnTo>
                <a:lnTo>
                  <a:pt x="6672701" y="2935989"/>
                </a:lnTo>
                <a:lnTo>
                  <a:pt x="0" y="29359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480778" y="2779407"/>
            <a:ext cx="5955862" cy="2130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4"/>
              </a:lnSpc>
            </a:pPr>
            <a:r>
              <a:rPr lang="en-US" sz="3860">
                <a:solidFill>
                  <a:srgbClr val="000000"/>
                </a:solidFill>
                <a:latin typeface="Absolutely Sharp "/>
              </a:rPr>
              <a:t>Asking for help with your mental health can be hard, but you are not alone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31362" y="208658"/>
            <a:ext cx="8595122" cy="1908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Absolutely Sharp "/>
              </a:rPr>
              <a:t>Who Can Help Me?</a:t>
            </a:r>
          </a:p>
        </p:txBody>
      </p:sp>
      <p:sp>
        <p:nvSpPr>
          <p:cNvPr id="16" name="Freeform 16"/>
          <p:cNvSpPr/>
          <p:nvPr/>
        </p:nvSpPr>
        <p:spPr>
          <a:xfrm>
            <a:off x="15964634" y="464451"/>
            <a:ext cx="2039147" cy="1123149"/>
          </a:xfrm>
          <a:custGeom>
            <a:avLst/>
            <a:gdLst/>
            <a:ahLst/>
            <a:cxnLst/>
            <a:rect l="l" t="t" r="r" b="b"/>
            <a:pathLst>
              <a:path w="2039147" h="1123149">
                <a:moveTo>
                  <a:pt x="0" y="0"/>
                </a:moveTo>
                <a:lnTo>
                  <a:pt x="2039147" y="0"/>
                </a:lnTo>
                <a:lnTo>
                  <a:pt x="2039147" y="1123149"/>
                </a:lnTo>
                <a:lnTo>
                  <a:pt x="0" y="112314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5766747" y="0"/>
            <a:ext cx="2434921" cy="2063595"/>
          </a:xfrm>
          <a:custGeom>
            <a:avLst/>
            <a:gdLst/>
            <a:ahLst/>
            <a:cxnLst/>
            <a:rect l="l" t="t" r="r" b="b"/>
            <a:pathLst>
              <a:path w="2434921" h="2063595">
                <a:moveTo>
                  <a:pt x="0" y="0"/>
                </a:moveTo>
                <a:lnTo>
                  <a:pt x="2434921" y="0"/>
                </a:lnTo>
                <a:lnTo>
                  <a:pt x="2434921" y="2063595"/>
                </a:lnTo>
                <a:lnTo>
                  <a:pt x="0" y="206359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43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 flipH="1">
            <a:off x="10614094" y="3444989"/>
            <a:ext cx="1165692" cy="3484405"/>
          </a:xfrm>
          <a:custGeom>
            <a:avLst/>
            <a:gdLst/>
            <a:ahLst/>
            <a:cxnLst/>
            <a:rect l="l" t="t" r="r" b="b"/>
            <a:pathLst>
              <a:path w="1165692" h="3484405">
                <a:moveTo>
                  <a:pt x="1165692" y="0"/>
                </a:moveTo>
                <a:lnTo>
                  <a:pt x="0" y="0"/>
                </a:lnTo>
                <a:lnTo>
                  <a:pt x="0" y="3484405"/>
                </a:lnTo>
                <a:lnTo>
                  <a:pt x="1165692" y="3484405"/>
                </a:lnTo>
                <a:lnTo>
                  <a:pt x="116569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 rot="793456" flipH="1">
            <a:off x="9325861" y="3368933"/>
            <a:ext cx="637382" cy="1905219"/>
          </a:xfrm>
          <a:custGeom>
            <a:avLst/>
            <a:gdLst/>
            <a:ahLst/>
            <a:cxnLst/>
            <a:rect l="l" t="t" r="r" b="b"/>
            <a:pathLst>
              <a:path w="637382" h="1905219">
                <a:moveTo>
                  <a:pt x="637383" y="0"/>
                </a:moveTo>
                <a:lnTo>
                  <a:pt x="0" y="0"/>
                </a:lnTo>
                <a:lnTo>
                  <a:pt x="0" y="1905219"/>
                </a:lnTo>
                <a:lnTo>
                  <a:pt x="637383" y="1905219"/>
                </a:lnTo>
                <a:lnTo>
                  <a:pt x="63738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-349301" y="6711192"/>
            <a:ext cx="8080537" cy="3555436"/>
          </a:xfrm>
          <a:custGeom>
            <a:avLst/>
            <a:gdLst/>
            <a:ahLst/>
            <a:cxnLst/>
            <a:rect l="l" t="t" r="r" b="b"/>
            <a:pathLst>
              <a:path w="8080537" h="3555436">
                <a:moveTo>
                  <a:pt x="0" y="0"/>
                </a:moveTo>
                <a:lnTo>
                  <a:pt x="8080537" y="0"/>
                </a:lnTo>
                <a:lnTo>
                  <a:pt x="8080537" y="3555436"/>
                </a:lnTo>
                <a:lnTo>
                  <a:pt x="0" y="35554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TextBox 21"/>
          <p:cNvSpPr txBox="1"/>
          <p:nvPr/>
        </p:nvSpPr>
        <p:spPr>
          <a:xfrm>
            <a:off x="158703" y="6686343"/>
            <a:ext cx="7257296" cy="3462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99"/>
              </a:lnSpc>
              <a:spcBef>
                <a:spcPct val="0"/>
              </a:spcBef>
            </a:pPr>
            <a:r>
              <a:rPr lang="en-US" sz="3857">
                <a:solidFill>
                  <a:srgbClr val="000000"/>
                </a:solidFill>
                <a:latin typeface="Absolutely Sharp "/>
              </a:rPr>
              <a:t>It is important to speak to the person/people that you feel most confident to tell how you feel! Whoever you tell can help you access the right support!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733807" y="5143500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7"/>
                </a:lnTo>
                <a:lnTo>
                  <a:pt x="0" y="6466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10800000">
            <a:off x="-2054205" y="-1156784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7"/>
                </a:lnTo>
                <a:lnTo>
                  <a:pt x="0" y="64664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77605" y="6448696"/>
            <a:ext cx="3626247" cy="3299885"/>
          </a:xfrm>
          <a:custGeom>
            <a:avLst/>
            <a:gdLst/>
            <a:ahLst/>
            <a:cxnLst/>
            <a:rect l="l" t="t" r="r" b="b"/>
            <a:pathLst>
              <a:path w="3626247" h="3299885">
                <a:moveTo>
                  <a:pt x="0" y="0"/>
                </a:moveTo>
                <a:lnTo>
                  <a:pt x="3626247" y="0"/>
                </a:lnTo>
                <a:lnTo>
                  <a:pt x="3626247" y="3299885"/>
                </a:lnTo>
                <a:lnTo>
                  <a:pt x="0" y="32998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4574626" y="6300486"/>
            <a:ext cx="2137898" cy="3567761"/>
          </a:xfrm>
          <a:custGeom>
            <a:avLst/>
            <a:gdLst/>
            <a:ahLst/>
            <a:cxnLst/>
            <a:rect l="l" t="t" r="r" b="b"/>
            <a:pathLst>
              <a:path w="2137898" h="3567761">
                <a:moveTo>
                  <a:pt x="0" y="0"/>
                </a:moveTo>
                <a:lnTo>
                  <a:pt x="2137897" y="0"/>
                </a:lnTo>
                <a:lnTo>
                  <a:pt x="2137897" y="3567761"/>
                </a:lnTo>
                <a:lnTo>
                  <a:pt x="0" y="356776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7707391" y="6574006"/>
            <a:ext cx="3009394" cy="3020722"/>
          </a:xfrm>
          <a:custGeom>
            <a:avLst/>
            <a:gdLst/>
            <a:ahLst/>
            <a:cxnLst/>
            <a:rect l="l" t="t" r="r" b="b"/>
            <a:pathLst>
              <a:path w="3009394" h="3020722">
                <a:moveTo>
                  <a:pt x="0" y="0"/>
                </a:moveTo>
                <a:lnTo>
                  <a:pt x="3009394" y="0"/>
                </a:lnTo>
                <a:lnTo>
                  <a:pt x="3009394" y="3020721"/>
                </a:lnTo>
                <a:lnTo>
                  <a:pt x="0" y="30207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1711652" y="6589881"/>
            <a:ext cx="2356585" cy="3584160"/>
          </a:xfrm>
          <a:custGeom>
            <a:avLst/>
            <a:gdLst/>
            <a:ahLst/>
            <a:cxnLst/>
            <a:rect l="l" t="t" r="r" b="b"/>
            <a:pathLst>
              <a:path w="2356585" h="3584160">
                <a:moveTo>
                  <a:pt x="0" y="0"/>
                </a:moveTo>
                <a:lnTo>
                  <a:pt x="2356585" y="0"/>
                </a:lnTo>
                <a:lnTo>
                  <a:pt x="2356585" y="3584160"/>
                </a:lnTo>
                <a:lnTo>
                  <a:pt x="0" y="358416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5324420" y="6803713"/>
            <a:ext cx="2270862" cy="3146031"/>
          </a:xfrm>
          <a:custGeom>
            <a:avLst/>
            <a:gdLst/>
            <a:ahLst/>
            <a:cxnLst/>
            <a:rect l="l" t="t" r="r" b="b"/>
            <a:pathLst>
              <a:path w="2270862" h="3146031">
                <a:moveTo>
                  <a:pt x="0" y="0"/>
                </a:moveTo>
                <a:lnTo>
                  <a:pt x="2270862" y="0"/>
                </a:lnTo>
                <a:lnTo>
                  <a:pt x="2270862" y="3146031"/>
                </a:lnTo>
                <a:lnTo>
                  <a:pt x="0" y="314603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6189582" y="305091"/>
            <a:ext cx="6078617" cy="1517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dirty="0">
                <a:solidFill>
                  <a:srgbClr val="000000"/>
                </a:solidFill>
                <a:latin typeface="Absolutely Sharp "/>
              </a:rPr>
              <a:t>54321 GAME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56040" y="4399130"/>
            <a:ext cx="3447812" cy="1470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5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Things you can see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23354" y="4399130"/>
            <a:ext cx="2764536" cy="2174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4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Things you can touch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47815" y="4399130"/>
            <a:ext cx="2764536" cy="2174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3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 Things you can hear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507676" y="4415005"/>
            <a:ext cx="2764536" cy="2174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2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Things you can smell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767512" y="4415005"/>
            <a:ext cx="3384678" cy="2174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1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bsolutely Sharp "/>
              </a:rPr>
              <a:t>Thing you can taste</a:t>
            </a:r>
          </a:p>
        </p:txBody>
      </p:sp>
      <p:sp>
        <p:nvSpPr>
          <p:cNvPr id="15" name="Freeform 15"/>
          <p:cNvSpPr/>
          <p:nvPr/>
        </p:nvSpPr>
        <p:spPr>
          <a:xfrm>
            <a:off x="15964634" y="464451"/>
            <a:ext cx="2039147" cy="1123149"/>
          </a:xfrm>
          <a:custGeom>
            <a:avLst/>
            <a:gdLst/>
            <a:ahLst/>
            <a:cxnLst/>
            <a:rect l="l" t="t" r="r" b="b"/>
            <a:pathLst>
              <a:path w="2039147" h="1123149">
                <a:moveTo>
                  <a:pt x="0" y="0"/>
                </a:moveTo>
                <a:lnTo>
                  <a:pt x="2039147" y="0"/>
                </a:lnTo>
                <a:lnTo>
                  <a:pt x="2039147" y="1123149"/>
                </a:lnTo>
                <a:lnTo>
                  <a:pt x="0" y="112314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5766747" y="0"/>
            <a:ext cx="2434921" cy="2063595"/>
          </a:xfrm>
          <a:custGeom>
            <a:avLst/>
            <a:gdLst/>
            <a:ahLst/>
            <a:cxnLst/>
            <a:rect l="l" t="t" r="r" b="b"/>
            <a:pathLst>
              <a:path w="2434921" h="2063595">
                <a:moveTo>
                  <a:pt x="0" y="0"/>
                </a:moveTo>
                <a:lnTo>
                  <a:pt x="2434921" y="0"/>
                </a:lnTo>
                <a:lnTo>
                  <a:pt x="2434921" y="2063595"/>
                </a:lnTo>
                <a:lnTo>
                  <a:pt x="0" y="206359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43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419878" y="745902"/>
            <a:ext cx="2274702" cy="1427376"/>
          </a:xfrm>
          <a:custGeom>
            <a:avLst/>
            <a:gdLst/>
            <a:ahLst/>
            <a:cxnLst/>
            <a:rect l="l" t="t" r="r" b="b"/>
            <a:pathLst>
              <a:path w="2274702" h="1427376">
                <a:moveTo>
                  <a:pt x="0" y="0"/>
                </a:moveTo>
                <a:lnTo>
                  <a:pt x="2274702" y="0"/>
                </a:lnTo>
                <a:lnTo>
                  <a:pt x="2274702" y="1427375"/>
                </a:lnTo>
                <a:lnTo>
                  <a:pt x="0" y="142737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TextBox 18"/>
          <p:cNvSpPr txBox="1"/>
          <p:nvPr/>
        </p:nvSpPr>
        <p:spPr>
          <a:xfrm>
            <a:off x="49038" y="2662405"/>
            <a:ext cx="18288000" cy="147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Absolutely Sharp "/>
              </a:rPr>
              <a:t>This game is called a grounding technique. If you ever have difficult feelings and struggle to use your voice to ask for help, this can help you calm so that you can use your voice!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9878" y="745902"/>
            <a:ext cx="2274702" cy="1427376"/>
          </a:xfrm>
          <a:custGeom>
            <a:avLst/>
            <a:gdLst/>
            <a:ahLst/>
            <a:cxnLst/>
            <a:rect l="l" t="t" r="r" b="b"/>
            <a:pathLst>
              <a:path w="2274702" h="1427376">
                <a:moveTo>
                  <a:pt x="0" y="0"/>
                </a:moveTo>
                <a:lnTo>
                  <a:pt x="2274702" y="0"/>
                </a:lnTo>
                <a:lnTo>
                  <a:pt x="2274702" y="1427375"/>
                </a:lnTo>
                <a:lnTo>
                  <a:pt x="0" y="14273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10800000">
            <a:off x="-2054205" y="-1156784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7"/>
                </a:lnTo>
                <a:lnTo>
                  <a:pt x="0" y="64664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8733807" y="5143500"/>
            <a:ext cx="10913852" cy="6466457"/>
          </a:xfrm>
          <a:custGeom>
            <a:avLst/>
            <a:gdLst/>
            <a:ahLst/>
            <a:cxnLst/>
            <a:rect l="l" t="t" r="r" b="b"/>
            <a:pathLst>
              <a:path w="10913852" h="6466457">
                <a:moveTo>
                  <a:pt x="0" y="0"/>
                </a:moveTo>
                <a:lnTo>
                  <a:pt x="10913852" y="0"/>
                </a:lnTo>
                <a:lnTo>
                  <a:pt x="10913852" y="6466457"/>
                </a:lnTo>
                <a:lnTo>
                  <a:pt x="0" y="6466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6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5964634" y="464451"/>
            <a:ext cx="2039147" cy="1123149"/>
          </a:xfrm>
          <a:custGeom>
            <a:avLst/>
            <a:gdLst/>
            <a:ahLst/>
            <a:cxnLst/>
            <a:rect l="l" t="t" r="r" b="b"/>
            <a:pathLst>
              <a:path w="2039147" h="1123149">
                <a:moveTo>
                  <a:pt x="0" y="0"/>
                </a:moveTo>
                <a:lnTo>
                  <a:pt x="2039147" y="0"/>
                </a:lnTo>
                <a:lnTo>
                  <a:pt x="2039147" y="1123149"/>
                </a:lnTo>
                <a:lnTo>
                  <a:pt x="0" y="11231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5766747" y="0"/>
            <a:ext cx="2434921" cy="2063595"/>
          </a:xfrm>
          <a:custGeom>
            <a:avLst/>
            <a:gdLst/>
            <a:ahLst/>
            <a:cxnLst/>
            <a:rect l="l" t="t" r="r" b="b"/>
            <a:pathLst>
              <a:path w="2434921" h="2063595">
                <a:moveTo>
                  <a:pt x="0" y="0"/>
                </a:moveTo>
                <a:lnTo>
                  <a:pt x="2434921" y="0"/>
                </a:lnTo>
                <a:lnTo>
                  <a:pt x="2434921" y="2063595"/>
                </a:lnTo>
                <a:lnTo>
                  <a:pt x="0" y="20635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3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5563770" y="2429479"/>
            <a:ext cx="6591754" cy="6459919"/>
          </a:xfrm>
          <a:custGeom>
            <a:avLst/>
            <a:gdLst/>
            <a:ahLst/>
            <a:cxnLst/>
            <a:rect l="l" t="t" r="r" b="b"/>
            <a:pathLst>
              <a:path w="6591754" h="6459919">
                <a:moveTo>
                  <a:pt x="0" y="0"/>
                </a:moveTo>
                <a:lnTo>
                  <a:pt x="6591754" y="0"/>
                </a:lnTo>
                <a:lnTo>
                  <a:pt x="6591754" y="6459919"/>
                </a:lnTo>
                <a:lnTo>
                  <a:pt x="0" y="64599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0" y="6172200"/>
            <a:ext cx="3885057" cy="4114800"/>
          </a:xfrm>
          <a:custGeom>
            <a:avLst/>
            <a:gdLst/>
            <a:ahLst/>
            <a:cxnLst/>
            <a:rect l="l" t="t" r="r" b="b"/>
            <a:pathLst>
              <a:path w="3885057" h="4114800">
                <a:moveTo>
                  <a:pt x="0" y="0"/>
                </a:moveTo>
                <a:lnTo>
                  <a:pt x="3885057" y="0"/>
                </a:lnTo>
                <a:lnTo>
                  <a:pt x="38850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5696633" y="3667742"/>
            <a:ext cx="6326028" cy="2446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18"/>
              </a:lnSpc>
              <a:spcBef>
                <a:spcPct val="0"/>
              </a:spcBef>
            </a:pPr>
            <a:r>
              <a:rPr lang="en-US" sz="12798">
                <a:solidFill>
                  <a:srgbClr val="EF5705"/>
                </a:solidFill>
                <a:latin typeface="Absolutely Sharp 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347</Words>
  <Application>Microsoft Office PowerPoint</Application>
  <PresentationFormat>Custom</PresentationFormat>
  <Paragraphs>65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Absolutely Sharp 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Ward end</dc:title>
  <dc:creator>Jordan Clarke</dc:creator>
  <cp:lastModifiedBy>V Deathridge-Clark</cp:lastModifiedBy>
  <cp:revision>2</cp:revision>
  <dcterms:created xsi:type="dcterms:W3CDTF">2006-08-16T00:00:00Z</dcterms:created>
  <dcterms:modified xsi:type="dcterms:W3CDTF">2024-02-02T11:33:42Z</dcterms:modified>
  <dc:identifier>DAF7jf9dsk4</dc:identifier>
</cp:coreProperties>
</file>