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6" r:id="rId2"/>
    <p:sldId id="281" r:id="rId3"/>
    <p:sldId id="284" r:id="rId4"/>
    <p:sldId id="269" r:id="rId5"/>
    <p:sldId id="287" r:id="rId6"/>
    <p:sldId id="275" r:id="rId7"/>
    <p:sldId id="289" r:id="rId8"/>
    <p:sldId id="257" r:id="rId9"/>
    <p:sldId id="258" r:id="rId10"/>
    <p:sldId id="266" r:id="rId11"/>
    <p:sldId id="265" r:id="rId12"/>
    <p:sldId id="264" r:id="rId13"/>
    <p:sldId id="263" r:id="rId14"/>
    <p:sldId id="272" r:id="rId15"/>
    <p:sldId id="262" r:id="rId16"/>
    <p:sldId id="261" r:id="rId17"/>
    <p:sldId id="260" r:id="rId18"/>
    <p:sldId id="277" r:id="rId19"/>
    <p:sldId id="259" r:id="rId20"/>
    <p:sldId id="286" r:id="rId21"/>
    <p:sldId id="290" r:id="rId22"/>
    <p:sldId id="293" r:id="rId23"/>
    <p:sldId id="267" r:id="rId24"/>
    <p:sldId id="276" r:id="rId25"/>
    <p:sldId id="274" r:id="rId26"/>
    <p:sldId id="283" r:id="rId27"/>
    <p:sldId id="292" r:id="rId28"/>
    <p:sldId id="280" r:id="rId29"/>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76" autoAdjust="0"/>
    <p:restoredTop sz="94660"/>
  </p:normalViewPr>
  <p:slideViewPr>
    <p:cSldViewPr>
      <p:cViewPr varScale="1">
        <p:scale>
          <a:sx n="59" d="100"/>
          <a:sy n="59" d="100"/>
        </p:scale>
        <p:origin x="1572" y="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 Deathridge-Clark" userId="1117fc58-2526-495d-8797-3562489075f1" providerId="ADAL" clId="{6788A373-0CF7-44AE-BA3C-C143AD0C30BE}"/>
    <pc:docChg chg="modSld">
      <pc:chgData name="V Deathridge-Clark" userId="1117fc58-2526-495d-8797-3562489075f1" providerId="ADAL" clId="{6788A373-0CF7-44AE-BA3C-C143AD0C30BE}" dt="2023-06-21T08:59:40.597" v="1" actId="20577"/>
      <pc:docMkLst>
        <pc:docMk/>
      </pc:docMkLst>
      <pc:sldChg chg="modSp mod">
        <pc:chgData name="V Deathridge-Clark" userId="1117fc58-2526-495d-8797-3562489075f1" providerId="ADAL" clId="{6788A373-0CF7-44AE-BA3C-C143AD0C30BE}" dt="2023-06-21T08:59:40.597" v="1" actId="20577"/>
        <pc:sldMkLst>
          <pc:docMk/>
          <pc:sldMk cId="3372520608" sldId="284"/>
        </pc:sldMkLst>
        <pc:spChg chg="mod">
          <ac:chgData name="V Deathridge-Clark" userId="1117fc58-2526-495d-8797-3562489075f1" providerId="ADAL" clId="{6788A373-0CF7-44AE-BA3C-C143AD0C30BE}" dt="2023-06-21T08:59:40.597" v="1" actId="20577"/>
          <ac:spMkLst>
            <pc:docMk/>
            <pc:sldMk cId="3372520608" sldId="284"/>
            <ac:spMk id="3" creationId="{00000000-0000-0000-0000-000000000000}"/>
          </ac:spMkLst>
        </pc:spChg>
      </pc:sldChg>
    </pc:docChg>
  </pc:docChgLst>
  <pc:docChgLst>
    <pc:chgData name="Leanne Moss" userId="S::l.moss@wardend.org.uk::46c063aa-5c94-49c4-bd0b-710914f99064" providerId="AD" clId="Web-{40885CC6-ED66-4832-89F6-DCF5FC73122A}"/>
    <pc:docChg chg="delSld">
      <pc:chgData name="Leanne Moss" userId="S::l.moss@wardend.org.uk::46c063aa-5c94-49c4-bd0b-710914f99064" providerId="AD" clId="Web-{40885CC6-ED66-4832-89F6-DCF5FC73122A}" dt="2023-06-20T07:59:10.233" v="1"/>
      <pc:docMkLst>
        <pc:docMk/>
      </pc:docMkLst>
      <pc:sldChg chg="del">
        <pc:chgData name="Leanne Moss" userId="S::l.moss@wardend.org.uk::46c063aa-5c94-49c4-bd0b-710914f99064" providerId="AD" clId="Web-{40885CC6-ED66-4832-89F6-DCF5FC73122A}" dt="2023-06-20T07:59:08.046" v="0"/>
        <pc:sldMkLst>
          <pc:docMk/>
          <pc:sldMk cId="3881686956" sldId="271"/>
        </pc:sldMkLst>
      </pc:sldChg>
      <pc:sldChg chg="del">
        <pc:chgData name="Leanne Moss" userId="S::l.moss@wardend.org.uk::46c063aa-5c94-49c4-bd0b-710914f99064" providerId="AD" clId="Web-{40885CC6-ED66-4832-89F6-DCF5FC73122A}" dt="2023-06-20T07:59:10.233" v="1"/>
        <pc:sldMkLst>
          <pc:docMk/>
          <pc:sldMk cId="3451381352" sldId="288"/>
        </pc:sldMkLst>
      </pc:sldChg>
    </pc:docChg>
  </pc:docChgLst>
  <pc:docChgLst>
    <pc:chgData name="Leanne Moss" userId="S::l.moss@wardend.org.uk::46c063aa-5c94-49c4-bd0b-710914f99064" providerId="AD" clId="Web-{2965F554-7A91-096D-E0AE-904172638CEF}"/>
    <pc:docChg chg="modSld">
      <pc:chgData name="Leanne Moss" userId="S::l.moss@wardend.org.uk::46c063aa-5c94-49c4-bd0b-710914f99064" providerId="AD" clId="Web-{2965F554-7A91-096D-E0AE-904172638CEF}" dt="2023-06-11T14:46:32.827" v="76" actId="20577"/>
      <pc:docMkLst>
        <pc:docMk/>
      </pc:docMkLst>
      <pc:sldChg chg="modSp">
        <pc:chgData name="Leanne Moss" userId="S::l.moss@wardend.org.uk::46c063aa-5c94-49c4-bd0b-710914f99064" providerId="AD" clId="Web-{2965F554-7A91-096D-E0AE-904172638CEF}" dt="2023-06-11T14:36:30.106" v="31" actId="1076"/>
        <pc:sldMkLst>
          <pc:docMk/>
          <pc:sldMk cId="494739621" sldId="257"/>
        </pc:sldMkLst>
        <pc:spChg chg="mod">
          <ac:chgData name="Leanne Moss" userId="S::l.moss@wardend.org.uk::46c063aa-5c94-49c4-bd0b-710914f99064" providerId="AD" clId="Web-{2965F554-7A91-096D-E0AE-904172638CEF}" dt="2023-06-11T14:36:29.044" v="30" actId="1076"/>
          <ac:spMkLst>
            <pc:docMk/>
            <pc:sldMk cId="494739621" sldId="257"/>
            <ac:spMk id="9" creationId="{00000000-0000-0000-0000-000000000000}"/>
          </ac:spMkLst>
        </pc:spChg>
        <pc:picChg chg="mod">
          <ac:chgData name="Leanne Moss" userId="S::l.moss@wardend.org.uk::46c063aa-5c94-49c4-bd0b-710914f99064" providerId="AD" clId="Web-{2965F554-7A91-096D-E0AE-904172638CEF}" dt="2023-06-11T14:36:30.106" v="31" actId="1076"/>
          <ac:picMkLst>
            <pc:docMk/>
            <pc:sldMk cId="494739621" sldId="257"/>
            <ac:picMk id="2" creationId="{00000000-0000-0000-0000-000000000000}"/>
          </ac:picMkLst>
        </pc:picChg>
      </pc:sldChg>
      <pc:sldChg chg="modSp">
        <pc:chgData name="Leanne Moss" userId="S::l.moss@wardend.org.uk::46c063aa-5c94-49c4-bd0b-710914f99064" providerId="AD" clId="Web-{2965F554-7A91-096D-E0AE-904172638CEF}" dt="2023-06-11T14:38:51.398" v="60" actId="20577"/>
        <pc:sldMkLst>
          <pc:docMk/>
          <pc:sldMk cId="2797741099" sldId="259"/>
        </pc:sldMkLst>
        <pc:spChg chg="mod">
          <ac:chgData name="Leanne Moss" userId="S::l.moss@wardend.org.uk::46c063aa-5c94-49c4-bd0b-710914f99064" providerId="AD" clId="Web-{2965F554-7A91-096D-E0AE-904172638CEF}" dt="2023-06-11T14:38:51.398" v="60" actId="20577"/>
          <ac:spMkLst>
            <pc:docMk/>
            <pc:sldMk cId="2797741099" sldId="259"/>
            <ac:spMk id="2" creationId="{00000000-0000-0000-0000-000000000000}"/>
          </ac:spMkLst>
        </pc:spChg>
      </pc:sldChg>
      <pc:sldChg chg="modSp">
        <pc:chgData name="Leanne Moss" userId="S::l.moss@wardend.org.uk::46c063aa-5c94-49c4-bd0b-710914f99064" providerId="AD" clId="Web-{2965F554-7A91-096D-E0AE-904172638CEF}" dt="2023-06-11T14:38:34.193" v="56" actId="1076"/>
        <pc:sldMkLst>
          <pc:docMk/>
          <pc:sldMk cId="1735572595" sldId="260"/>
        </pc:sldMkLst>
        <pc:picChg chg="mod">
          <ac:chgData name="Leanne Moss" userId="S::l.moss@wardend.org.uk::46c063aa-5c94-49c4-bd0b-710914f99064" providerId="AD" clId="Web-{2965F554-7A91-096D-E0AE-904172638CEF}" dt="2023-06-11T14:38:34.193" v="56" actId="1076"/>
          <ac:picMkLst>
            <pc:docMk/>
            <pc:sldMk cId="1735572595" sldId="260"/>
            <ac:picMk id="6" creationId="{00000000-0000-0000-0000-000000000000}"/>
          </ac:picMkLst>
        </pc:picChg>
      </pc:sldChg>
      <pc:sldChg chg="modSp">
        <pc:chgData name="Leanne Moss" userId="S::l.moss@wardend.org.uk::46c063aa-5c94-49c4-bd0b-710914f99064" providerId="AD" clId="Web-{2965F554-7A91-096D-E0AE-904172638CEF}" dt="2023-06-11T14:38:29.083" v="55" actId="1076"/>
        <pc:sldMkLst>
          <pc:docMk/>
          <pc:sldMk cId="1945738554" sldId="261"/>
        </pc:sldMkLst>
        <pc:spChg chg="mod">
          <ac:chgData name="Leanne Moss" userId="S::l.moss@wardend.org.uk::46c063aa-5c94-49c4-bd0b-710914f99064" providerId="AD" clId="Web-{2965F554-7A91-096D-E0AE-904172638CEF}" dt="2023-06-11T14:38:29.083" v="55" actId="1076"/>
          <ac:spMkLst>
            <pc:docMk/>
            <pc:sldMk cId="1945738554" sldId="261"/>
            <ac:spMk id="4" creationId="{00000000-0000-0000-0000-000000000000}"/>
          </ac:spMkLst>
        </pc:spChg>
      </pc:sldChg>
      <pc:sldChg chg="modSp">
        <pc:chgData name="Leanne Moss" userId="S::l.moss@wardend.org.uk::46c063aa-5c94-49c4-bd0b-710914f99064" providerId="AD" clId="Web-{2965F554-7A91-096D-E0AE-904172638CEF}" dt="2023-06-11T14:38:20.692" v="54" actId="1076"/>
        <pc:sldMkLst>
          <pc:docMk/>
          <pc:sldMk cId="1572867852" sldId="262"/>
        </pc:sldMkLst>
        <pc:spChg chg="mod">
          <ac:chgData name="Leanne Moss" userId="S::l.moss@wardend.org.uk::46c063aa-5c94-49c4-bd0b-710914f99064" providerId="AD" clId="Web-{2965F554-7A91-096D-E0AE-904172638CEF}" dt="2023-06-11T14:37:55.487" v="44" actId="1076"/>
          <ac:spMkLst>
            <pc:docMk/>
            <pc:sldMk cId="1572867852" sldId="262"/>
            <ac:spMk id="3" creationId="{00000000-0000-0000-0000-000000000000}"/>
          </ac:spMkLst>
        </pc:spChg>
        <pc:spChg chg="mod">
          <ac:chgData name="Leanne Moss" userId="S::l.moss@wardend.org.uk::46c063aa-5c94-49c4-bd0b-710914f99064" providerId="AD" clId="Web-{2965F554-7A91-096D-E0AE-904172638CEF}" dt="2023-06-11T14:38:06.347" v="47" actId="20577"/>
          <ac:spMkLst>
            <pc:docMk/>
            <pc:sldMk cId="1572867852" sldId="262"/>
            <ac:spMk id="4" creationId="{00000000-0000-0000-0000-000000000000}"/>
          </ac:spMkLst>
        </pc:spChg>
        <pc:picChg chg="mod">
          <ac:chgData name="Leanne Moss" userId="S::l.moss@wardend.org.uk::46c063aa-5c94-49c4-bd0b-710914f99064" providerId="AD" clId="Web-{2965F554-7A91-096D-E0AE-904172638CEF}" dt="2023-06-11T14:37:52.721" v="43" actId="1076"/>
          <ac:picMkLst>
            <pc:docMk/>
            <pc:sldMk cId="1572867852" sldId="262"/>
            <ac:picMk id="7" creationId="{00000000-0000-0000-0000-000000000000}"/>
          </ac:picMkLst>
        </pc:picChg>
        <pc:picChg chg="mod">
          <ac:chgData name="Leanne Moss" userId="S::l.moss@wardend.org.uk::46c063aa-5c94-49c4-bd0b-710914f99064" providerId="AD" clId="Web-{2965F554-7A91-096D-E0AE-904172638CEF}" dt="2023-06-11T14:38:20.692" v="54" actId="1076"/>
          <ac:picMkLst>
            <pc:docMk/>
            <pc:sldMk cId="1572867852" sldId="262"/>
            <ac:picMk id="8" creationId="{00000000-0000-0000-0000-000000000000}"/>
          </ac:picMkLst>
        </pc:picChg>
        <pc:picChg chg="mod">
          <ac:chgData name="Leanne Moss" userId="S::l.moss@wardend.org.uk::46c063aa-5c94-49c4-bd0b-710914f99064" providerId="AD" clId="Web-{2965F554-7A91-096D-E0AE-904172638CEF}" dt="2023-06-11T14:38:16.973" v="50" actId="1076"/>
          <ac:picMkLst>
            <pc:docMk/>
            <pc:sldMk cId="1572867852" sldId="262"/>
            <ac:picMk id="10" creationId="{00000000-0000-0000-0000-000000000000}"/>
          </ac:picMkLst>
        </pc:picChg>
      </pc:sldChg>
      <pc:sldChg chg="modSp">
        <pc:chgData name="Leanne Moss" userId="S::l.moss@wardend.org.uk::46c063aa-5c94-49c4-bd0b-710914f99064" providerId="AD" clId="Web-{2965F554-7A91-096D-E0AE-904172638CEF}" dt="2023-06-11T14:37:20.125" v="38" actId="1076"/>
        <pc:sldMkLst>
          <pc:docMk/>
          <pc:sldMk cId="3871509382" sldId="263"/>
        </pc:sldMkLst>
        <pc:spChg chg="mod">
          <ac:chgData name="Leanne Moss" userId="S::l.moss@wardend.org.uk::46c063aa-5c94-49c4-bd0b-710914f99064" providerId="AD" clId="Web-{2965F554-7A91-096D-E0AE-904172638CEF}" dt="2023-06-11T14:37:20.125" v="38" actId="1076"/>
          <ac:spMkLst>
            <pc:docMk/>
            <pc:sldMk cId="3871509382" sldId="263"/>
            <ac:spMk id="4" creationId="{00000000-0000-0000-0000-000000000000}"/>
          </ac:spMkLst>
        </pc:spChg>
        <pc:picChg chg="mod">
          <ac:chgData name="Leanne Moss" userId="S::l.moss@wardend.org.uk::46c063aa-5c94-49c4-bd0b-710914f99064" providerId="AD" clId="Web-{2965F554-7A91-096D-E0AE-904172638CEF}" dt="2023-06-11T14:37:17.766" v="37" actId="1076"/>
          <ac:picMkLst>
            <pc:docMk/>
            <pc:sldMk cId="3871509382" sldId="263"/>
            <ac:picMk id="9" creationId="{00000000-0000-0000-0000-000000000000}"/>
          </ac:picMkLst>
        </pc:picChg>
      </pc:sldChg>
      <pc:sldChg chg="modSp">
        <pc:chgData name="Leanne Moss" userId="S::l.moss@wardend.org.uk::46c063aa-5c94-49c4-bd0b-710914f99064" providerId="AD" clId="Web-{2965F554-7A91-096D-E0AE-904172638CEF}" dt="2023-06-11T14:37:09.046" v="35" actId="1076"/>
        <pc:sldMkLst>
          <pc:docMk/>
          <pc:sldMk cId="3028272055" sldId="264"/>
        </pc:sldMkLst>
        <pc:spChg chg="mod">
          <ac:chgData name="Leanne Moss" userId="S::l.moss@wardend.org.uk::46c063aa-5c94-49c4-bd0b-710914f99064" providerId="AD" clId="Web-{2965F554-7A91-096D-E0AE-904172638CEF}" dt="2023-06-11T14:37:09.046" v="35" actId="1076"/>
          <ac:spMkLst>
            <pc:docMk/>
            <pc:sldMk cId="3028272055" sldId="264"/>
            <ac:spMk id="3" creationId="{00000000-0000-0000-0000-000000000000}"/>
          </ac:spMkLst>
        </pc:spChg>
      </pc:sldChg>
      <pc:sldChg chg="modSp">
        <pc:chgData name="Leanne Moss" userId="S::l.moss@wardend.org.uk::46c063aa-5c94-49c4-bd0b-710914f99064" providerId="AD" clId="Web-{2965F554-7A91-096D-E0AE-904172638CEF}" dt="2023-06-11T14:36:58.640" v="34" actId="1076"/>
        <pc:sldMkLst>
          <pc:docMk/>
          <pc:sldMk cId="693613949" sldId="266"/>
        </pc:sldMkLst>
        <pc:spChg chg="mod">
          <ac:chgData name="Leanne Moss" userId="S::l.moss@wardend.org.uk::46c063aa-5c94-49c4-bd0b-710914f99064" providerId="AD" clId="Web-{2965F554-7A91-096D-E0AE-904172638CEF}" dt="2023-06-11T14:36:50.326" v="33" actId="20577"/>
          <ac:spMkLst>
            <pc:docMk/>
            <pc:sldMk cId="693613949" sldId="266"/>
            <ac:spMk id="9221" creationId="{00000000-0000-0000-0000-000000000000}"/>
          </ac:spMkLst>
        </pc:spChg>
        <pc:spChg chg="mod">
          <ac:chgData name="Leanne Moss" userId="S::l.moss@wardend.org.uk::46c063aa-5c94-49c4-bd0b-710914f99064" providerId="AD" clId="Web-{2965F554-7A91-096D-E0AE-904172638CEF}" dt="2023-06-11T14:36:58.640" v="34" actId="1076"/>
          <ac:spMkLst>
            <pc:docMk/>
            <pc:sldMk cId="693613949" sldId="266"/>
            <ac:spMk id="32771" creationId="{00000000-0000-0000-0000-000000000000}"/>
          </ac:spMkLst>
        </pc:spChg>
      </pc:sldChg>
      <pc:sldChg chg="modSp">
        <pc:chgData name="Leanne Moss" userId="S::l.moss@wardend.org.uk::46c063aa-5c94-49c4-bd0b-710914f99064" providerId="AD" clId="Web-{2965F554-7A91-096D-E0AE-904172638CEF}" dt="2023-06-11T14:45:44.255" v="64" actId="20577"/>
        <pc:sldMkLst>
          <pc:docMk/>
          <pc:sldMk cId="4030121342" sldId="267"/>
        </pc:sldMkLst>
        <pc:spChg chg="mod">
          <ac:chgData name="Leanne Moss" userId="S::l.moss@wardend.org.uk::46c063aa-5c94-49c4-bd0b-710914f99064" providerId="AD" clId="Web-{2965F554-7A91-096D-E0AE-904172638CEF}" dt="2023-06-11T14:45:44.255" v="64" actId="20577"/>
          <ac:spMkLst>
            <pc:docMk/>
            <pc:sldMk cId="4030121342" sldId="267"/>
            <ac:spMk id="6" creationId="{00000000-0000-0000-0000-000000000000}"/>
          </ac:spMkLst>
        </pc:spChg>
      </pc:sldChg>
      <pc:sldChg chg="modSp">
        <pc:chgData name="Leanne Moss" userId="S::l.moss@wardend.org.uk::46c063aa-5c94-49c4-bd0b-710914f99064" providerId="AD" clId="Web-{2965F554-7A91-096D-E0AE-904172638CEF}" dt="2023-06-11T14:37:30.501" v="41" actId="1076"/>
        <pc:sldMkLst>
          <pc:docMk/>
          <pc:sldMk cId="3064301741" sldId="272"/>
        </pc:sldMkLst>
        <pc:picChg chg="mod">
          <ac:chgData name="Leanne Moss" userId="S::l.moss@wardend.org.uk::46c063aa-5c94-49c4-bd0b-710914f99064" providerId="AD" clId="Web-{2965F554-7A91-096D-E0AE-904172638CEF}" dt="2023-06-11T14:37:27.376" v="39" actId="1076"/>
          <ac:picMkLst>
            <pc:docMk/>
            <pc:sldMk cId="3064301741" sldId="272"/>
            <ac:picMk id="2" creationId="{00000000-0000-0000-0000-000000000000}"/>
          </ac:picMkLst>
        </pc:picChg>
        <pc:picChg chg="mod">
          <ac:chgData name="Leanne Moss" userId="S::l.moss@wardend.org.uk::46c063aa-5c94-49c4-bd0b-710914f99064" providerId="AD" clId="Web-{2965F554-7A91-096D-E0AE-904172638CEF}" dt="2023-06-11T14:37:30.501" v="41" actId="1076"/>
          <ac:picMkLst>
            <pc:docMk/>
            <pc:sldMk cId="3064301741" sldId="272"/>
            <ac:picMk id="6" creationId="{07DF48BE-61EF-479E-84D8-1D31E7491EAA}"/>
          </ac:picMkLst>
        </pc:picChg>
      </pc:sldChg>
      <pc:sldChg chg="modSp">
        <pc:chgData name="Leanne Moss" userId="S::l.moss@wardend.org.uk::46c063aa-5c94-49c4-bd0b-710914f99064" providerId="AD" clId="Web-{2965F554-7A91-096D-E0AE-904172638CEF}" dt="2023-06-11T14:46:15.976" v="73" actId="20577"/>
        <pc:sldMkLst>
          <pc:docMk/>
          <pc:sldMk cId="2166292908" sldId="274"/>
        </pc:sldMkLst>
        <pc:spChg chg="mod">
          <ac:chgData name="Leanne Moss" userId="S::l.moss@wardend.org.uk::46c063aa-5c94-49c4-bd0b-710914f99064" providerId="AD" clId="Web-{2965F554-7A91-096D-E0AE-904172638CEF}" dt="2023-06-11T14:46:15.976" v="73" actId="20577"/>
          <ac:spMkLst>
            <pc:docMk/>
            <pc:sldMk cId="2166292908" sldId="274"/>
            <ac:spMk id="2" creationId="{00000000-0000-0000-0000-000000000000}"/>
          </ac:spMkLst>
        </pc:spChg>
      </pc:sldChg>
      <pc:sldChg chg="modSp">
        <pc:chgData name="Leanne Moss" userId="S::l.moss@wardend.org.uk::46c063aa-5c94-49c4-bd0b-710914f99064" providerId="AD" clId="Web-{2965F554-7A91-096D-E0AE-904172638CEF}" dt="2023-06-11T14:35:46.087" v="28" actId="20577"/>
        <pc:sldMkLst>
          <pc:docMk/>
          <pc:sldMk cId="1219463092" sldId="275"/>
        </pc:sldMkLst>
        <pc:spChg chg="mod">
          <ac:chgData name="Leanne Moss" userId="S::l.moss@wardend.org.uk::46c063aa-5c94-49c4-bd0b-710914f99064" providerId="AD" clId="Web-{2965F554-7A91-096D-E0AE-904172638CEF}" dt="2023-06-11T14:35:46.087" v="28" actId="20577"/>
          <ac:spMkLst>
            <pc:docMk/>
            <pc:sldMk cId="1219463092" sldId="275"/>
            <ac:spMk id="3" creationId="{00000000-0000-0000-0000-000000000000}"/>
          </ac:spMkLst>
        </pc:spChg>
        <pc:picChg chg="mod">
          <ac:chgData name="Leanne Moss" userId="S::l.moss@wardend.org.uk::46c063aa-5c94-49c4-bd0b-710914f99064" providerId="AD" clId="Web-{2965F554-7A91-096D-E0AE-904172638CEF}" dt="2023-06-11T14:34:56.519" v="11" actId="1076"/>
          <ac:picMkLst>
            <pc:docMk/>
            <pc:sldMk cId="1219463092" sldId="275"/>
            <ac:picMk id="1028" creationId="{00000000-0000-0000-0000-000000000000}"/>
          </ac:picMkLst>
        </pc:picChg>
      </pc:sldChg>
      <pc:sldChg chg="delSp modSp">
        <pc:chgData name="Leanne Moss" userId="S::l.moss@wardend.org.uk::46c063aa-5c94-49c4-bd0b-710914f99064" providerId="AD" clId="Web-{2965F554-7A91-096D-E0AE-904172638CEF}" dt="2023-06-11T14:46:03.866" v="71" actId="1076"/>
        <pc:sldMkLst>
          <pc:docMk/>
          <pc:sldMk cId="25801868" sldId="276"/>
        </pc:sldMkLst>
        <pc:spChg chg="mod">
          <ac:chgData name="Leanne Moss" userId="S::l.moss@wardend.org.uk::46c063aa-5c94-49c4-bd0b-710914f99064" providerId="AD" clId="Web-{2965F554-7A91-096D-E0AE-904172638CEF}" dt="2023-06-11T14:46:01.178" v="69" actId="20577"/>
          <ac:spMkLst>
            <pc:docMk/>
            <pc:sldMk cId="25801868" sldId="276"/>
            <ac:spMk id="7" creationId="{00000000-0000-0000-0000-000000000000}"/>
          </ac:spMkLst>
        </pc:spChg>
        <pc:picChg chg="del">
          <ac:chgData name="Leanne Moss" userId="S::l.moss@wardend.org.uk::46c063aa-5c94-49c4-bd0b-710914f99064" providerId="AD" clId="Web-{2965F554-7A91-096D-E0AE-904172638CEF}" dt="2023-06-11T14:46:02.350" v="70"/>
          <ac:picMkLst>
            <pc:docMk/>
            <pc:sldMk cId="25801868" sldId="276"/>
            <ac:picMk id="6" creationId="{00000000-0000-0000-0000-000000000000}"/>
          </ac:picMkLst>
        </pc:picChg>
        <pc:picChg chg="mod">
          <ac:chgData name="Leanne Moss" userId="S::l.moss@wardend.org.uk::46c063aa-5c94-49c4-bd0b-710914f99064" providerId="AD" clId="Web-{2965F554-7A91-096D-E0AE-904172638CEF}" dt="2023-06-11T14:45:52.912" v="65" actId="1076"/>
          <ac:picMkLst>
            <pc:docMk/>
            <pc:sldMk cId="25801868" sldId="276"/>
            <ac:picMk id="10" creationId="{00000000-0000-0000-0000-000000000000}"/>
          </ac:picMkLst>
        </pc:picChg>
        <pc:picChg chg="mod">
          <ac:chgData name="Leanne Moss" userId="S::l.moss@wardend.org.uk::46c063aa-5c94-49c4-bd0b-710914f99064" providerId="AD" clId="Web-{2965F554-7A91-096D-E0AE-904172638CEF}" dt="2023-06-11T14:46:03.866" v="71" actId="1076"/>
          <ac:picMkLst>
            <pc:docMk/>
            <pc:sldMk cId="25801868" sldId="276"/>
            <ac:picMk id="11" creationId="{00000000-0000-0000-0000-000000000000}"/>
          </ac:picMkLst>
        </pc:picChg>
      </pc:sldChg>
      <pc:sldChg chg="modSp">
        <pc:chgData name="Leanne Moss" userId="S::l.moss@wardend.org.uk::46c063aa-5c94-49c4-bd0b-710914f99064" providerId="AD" clId="Web-{2965F554-7A91-096D-E0AE-904172638CEF}" dt="2023-06-11T14:38:39.584" v="57" actId="1076"/>
        <pc:sldMkLst>
          <pc:docMk/>
          <pc:sldMk cId="3403057581" sldId="277"/>
        </pc:sldMkLst>
        <pc:picChg chg="mod">
          <ac:chgData name="Leanne Moss" userId="S::l.moss@wardend.org.uk::46c063aa-5c94-49c4-bd0b-710914f99064" providerId="AD" clId="Web-{2965F554-7A91-096D-E0AE-904172638CEF}" dt="2023-06-11T14:38:39.584" v="57" actId="1076"/>
          <ac:picMkLst>
            <pc:docMk/>
            <pc:sldMk cId="3403057581" sldId="277"/>
            <ac:picMk id="2" creationId="{00000000-0000-0000-0000-000000000000}"/>
          </ac:picMkLst>
        </pc:picChg>
      </pc:sldChg>
      <pc:sldChg chg="modSp">
        <pc:chgData name="Leanne Moss" userId="S::l.moss@wardend.org.uk::46c063aa-5c94-49c4-bd0b-710914f99064" providerId="AD" clId="Web-{2965F554-7A91-096D-E0AE-904172638CEF}" dt="2023-06-11T14:34:27.532" v="8" actId="14100"/>
        <pc:sldMkLst>
          <pc:docMk/>
          <pc:sldMk cId="1361459943" sldId="281"/>
        </pc:sldMkLst>
        <pc:picChg chg="mod">
          <ac:chgData name="Leanne Moss" userId="S::l.moss@wardend.org.uk::46c063aa-5c94-49c4-bd0b-710914f99064" providerId="AD" clId="Web-{2965F554-7A91-096D-E0AE-904172638CEF}" dt="2023-06-11T14:34:27.532" v="8" actId="14100"/>
          <ac:picMkLst>
            <pc:docMk/>
            <pc:sldMk cId="1361459943" sldId="281"/>
            <ac:picMk id="1026" creationId="{00000000-0000-0000-0000-000000000000}"/>
          </ac:picMkLst>
        </pc:picChg>
        <pc:picChg chg="mod">
          <ac:chgData name="Leanne Moss" userId="S::l.moss@wardend.org.uk::46c063aa-5c94-49c4-bd0b-710914f99064" providerId="AD" clId="Web-{2965F554-7A91-096D-E0AE-904172638CEF}" dt="2023-06-11T14:34:19.047" v="5" actId="1076"/>
          <ac:picMkLst>
            <pc:docMk/>
            <pc:sldMk cId="1361459943" sldId="281"/>
            <ac:picMk id="1028" creationId="{00000000-0000-0000-0000-000000000000}"/>
          </ac:picMkLst>
        </pc:picChg>
        <pc:picChg chg="mod">
          <ac:chgData name="Leanne Moss" userId="S::l.moss@wardend.org.uk::46c063aa-5c94-49c4-bd0b-710914f99064" providerId="AD" clId="Web-{2965F554-7A91-096D-E0AE-904172638CEF}" dt="2023-06-11T14:34:10.640" v="1" actId="1076"/>
          <ac:picMkLst>
            <pc:docMk/>
            <pc:sldMk cId="1361459943" sldId="281"/>
            <ac:picMk id="1030" creationId="{00000000-0000-0000-0000-000000000000}"/>
          </ac:picMkLst>
        </pc:picChg>
      </pc:sldChg>
      <pc:sldChg chg="modSp">
        <pc:chgData name="Leanne Moss" userId="S::l.moss@wardend.org.uk::46c063aa-5c94-49c4-bd0b-710914f99064" providerId="AD" clId="Web-{2965F554-7A91-096D-E0AE-904172638CEF}" dt="2023-06-11T14:46:32.827" v="76" actId="20577"/>
        <pc:sldMkLst>
          <pc:docMk/>
          <pc:sldMk cId="1177687906" sldId="283"/>
        </pc:sldMkLst>
        <pc:spChg chg="mod">
          <ac:chgData name="Leanne Moss" userId="S::l.moss@wardend.org.uk::46c063aa-5c94-49c4-bd0b-710914f99064" providerId="AD" clId="Web-{2965F554-7A91-096D-E0AE-904172638CEF}" dt="2023-06-11T14:46:32.827" v="76" actId="20577"/>
          <ac:spMkLst>
            <pc:docMk/>
            <pc:sldMk cId="1177687906" sldId="283"/>
            <ac:spMk id="10" creationId="{00000000-0000-0000-0000-000000000000}"/>
          </ac:spMkLst>
        </pc:spChg>
      </pc:sldChg>
      <pc:sldChg chg="modSp">
        <pc:chgData name="Leanne Moss" userId="S::l.moss@wardend.org.uk::46c063aa-5c94-49c4-bd0b-710914f99064" providerId="AD" clId="Web-{2965F554-7A91-096D-E0AE-904172638CEF}" dt="2023-06-11T14:35:35.806" v="25" actId="1076"/>
        <pc:sldMkLst>
          <pc:docMk/>
          <pc:sldMk cId="2386402987" sldId="287"/>
        </pc:sldMkLst>
        <pc:spChg chg="mod">
          <ac:chgData name="Leanne Moss" userId="S::l.moss@wardend.org.uk::46c063aa-5c94-49c4-bd0b-710914f99064" providerId="AD" clId="Web-{2965F554-7A91-096D-E0AE-904172638CEF}" dt="2023-06-11T14:35:30.540" v="23" actId="20577"/>
          <ac:spMkLst>
            <pc:docMk/>
            <pc:sldMk cId="2386402987" sldId="287"/>
            <ac:spMk id="3" creationId="{00000000-0000-0000-0000-000000000000}"/>
          </ac:spMkLst>
        </pc:spChg>
        <pc:picChg chg="mod">
          <ac:chgData name="Leanne Moss" userId="S::l.moss@wardend.org.uk::46c063aa-5c94-49c4-bd0b-710914f99064" providerId="AD" clId="Web-{2965F554-7A91-096D-E0AE-904172638CEF}" dt="2023-06-11T14:35:35.806" v="25" actId="1076"/>
          <ac:picMkLst>
            <pc:docMk/>
            <pc:sldMk cId="2386402987" sldId="287"/>
            <ac:picMk id="4" creationId="{00000000-0000-0000-0000-000000000000}"/>
          </ac:picMkLst>
        </pc:picChg>
      </pc:sldChg>
      <pc:sldChg chg="modSp">
        <pc:chgData name="Leanne Moss" userId="S::l.moss@wardend.org.uk::46c063aa-5c94-49c4-bd0b-710914f99064" providerId="AD" clId="Web-{2965F554-7A91-096D-E0AE-904172638CEF}" dt="2023-06-11T14:41:40.691" v="62" actId="20577"/>
        <pc:sldMkLst>
          <pc:docMk/>
          <pc:sldMk cId="1493092698" sldId="290"/>
        </pc:sldMkLst>
        <pc:spChg chg="mod">
          <ac:chgData name="Leanne Moss" userId="S::l.moss@wardend.org.uk::46c063aa-5c94-49c4-bd0b-710914f99064" providerId="AD" clId="Web-{2965F554-7A91-096D-E0AE-904172638CEF}" dt="2023-06-11T14:41:40.691" v="62" actId="20577"/>
          <ac:spMkLst>
            <pc:docMk/>
            <pc:sldMk cId="1493092698" sldId="290"/>
            <ac:spMk id="5"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A15BCDE5-172A-4A40-8962-48E47B758EBF}" type="datetimeFigureOut">
              <a:rPr lang="en-GB" smtClean="0"/>
              <a:t>21/06/2023</a:t>
            </a:fld>
            <a:endParaRPr lang="en-GB"/>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F5671B47-9320-4534-8647-C6B8B5E332A2}" type="slidenum">
              <a:rPr lang="en-GB" smtClean="0"/>
              <a:t>‹#›</a:t>
            </a:fld>
            <a:endParaRPr lang="en-GB"/>
          </a:p>
        </p:txBody>
      </p:sp>
    </p:spTree>
    <p:extLst>
      <p:ext uri="{BB962C8B-B14F-4D97-AF65-F5344CB8AC3E}">
        <p14:creationId xmlns:p14="http://schemas.microsoft.com/office/powerpoint/2010/main" val="906984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DE53186-37E7-47E5-B9FB-0FA86A74DCB2}" type="datetimeFigureOut">
              <a:rPr lang="en-GB" smtClean="0"/>
              <a:t>21/06/2023</a:t>
            </a:fld>
            <a:endParaRPr lang="en-GB"/>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F85721D-6AE3-4864-88B1-C9865957ACA7}" type="slidenum">
              <a:rPr lang="en-GB" smtClean="0"/>
              <a:t>‹#›</a:t>
            </a:fld>
            <a:endParaRPr lang="en-GB"/>
          </a:p>
        </p:txBody>
      </p:sp>
    </p:spTree>
    <p:extLst>
      <p:ext uri="{BB962C8B-B14F-4D97-AF65-F5344CB8AC3E}">
        <p14:creationId xmlns:p14="http://schemas.microsoft.com/office/powerpoint/2010/main" val="3605142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F85721D-6AE3-4864-88B1-C9865957ACA7}" type="slidenum">
              <a:rPr lang="en-GB" smtClean="0"/>
              <a:t>11</a:t>
            </a:fld>
            <a:endParaRPr lang="en-GB"/>
          </a:p>
        </p:txBody>
      </p:sp>
    </p:spTree>
    <p:extLst>
      <p:ext uri="{BB962C8B-B14F-4D97-AF65-F5344CB8AC3E}">
        <p14:creationId xmlns:p14="http://schemas.microsoft.com/office/powerpoint/2010/main" val="1271301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921AEF9-376D-4423-97F4-D337B7BF3E0E}" type="datetimeFigureOut">
              <a:rPr lang="en-GB" smtClean="0"/>
              <a:t>21/06/2023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D29AD7-81EF-491D-8358-D60E70DA3128}" type="slidenum">
              <a:rPr lang="en-GB" smtClean="0"/>
              <a:t>‹#›</a:t>
            </a:fld>
            <a:endParaRPr lang="en-GB"/>
          </a:p>
        </p:txBody>
      </p:sp>
    </p:spTree>
    <p:extLst>
      <p:ext uri="{BB962C8B-B14F-4D97-AF65-F5344CB8AC3E}">
        <p14:creationId xmlns:p14="http://schemas.microsoft.com/office/powerpoint/2010/main" val="1945229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921AEF9-376D-4423-97F4-D337B7BF3E0E}" type="datetimeFigureOut">
              <a:rPr lang="en-GB" smtClean="0"/>
              <a:t>21/06/2023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D29AD7-81EF-491D-8358-D60E70DA3128}" type="slidenum">
              <a:rPr lang="en-GB" smtClean="0"/>
              <a:t>‹#›</a:t>
            </a:fld>
            <a:endParaRPr lang="en-GB"/>
          </a:p>
        </p:txBody>
      </p:sp>
    </p:spTree>
    <p:extLst>
      <p:ext uri="{BB962C8B-B14F-4D97-AF65-F5344CB8AC3E}">
        <p14:creationId xmlns:p14="http://schemas.microsoft.com/office/powerpoint/2010/main" val="630700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21AEF9-376D-4423-97F4-D337B7BF3E0E}" type="datetimeFigureOut">
              <a:rPr lang="en-GB" smtClean="0"/>
              <a:t>21/06/2023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D29AD7-81EF-491D-8358-D60E70DA3128}" type="slidenum">
              <a:rPr lang="en-GB" smtClean="0"/>
              <a:t>‹#›</a:t>
            </a:fld>
            <a:endParaRPr lang="en-GB"/>
          </a:p>
        </p:txBody>
      </p:sp>
    </p:spTree>
    <p:extLst>
      <p:ext uri="{BB962C8B-B14F-4D97-AF65-F5344CB8AC3E}">
        <p14:creationId xmlns:p14="http://schemas.microsoft.com/office/powerpoint/2010/main" val="1800377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921AEF9-376D-4423-97F4-D337B7BF3E0E}" type="datetimeFigureOut">
              <a:rPr lang="en-GB" smtClean="0"/>
              <a:t>21/06/2023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D29AD7-81EF-491D-8358-D60E70DA3128}" type="slidenum">
              <a:rPr lang="en-GB" smtClean="0"/>
              <a:t>‹#›</a:t>
            </a:fld>
            <a:endParaRPr lang="en-GB"/>
          </a:p>
        </p:txBody>
      </p:sp>
    </p:spTree>
    <p:extLst>
      <p:ext uri="{BB962C8B-B14F-4D97-AF65-F5344CB8AC3E}">
        <p14:creationId xmlns:p14="http://schemas.microsoft.com/office/powerpoint/2010/main" val="391020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921AEF9-376D-4423-97F4-D337B7BF3E0E}" type="datetimeFigureOut">
              <a:rPr lang="en-GB" smtClean="0"/>
              <a:t>21/06/2023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AD29AD7-81EF-491D-8358-D60E70DA3128}" type="slidenum">
              <a:rPr lang="en-GB" smtClean="0"/>
              <a:t>‹#›</a:t>
            </a:fld>
            <a:endParaRPr lang="en-GB"/>
          </a:p>
        </p:txBody>
      </p:sp>
    </p:spTree>
    <p:extLst>
      <p:ext uri="{BB962C8B-B14F-4D97-AF65-F5344CB8AC3E}">
        <p14:creationId xmlns:p14="http://schemas.microsoft.com/office/powerpoint/2010/main" val="3237529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921AEF9-376D-4423-97F4-D337B7BF3E0E}" type="datetimeFigureOut">
              <a:rPr lang="en-GB" smtClean="0"/>
              <a:t>21/06/2023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AD29AD7-81EF-491D-8358-D60E70DA3128}" type="slidenum">
              <a:rPr lang="en-GB" smtClean="0"/>
              <a:t>‹#›</a:t>
            </a:fld>
            <a:endParaRPr lang="en-GB"/>
          </a:p>
        </p:txBody>
      </p:sp>
    </p:spTree>
    <p:extLst>
      <p:ext uri="{BB962C8B-B14F-4D97-AF65-F5344CB8AC3E}">
        <p14:creationId xmlns:p14="http://schemas.microsoft.com/office/powerpoint/2010/main" val="1533689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21AEF9-376D-4423-97F4-D337B7BF3E0E}" type="datetimeFigureOut">
              <a:rPr lang="en-GB" smtClean="0"/>
              <a:t>21/06/2023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AD29AD7-81EF-491D-8358-D60E70DA3128}" type="slidenum">
              <a:rPr lang="en-GB" smtClean="0"/>
              <a:t>‹#›</a:t>
            </a:fld>
            <a:endParaRPr lang="en-GB"/>
          </a:p>
        </p:txBody>
      </p:sp>
    </p:spTree>
    <p:extLst>
      <p:ext uri="{BB962C8B-B14F-4D97-AF65-F5344CB8AC3E}">
        <p14:creationId xmlns:p14="http://schemas.microsoft.com/office/powerpoint/2010/main" val="1839603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921AEF9-376D-4423-97F4-D337B7BF3E0E}" type="datetimeFigureOut">
              <a:rPr lang="en-GB" smtClean="0"/>
              <a:t>21/06/2023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D29AD7-81EF-491D-8358-D60E70DA3128}" type="slidenum">
              <a:rPr lang="en-GB" smtClean="0"/>
              <a:t>‹#›</a:t>
            </a:fld>
            <a:endParaRPr lang="en-GB"/>
          </a:p>
        </p:txBody>
      </p:sp>
    </p:spTree>
    <p:extLst>
      <p:ext uri="{BB962C8B-B14F-4D97-AF65-F5344CB8AC3E}">
        <p14:creationId xmlns:p14="http://schemas.microsoft.com/office/powerpoint/2010/main" val="1289564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921AEF9-376D-4423-97F4-D337B7BF3E0E}" type="datetimeFigureOut">
              <a:rPr lang="en-GB" smtClean="0"/>
              <a:t>21/06/2023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D29AD7-81EF-491D-8358-D60E70DA3128}" type="slidenum">
              <a:rPr lang="en-GB" smtClean="0"/>
              <a:t>‹#›</a:t>
            </a:fld>
            <a:endParaRPr lang="en-GB"/>
          </a:p>
        </p:txBody>
      </p:sp>
    </p:spTree>
    <p:extLst>
      <p:ext uri="{BB962C8B-B14F-4D97-AF65-F5344CB8AC3E}">
        <p14:creationId xmlns:p14="http://schemas.microsoft.com/office/powerpoint/2010/main" val="452046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921AEF9-376D-4423-97F4-D337B7BF3E0E}" type="datetimeFigureOut">
              <a:rPr lang="en-GB" smtClean="0"/>
              <a:t>21/06/2023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D29AD7-81EF-491D-8358-D60E70DA3128}" type="slidenum">
              <a:rPr lang="en-GB" smtClean="0"/>
              <a:t>‹#›</a:t>
            </a:fld>
            <a:endParaRPr lang="en-GB"/>
          </a:p>
        </p:txBody>
      </p:sp>
    </p:spTree>
    <p:extLst>
      <p:ext uri="{BB962C8B-B14F-4D97-AF65-F5344CB8AC3E}">
        <p14:creationId xmlns:p14="http://schemas.microsoft.com/office/powerpoint/2010/main" val="663636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921AEF9-376D-4423-97F4-D337B7BF3E0E}" type="datetimeFigureOut">
              <a:rPr lang="en-GB" smtClean="0"/>
              <a:t>21/06/2023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D29AD7-81EF-491D-8358-D60E70DA3128}" type="slidenum">
              <a:rPr lang="en-GB" smtClean="0"/>
              <a:t>‹#›</a:t>
            </a:fld>
            <a:endParaRPr lang="en-GB"/>
          </a:p>
        </p:txBody>
      </p:sp>
    </p:spTree>
    <p:extLst>
      <p:ext uri="{BB962C8B-B14F-4D97-AF65-F5344CB8AC3E}">
        <p14:creationId xmlns:p14="http://schemas.microsoft.com/office/powerpoint/2010/main" val="1634325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21AEF9-376D-4423-97F4-D337B7BF3E0E}" type="datetimeFigureOut">
              <a:rPr lang="en-GB" smtClean="0"/>
              <a:t>21/06/2023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29AD7-81EF-491D-8358-D60E70DA3128}" type="slidenum">
              <a:rPr lang="en-GB" smtClean="0"/>
              <a:t>‹#›</a:t>
            </a:fld>
            <a:endParaRPr lang="en-GB"/>
          </a:p>
        </p:txBody>
      </p:sp>
    </p:spTree>
    <p:extLst>
      <p:ext uri="{BB962C8B-B14F-4D97-AF65-F5344CB8AC3E}">
        <p14:creationId xmlns:p14="http://schemas.microsoft.com/office/powerpoint/2010/main" val="3758907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hyperlink" Target="http://www.wardend.bham.sch.uk/index.asp" TargetMode="External"/><Relationship Id="rId7"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https://dadbloguk.com/wp-content/uploads/2017/04/Oftsed_Outstanding_Logo.jpg" TargetMode="External"/><Relationship Id="rId5" Type="http://schemas.openxmlformats.org/officeDocument/2006/relationships/image" Target="../media/image3.jpeg"/><Relationship Id="rId4" Type="http://schemas.openxmlformats.org/officeDocument/2006/relationships/image" Target="../media/image2.png"/><Relationship Id="rId9" Type="http://schemas.openxmlformats.org/officeDocument/2006/relationships/image" Target="http://www.archibaldfirstschool.org.uk/wp-content/uploads/2012/09/Accredited-logo-620x350.jp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3.jpg"/><Relationship Id="rId7" Type="http://schemas.openxmlformats.org/officeDocument/2006/relationships/image" Target="../media/image17.jpeg"/><Relationship Id="rId2" Type="http://schemas.openxmlformats.org/officeDocument/2006/relationships/hyperlink" Target="http://www.mapac.com/education" TargetMode="Externa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e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jpg"/></Relationships>
</file>

<file path=ppt/slides/_rels/slide1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hyperlink" Target="https://pixabay.com/illustrations/story-telling-storytelling-4220329/"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0.jpg"/><Relationship Id="rId7" Type="http://schemas.openxmlformats.org/officeDocument/2006/relationships/image" Target="../media/image44.png"/><Relationship Id="rId2" Type="http://schemas.openxmlformats.org/officeDocument/2006/relationships/image" Target="../media/image39.jp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jpg"/></Relationships>
</file>

<file path=ppt/slides/_rels/slide1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1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g"/><Relationship Id="rId1" Type="http://schemas.openxmlformats.org/officeDocument/2006/relationships/slideLayout" Target="../slideLayouts/slideLayout6.xml"/><Relationship Id="rId6" Type="http://schemas.openxmlformats.org/officeDocument/2006/relationships/image" Target="../media/image65.gif"/><Relationship Id="rId5" Type="http://schemas.openxmlformats.org/officeDocument/2006/relationships/hyperlink" Target="https://www.google.co.uk/url?sa=i&amp;url=https://www.quora.com/Why-is-a-Plus-used-as-a-medical-symbol-and-not-any-other-sign&amp;psig=AOvVaw39zn26vfbeGmnNBQQdYW8m&amp;ust=1593153046325000&amp;source=images&amp;cd=vfe&amp;ved=0CAIQjRxqFwoTCLD9wuOrnOoCFQAAAAAdAAAAABAD" TargetMode="External"/><Relationship Id="rId4" Type="http://schemas.openxmlformats.org/officeDocument/2006/relationships/image" Target="../media/image6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46500" y="2967334"/>
            <a:ext cx="6171268" cy="923330"/>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5" name="Rectangle 4"/>
          <p:cNvSpPr/>
          <p:nvPr/>
        </p:nvSpPr>
        <p:spPr>
          <a:xfrm>
            <a:off x="785842" y="258900"/>
            <a:ext cx="7983283" cy="3170099"/>
          </a:xfrm>
          <a:prstGeom prst="rect">
            <a:avLst/>
          </a:prstGeom>
          <a:noFill/>
        </p:spPr>
        <p:txBody>
          <a:bodyPr wrap="square" lIns="91440" tIns="45720" rIns="91440" bIns="45720">
            <a:spAutoFit/>
          </a:bodyPr>
          <a:lstStyle/>
          <a:p>
            <a:pPr algn="ctr"/>
            <a:r>
              <a:rPr lang="en-US" sz="50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Welcome to Reception at </a:t>
            </a:r>
          </a:p>
          <a:p>
            <a:pPr algn="ctr"/>
            <a:r>
              <a:rPr lang="en-US" sz="50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Ward End Primary School</a:t>
            </a:r>
          </a:p>
        </p:txBody>
      </p:sp>
      <p:pic>
        <p:nvPicPr>
          <p:cNvPr id="3" name="Picture 2"/>
          <p:cNvPicPr>
            <a:picLocks noChangeAspect="1"/>
          </p:cNvPicPr>
          <p:nvPr/>
        </p:nvPicPr>
        <p:blipFill>
          <a:blip r:embed="rId2"/>
          <a:stretch>
            <a:fillRect/>
          </a:stretch>
        </p:blipFill>
        <p:spPr>
          <a:xfrm>
            <a:off x="7333131" y="5310361"/>
            <a:ext cx="1528775" cy="1261063"/>
          </a:xfrm>
          <a:prstGeom prst="rect">
            <a:avLst/>
          </a:prstGeom>
        </p:spPr>
      </p:pic>
      <p:pic>
        <p:nvPicPr>
          <p:cNvPr id="6" name="Picture 5" descr="Description: Ward End Primary">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3131840" y="3415888"/>
            <a:ext cx="2536492" cy="2009920"/>
          </a:xfrm>
          <a:prstGeom prst="rect">
            <a:avLst/>
          </a:prstGeom>
          <a:noFill/>
          <a:ln>
            <a:noFill/>
          </a:ln>
        </p:spPr>
      </p:pic>
      <p:pic>
        <p:nvPicPr>
          <p:cNvPr id="7" name="Picture 6" descr="Image result for ofsted outstanding logo"/>
          <p:cNvPicPr/>
          <p:nvPr/>
        </p:nvPicPr>
        <p:blipFill>
          <a:blip r:embed="rId5" r:link="rId6" cstate="print">
            <a:extLst>
              <a:ext uri="{28A0092B-C50C-407E-A947-70E740481C1C}">
                <a14:useLocalDpi xmlns:a14="http://schemas.microsoft.com/office/drawing/2010/main" val="0"/>
              </a:ext>
            </a:extLst>
          </a:blip>
          <a:srcRect/>
          <a:stretch>
            <a:fillRect/>
          </a:stretch>
        </p:blipFill>
        <p:spPr bwMode="auto">
          <a:xfrm>
            <a:off x="349622" y="5310361"/>
            <a:ext cx="1321764" cy="1288737"/>
          </a:xfrm>
          <a:prstGeom prst="rect">
            <a:avLst/>
          </a:prstGeom>
          <a:noFill/>
          <a:ln>
            <a:noFill/>
          </a:ln>
        </p:spPr>
      </p:pic>
      <p:pic>
        <p:nvPicPr>
          <p:cNvPr id="8" name="Picture 7" descr="C:\Users\James Steele\AppData\Local\Microsoft\Windows\INetCache\Content.MSO\B7DF606C.tmp"/>
          <p:cNvPicPr/>
          <p:nvPr/>
        </p:nvPicPr>
        <p:blipFill>
          <a:blip r:embed="rId7">
            <a:extLst>
              <a:ext uri="{28A0092B-C50C-407E-A947-70E740481C1C}">
                <a14:useLocalDpi xmlns:a14="http://schemas.microsoft.com/office/drawing/2010/main" val="0"/>
              </a:ext>
            </a:extLst>
          </a:blip>
          <a:srcRect/>
          <a:stretch>
            <a:fillRect/>
          </a:stretch>
        </p:blipFill>
        <p:spPr bwMode="auto">
          <a:xfrm>
            <a:off x="2295925" y="5874896"/>
            <a:ext cx="1671829" cy="724202"/>
          </a:xfrm>
          <a:prstGeom prst="rect">
            <a:avLst/>
          </a:prstGeom>
          <a:noFill/>
          <a:ln>
            <a:noFill/>
          </a:ln>
        </p:spPr>
      </p:pic>
      <p:pic>
        <p:nvPicPr>
          <p:cNvPr id="9" name="Picture 8" descr="Image result for ict mark accredited"/>
          <p:cNvPicPr/>
          <p:nvPr/>
        </p:nvPicPr>
        <p:blipFill>
          <a:blip r:embed="rId8" r:link="rId9" cstate="print">
            <a:extLst>
              <a:ext uri="{28A0092B-C50C-407E-A947-70E740481C1C}">
                <a14:useLocalDpi xmlns:a14="http://schemas.microsoft.com/office/drawing/2010/main" val="0"/>
              </a:ext>
            </a:extLst>
          </a:blip>
          <a:srcRect/>
          <a:stretch>
            <a:fillRect/>
          </a:stretch>
        </p:blipFill>
        <p:spPr bwMode="auto">
          <a:xfrm>
            <a:off x="4853879" y="5940892"/>
            <a:ext cx="1854713" cy="794576"/>
          </a:xfrm>
          <a:prstGeom prst="rect">
            <a:avLst/>
          </a:prstGeom>
          <a:noFill/>
          <a:ln>
            <a:noFill/>
          </a:ln>
        </p:spPr>
      </p:pic>
    </p:spTree>
    <p:extLst>
      <p:ext uri="{BB962C8B-B14F-4D97-AF65-F5344CB8AC3E}">
        <p14:creationId xmlns:p14="http://schemas.microsoft.com/office/powerpoint/2010/main" val="3824862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51211"/>
            <a:ext cx="8003232" cy="3600400"/>
          </a:xfrm>
        </p:spPr>
        <p:txBody>
          <a:bodyPr>
            <a:normAutofit lnSpcReduction="10000"/>
          </a:bodyPr>
          <a:lstStyle/>
          <a:p>
            <a:r>
              <a:rPr lang="en-GB" dirty="0">
                <a:solidFill>
                  <a:srgbClr val="0070C0"/>
                </a:solidFill>
                <a:latin typeface="Sassoon Infant Std" panose="020B0503020103030203" pitchFamily="34" charset="0"/>
              </a:rPr>
              <a:t>Every child in Reception to Year 2 is entitled to a free school meal. You will need to fill in a pupil premium form in September. </a:t>
            </a:r>
          </a:p>
          <a:p>
            <a:r>
              <a:rPr lang="en-GB" dirty="0">
                <a:solidFill>
                  <a:srgbClr val="FF0000"/>
                </a:solidFill>
                <a:latin typeface="Sassoon Infant Std" panose="020B0503020103030203" pitchFamily="34" charset="0"/>
              </a:rPr>
              <a:t>You can see a copy of our menus showing the range of food your children will be eating on our website. </a:t>
            </a:r>
          </a:p>
          <a:p>
            <a:r>
              <a:rPr lang="en-GB" dirty="0">
                <a:solidFill>
                  <a:srgbClr val="00B050"/>
                </a:solidFill>
                <a:latin typeface="Sassoon Infant Std" panose="020B0503020103030203" pitchFamily="34" charset="0"/>
              </a:rPr>
              <a:t>It is very important, for your child to practise eating independently with cutlery if they don’t already. </a:t>
            </a:r>
            <a:r>
              <a:rPr lang="en-GB" dirty="0">
                <a:solidFill>
                  <a:srgbClr val="00B050"/>
                </a:solidFill>
                <a:latin typeface="Sassoon Infant Std" panose="020B0503020103030203" pitchFamily="34" charset="0"/>
                <a:sym typeface="Wingdings" panose="05000000000000000000" pitchFamily="2" charset="2"/>
              </a:rPr>
              <a:t></a:t>
            </a:r>
          </a:p>
          <a:p>
            <a:pPr marL="0" indent="0">
              <a:buNone/>
            </a:pPr>
            <a:endParaRPr lang="en-GB" dirty="0">
              <a:latin typeface="SassoonPrimaryInfant" pitchFamily="2" charset="0"/>
            </a:endParaRPr>
          </a:p>
        </p:txBody>
      </p:sp>
      <p:pic>
        <p:nvPicPr>
          <p:cNvPr id="1026" name="Picture 2" descr="http://images.sharefaith.com/images/3/1181148037952_54/img_large_watermark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1250" y="5660277"/>
            <a:ext cx="1495244" cy="10152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cramondprimary.co.uk/wp-content/uploads/2014/12/ptotoday-clipart-21-final-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570" y="107964"/>
            <a:ext cx="1320354" cy="132035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comps.canstockphoto.com/can-stock-photo_csp17916271.jpg"/>
          <p:cNvPicPr>
            <a:picLocks noChangeAspect="1" noChangeArrowheads="1"/>
          </p:cNvPicPr>
          <p:nvPr/>
        </p:nvPicPr>
        <p:blipFill rotWithShape="1">
          <a:blip r:embed="rId4">
            <a:extLst>
              <a:ext uri="{28A0092B-C50C-407E-A947-70E740481C1C}">
                <a14:useLocalDpi xmlns:a14="http://schemas.microsoft.com/office/drawing/2010/main" val="0"/>
              </a:ext>
            </a:extLst>
          </a:blip>
          <a:srcRect b="5680"/>
          <a:stretch/>
        </p:blipFill>
        <p:spPr bwMode="auto">
          <a:xfrm>
            <a:off x="7309808" y="374311"/>
            <a:ext cx="1617193" cy="108221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899592" y="260648"/>
            <a:ext cx="7776864" cy="646331"/>
          </a:xfrm>
          <a:prstGeom prst="rect">
            <a:avLst/>
          </a:prstGeom>
          <a:noFill/>
        </p:spPr>
        <p:txBody>
          <a:bodyPr wrap="square" lIns="91440" tIns="45720" rIns="91440" bIns="45720">
            <a:spAutoFit/>
          </a:bodyPr>
          <a:lstStyle/>
          <a:p>
            <a:pPr algn="ctr"/>
            <a:r>
              <a:rPr lang="en-GB"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Free School Meals</a:t>
            </a:r>
            <a:endParaRPr lang="en-US" sz="3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endParaRPr>
          </a:p>
        </p:txBody>
      </p:sp>
    </p:spTree>
    <p:extLst>
      <p:ext uri="{BB962C8B-B14F-4D97-AF65-F5344CB8AC3E}">
        <p14:creationId xmlns:p14="http://schemas.microsoft.com/office/powerpoint/2010/main" val="1361459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839" y="1411351"/>
            <a:ext cx="8229600" cy="4525963"/>
          </a:xfrm>
        </p:spPr>
        <p:txBody>
          <a:bodyPr/>
          <a:lstStyle/>
          <a:p>
            <a:r>
              <a:rPr lang="en-GB" dirty="0">
                <a:solidFill>
                  <a:srgbClr val="FF0000"/>
                </a:solidFill>
                <a:latin typeface="Sassoon Infant Std" panose="020B0503020103030203" pitchFamily="34" charset="0"/>
              </a:rPr>
              <a:t>Snack </a:t>
            </a:r>
            <a:r>
              <a:rPr lang="en-GB">
                <a:solidFill>
                  <a:srgbClr val="FF0000"/>
                </a:solidFill>
                <a:latin typeface="Sassoon Infant Std" panose="020B0503020103030203" pitchFamily="34" charset="0"/>
              </a:rPr>
              <a:t>is 70p </a:t>
            </a:r>
            <a:r>
              <a:rPr lang="en-GB" dirty="0">
                <a:solidFill>
                  <a:srgbClr val="FF0000"/>
                </a:solidFill>
                <a:latin typeface="Sassoon Infant Std" panose="020B0503020103030203" pitchFamily="34" charset="0"/>
              </a:rPr>
              <a:t>a week, payable on a Monday morning for Reception children.</a:t>
            </a:r>
          </a:p>
          <a:p>
            <a:r>
              <a:rPr lang="en-GB" dirty="0">
                <a:solidFill>
                  <a:srgbClr val="FF0000"/>
                </a:solidFill>
                <a:latin typeface="Sassoon Infant Std" panose="020B0503020103030203" pitchFamily="34" charset="0"/>
              </a:rPr>
              <a:t>It must be in a labelled envelope with child’s name, class and amount. </a:t>
            </a:r>
          </a:p>
          <a:p>
            <a:r>
              <a:rPr lang="en-GB" dirty="0">
                <a:solidFill>
                  <a:srgbClr val="FF0000"/>
                </a:solidFill>
                <a:latin typeface="Sassoon Infant Std" panose="020B0503020103030203" pitchFamily="34" charset="0"/>
              </a:rPr>
              <a:t>It must be handed to the adults in the classroom and not to the front office</a:t>
            </a:r>
          </a:p>
        </p:txBody>
      </p:sp>
      <p:pic>
        <p:nvPicPr>
          <p:cNvPr id="4" name="Picture 3"/>
          <p:cNvPicPr>
            <a:picLocks noChangeAspect="1"/>
          </p:cNvPicPr>
          <p:nvPr/>
        </p:nvPicPr>
        <p:blipFill>
          <a:blip r:embed="rId2"/>
          <a:stretch>
            <a:fillRect/>
          </a:stretch>
        </p:blipFill>
        <p:spPr>
          <a:xfrm>
            <a:off x="6660231" y="4562244"/>
            <a:ext cx="2146207" cy="2146207"/>
          </a:xfrm>
          <a:prstGeom prst="rect">
            <a:avLst/>
          </a:prstGeom>
        </p:spPr>
      </p:pic>
      <p:pic>
        <p:nvPicPr>
          <p:cNvPr id="5" name="Picture 4"/>
          <p:cNvPicPr>
            <a:picLocks noChangeAspect="1"/>
          </p:cNvPicPr>
          <p:nvPr/>
        </p:nvPicPr>
        <p:blipFill>
          <a:blip r:embed="rId3"/>
          <a:stretch>
            <a:fillRect/>
          </a:stretch>
        </p:blipFill>
        <p:spPr>
          <a:xfrm>
            <a:off x="466475" y="4725144"/>
            <a:ext cx="2647950" cy="1724025"/>
          </a:xfrm>
          <a:prstGeom prst="rect">
            <a:avLst/>
          </a:prstGeom>
        </p:spPr>
      </p:pic>
      <p:pic>
        <p:nvPicPr>
          <p:cNvPr id="6" name="Picture 5"/>
          <p:cNvPicPr>
            <a:picLocks noChangeAspect="1"/>
          </p:cNvPicPr>
          <p:nvPr/>
        </p:nvPicPr>
        <p:blipFill>
          <a:blip r:embed="rId4"/>
          <a:stretch>
            <a:fillRect/>
          </a:stretch>
        </p:blipFill>
        <p:spPr>
          <a:xfrm>
            <a:off x="7664157" y="220274"/>
            <a:ext cx="1372387" cy="1372387"/>
          </a:xfrm>
          <a:prstGeom prst="rect">
            <a:avLst/>
          </a:prstGeom>
        </p:spPr>
      </p:pic>
      <p:sp>
        <p:nvSpPr>
          <p:cNvPr id="8" name="Rectangle 7"/>
          <p:cNvSpPr/>
          <p:nvPr/>
        </p:nvSpPr>
        <p:spPr>
          <a:xfrm>
            <a:off x="803207" y="332655"/>
            <a:ext cx="7776864" cy="707886"/>
          </a:xfrm>
          <a:prstGeom prst="rect">
            <a:avLst/>
          </a:prstGeom>
          <a:noFill/>
        </p:spPr>
        <p:txBody>
          <a:bodyPr wrap="square" lIns="91440" tIns="45720" rIns="91440" bIns="45720">
            <a:spAutoFit/>
          </a:bodyPr>
          <a:lstStyle/>
          <a:p>
            <a:pPr algn="ctr"/>
            <a:r>
              <a:rPr lang="en-GB" sz="40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Money in School</a:t>
            </a:r>
            <a:endParaRPr lang="en-US" sz="40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endParaRP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427622">
            <a:off x="320378" y="271535"/>
            <a:ext cx="618952" cy="619811"/>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427622">
            <a:off x="873236" y="773522"/>
            <a:ext cx="618952" cy="619811"/>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427622">
            <a:off x="1426093" y="271535"/>
            <a:ext cx="618952" cy="619811"/>
          </a:xfrm>
          <a:prstGeom prst="rect">
            <a:avLst/>
          </a:prstGeom>
        </p:spPr>
      </p:pic>
    </p:spTree>
    <p:extLst>
      <p:ext uri="{BB962C8B-B14F-4D97-AF65-F5344CB8AC3E}">
        <p14:creationId xmlns:p14="http://schemas.microsoft.com/office/powerpoint/2010/main" val="3372520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323528" y="620688"/>
            <a:ext cx="5976664" cy="4754270"/>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9200" u="sng" dirty="0">
                <a:latin typeface="Sassoon Infant Std" panose="020B0503020103030203" pitchFamily="34" charset="0"/>
              </a:rPr>
              <a:t>Our uniform is:</a:t>
            </a:r>
          </a:p>
          <a:p>
            <a:pPr marL="0" indent="0">
              <a:buNone/>
            </a:pPr>
            <a:r>
              <a:rPr lang="en-GB" sz="9200" dirty="0">
                <a:latin typeface="Sassoon Infant Std" panose="020B0503020103030203" pitchFamily="34" charset="0"/>
              </a:rPr>
              <a:t>Black or grey jumper/ cardigan/ sweatshirt</a:t>
            </a:r>
          </a:p>
          <a:p>
            <a:pPr marL="0" indent="0">
              <a:buNone/>
            </a:pPr>
            <a:r>
              <a:rPr lang="en-GB" sz="9200" dirty="0">
                <a:latin typeface="Sassoon Infant Std" panose="020B0503020103030203" pitchFamily="34" charset="0"/>
              </a:rPr>
              <a:t>Black or grey trousers/ skirt/ pinafore dress or </a:t>
            </a:r>
            <a:r>
              <a:rPr lang="en-GB" sz="9200" dirty="0" err="1">
                <a:latin typeface="Sassoon Infant Std" panose="020B0503020103030203" pitchFamily="34" charset="0"/>
              </a:rPr>
              <a:t>shalwar</a:t>
            </a:r>
            <a:r>
              <a:rPr lang="en-GB" sz="9200" dirty="0">
                <a:latin typeface="Sassoon Infant Std" panose="020B0503020103030203" pitchFamily="34" charset="0"/>
              </a:rPr>
              <a:t> </a:t>
            </a:r>
            <a:r>
              <a:rPr lang="en-GB" sz="9200" dirty="0" err="1">
                <a:latin typeface="Sassoon Infant Std" panose="020B0503020103030203" pitchFamily="34" charset="0"/>
              </a:rPr>
              <a:t>kamiz</a:t>
            </a:r>
            <a:r>
              <a:rPr lang="en-GB" sz="9200" dirty="0">
                <a:latin typeface="Sassoon Infant Std" panose="020B0503020103030203" pitchFamily="34" charset="0"/>
              </a:rPr>
              <a:t> </a:t>
            </a:r>
          </a:p>
          <a:p>
            <a:pPr marL="0" indent="0">
              <a:buNone/>
            </a:pPr>
            <a:r>
              <a:rPr lang="en-GB" sz="9200" dirty="0">
                <a:latin typeface="Sassoon Infant Std" panose="020B0503020103030203" pitchFamily="34" charset="0"/>
              </a:rPr>
              <a:t>White or yellow polo shirt or</a:t>
            </a:r>
          </a:p>
          <a:p>
            <a:pPr marL="0" indent="0">
              <a:buNone/>
            </a:pPr>
            <a:r>
              <a:rPr lang="en-GB" sz="9200" dirty="0">
                <a:latin typeface="Sassoon Infant Std" panose="020B0503020103030203" pitchFamily="34" charset="0"/>
              </a:rPr>
              <a:t>White shirt/ blouse</a:t>
            </a:r>
          </a:p>
          <a:p>
            <a:pPr marL="0" indent="0">
              <a:buNone/>
            </a:pPr>
            <a:r>
              <a:rPr lang="en-GB" sz="9200" dirty="0">
                <a:latin typeface="Sassoon Infant Std" panose="020B0503020103030203" pitchFamily="34" charset="0"/>
              </a:rPr>
              <a:t>Yellow and white summer dress.</a:t>
            </a:r>
          </a:p>
          <a:p>
            <a:r>
              <a:rPr lang="en-GB" sz="9200" dirty="0">
                <a:latin typeface="Sassoon Infant Std" panose="020B0503020103030203" pitchFamily="34" charset="0"/>
              </a:rPr>
              <a:t>Please ensure that your child’s name is in all items of clothing.</a:t>
            </a:r>
          </a:p>
          <a:p>
            <a:r>
              <a:rPr lang="en-GB" sz="9200" dirty="0">
                <a:latin typeface="Sassoon Infant Std" panose="020B0503020103030203" pitchFamily="34" charset="0"/>
              </a:rPr>
              <a:t>P.E kit must be kept in school. It can be taken home half termly to be washed.</a:t>
            </a:r>
          </a:p>
          <a:p>
            <a:r>
              <a:rPr lang="en-GB" sz="9200" dirty="0">
                <a:latin typeface="Sassoon Infant Std" panose="020B0503020103030203" pitchFamily="34" charset="0"/>
              </a:rPr>
              <a:t>Stud earrings are allowed, but should be removed for P.E. </a:t>
            </a:r>
            <a:r>
              <a:rPr lang="en-GB" sz="9200" b="1" dirty="0">
                <a:latin typeface="Sassoon Infant Std" panose="020B0503020103030203" pitchFamily="34" charset="0"/>
              </a:rPr>
              <a:t>No</a:t>
            </a:r>
            <a:r>
              <a:rPr lang="en-GB" sz="9200" dirty="0">
                <a:latin typeface="Sassoon Infant Std" panose="020B0503020103030203" pitchFamily="34" charset="0"/>
              </a:rPr>
              <a:t> other jewellery is allowed. </a:t>
            </a:r>
          </a:p>
          <a:p>
            <a:r>
              <a:rPr lang="en-GB" sz="9200" dirty="0">
                <a:latin typeface="Sassoon Infant Std" panose="020B0503020103030203" pitchFamily="34" charset="0"/>
              </a:rPr>
              <a:t>Shoes – Velcro fastening or slip on only.  </a:t>
            </a:r>
          </a:p>
          <a:p>
            <a:r>
              <a:rPr lang="en-GB" sz="9200" b="1" dirty="0">
                <a:latin typeface="Sassoon Infant Std" panose="020B0503020103030203" pitchFamily="34" charset="0"/>
              </a:rPr>
              <a:t>NO</a:t>
            </a:r>
            <a:r>
              <a:rPr lang="en-GB" sz="9200" dirty="0">
                <a:latin typeface="Sassoon Infant Std" panose="020B0503020103030203" pitchFamily="34" charset="0"/>
              </a:rPr>
              <a:t> shoelaces please.</a:t>
            </a:r>
          </a:p>
          <a:p>
            <a:r>
              <a:rPr lang="en-GB" sz="9200" dirty="0">
                <a:solidFill>
                  <a:srgbClr val="FF0000"/>
                </a:solidFill>
                <a:latin typeface="Sassoon Infant Std" panose="020B0503020103030203" pitchFamily="34" charset="0"/>
              </a:rPr>
              <a:t>Uniform can be purchased from </a:t>
            </a:r>
            <a:r>
              <a:rPr lang="en-GB" sz="9200" dirty="0" err="1">
                <a:solidFill>
                  <a:srgbClr val="FF0000"/>
                </a:solidFill>
                <a:latin typeface="Sassoon Infant Std" panose="020B0503020103030203" pitchFamily="34" charset="0"/>
              </a:rPr>
              <a:t>mapac</a:t>
            </a:r>
            <a:r>
              <a:rPr lang="en-GB" sz="9200" dirty="0">
                <a:solidFill>
                  <a:srgbClr val="FF0000"/>
                </a:solidFill>
                <a:latin typeface="Sassoon Infant Std" panose="020B0503020103030203" pitchFamily="34" charset="0"/>
              </a:rPr>
              <a:t> </a:t>
            </a:r>
            <a:r>
              <a:rPr lang="en-GB" sz="9200" dirty="0">
                <a:solidFill>
                  <a:srgbClr val="FF0000"/>
                </a:solidFill>
                <a:latin typeface="Sassoon Infant Std" panose="020B0503020103030203" pitchFamily="34" charset="0"/>
                <a:hlinkClick r:id="rId2"/>
              </a:rPr>
              <a:t>www.mapac.com/education</a:t>
            </a:r>
            <a:r>
              <a:rPr lang="en-GB" sz="9200" dirty="0">
                <a:solidFill>
                  <a:srgbClr val="FF0000"/>
                </a:solidFill>
                <a:latin typeface="Sassoon Infant Std" panose="020B0503020103030203" pitchFamily="34" charset="0"/>
              </a:rPr>
              <a:t> please see the leaflet in your pack.</a:t>
            </a:r>
          </a:p>
          <a:p>
            <a:pPr marL="0" indent="0">
              <a:buNone/>
            </a:pPr>
            <a:endParaRPr lang="en-GB" sz="2800" dirty="0"/>
          </a:p>
          <a:p>
            <a:pPr marL="0" indent="0">
              <a:buNone/>
            </a:pPr>
            <a:endParaRPr lang="en-GB" sz="2800" dirty="0"/>
          </a:p>
        </p:txBody>
      </p:sp>
      <p:sp>
        <p:nvSpPr>
          <p:cNvPr id="3" name="Rectangle 2"/>
          <p:cNvSpPr/>
          <p:nvPr/>
        </p:nvSpPr>
        <p:spPr>
          <a:xfrm>
            <a:off x="755576" y="118373"/>
            <a:ext cx="7776864" cy="646331"/>
          </a:xfrm>
          <a:prstGeom prst="rect">
            <a:avLst/>
          </a:prstGeom>
          <a:noFill/>
        </p:spPr>
        <p:txBody>
          <a:bodyPr wrap="square" lIns="91440" tIns="45720" rIns="91440" bIns="45720">
            <a:spAutoFit/>
          </a:bodyPr>
          <a:lstStyle/>
          <a:p>
            <a:pPr algn="ctr"/>
            <a:r>
              <a:rPr lang="en-US" sz="3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Our Uniform</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216" y="118373"/>
            <a:ext cx="1271153" cy="164132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15403" y="967660"/>
            <a:ext cx="1226815" cy="1584074"/>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03841" y="3796622"/>
            <a:ext cx="1255171" cy="140381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19123" y="1876593"/>
            <a:ext cx="1484718" cy="1808038"/>
          </a:xfrm>
          <a:prstGeom prst="rect">
            <a:avLst/>
          </a:prstGeom>
        </p:spPr>
      </p:pic>
      <p:cxnSp>
        <p:nvCxnSpPr>
          <p:cNvPr id="9" name="Straight Arrow Connector 8"/>
          <p:cNvCxnSpPr/>
          <p:nvPr/>
        </p:nvCxnSpPr>
        <p:spPr>
          <a:xfrm>
            <a:off x="6268857" y="4223772"/>
            <a:ext cx="1418777" cy="2491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rotWithShape="1">
          <a:blip r:embed="rId7" cstate="print">
            <a:extLst>
              <a:ext uri="{28A0092B-C50C-407E-A947-70E740481C1C}">
                <a14:useLocalDpi xmlns:a14="http://schemas.microsoft.com/office/drawing/2010/main" val="0"/>
              </a:ext>
            </a:extLst>
          </a:blip>
          <a:srcRect t="48726"/>
          <a:stretch/>
        </p:blipFill>
        <p:spPr>
          <a:xfrm>
            <a:off x="7250811" y="5710942"/>
            <a:ext cx="1825693" cy="936104"/>
          </a:xfrm>
          <a:prstGeom prst="rect">
            <a:avLst/>
          </a:prstGeom>
        </p:spPr>
      </p:pic>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50351" y="4611244"/>
            <a:ext cx="1769332" cy="1178375"/>
          </a:xfrm>
          <a:prstGeom prst="rect">
            <a:avLst/>
          </a:prstGeom>
        </p:spPr>
      </p:pic>
    </p:spTree>
    <p:extLst>
      <p:ext uri="{BB962C8B-B14F-4D97-AF65-F5344CB8AC3E}">
        <p14:creationId xmlns:p14="http://schemas.microsoft.com/office/powerpoint/2010/main" val="494350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Attendance</a:t>
            </a:r>
            <a:br>
              <a:rPr lang="en-US"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br>
            <a:endParaRPr lang="en-US" dirty="0"/>
          </a:p>
        </p:txBody>
      </p:sp>
      <p:sp>
        <p:nvSpPr>
          <p:cNvPr id="3" name="Content Placeholder 2"/>
          <p:cNvSpPr>
            <a:spLocks noGrp="1"/>
          </p:cNvSpPr>
          <p:nvPr>
            <p:ph idx="1"/>
          </p:nvPr>
        </p:nvSpPr>
        <p:spPr>
          <a:xfrm>
            <a:off x="543464" y="910087"/>
            <a:ext cx="8229600" cy="4525963"/>
          </a:xfrm>
        </p:spPr>
        <p:txBody>
          <a:bodyPr vert="horz" lIns="91440" tIns="45720" rIns="91440" bIns="45720" rtlCol="0" anchor="t">
            <a:normAutofit fontScale="92500"/>
          </a:bodyPr>
          <a:lstStyle/>
          <a:p>
            <a:pPr marL="0" indent="0">
              <a:buNone/>
            </a:pPr>
            <a:r>
              <a:rPr lang="en-GB" sz="3000" dirty="0">
                <a:latin typeface="Sassoon Infant Std" panose="020B0503020103030203" pitchFamily="34" charset="0"/>
              </a:rPr>
              <a:t>Please help your child in their first year of school by </a:t>
            </a:r>
          </a:p>
          <a:p>
            <a:r>
              <a:rPr lang="en-GB" sz="3000" dirty="0">
                <a:latin typeface="Sassoon Infant Std"/>
              </a:rPr>
              <a:t>Making sure they come into school every day. </a:t>
            </a:r>
            <a:endParaRPr lang="en-GB" sz="3000" dirty="0">
              <a:latin typeface="Sassoon Infant Std" panose="020B0503020103030203" pitchFamily="34" charset="0"/>
            </a:endParaRPr>
          </a:p>
          <a:p>
            <a:r>
              <a:rPr lang="en-GB" sz="3000" dirty="0">
                <a:latin typeface="Sassoon Infant Std"/>
              </a:rPr>
              <a:t>Making sure they are on time every day.</a:t>
            </a:r>
          </a:p>
          <a:p>
            <a:r>
              <a:rPr lang="en-GB" sz="3000" dirty="0">
                <a:latin typeface="Sassoon Infant Std"/>
              </a:rPr>
              <a:t>We aim for attendance of 95% and above. </a:t>
            </a:r>
            <a:endParaRPr lang="en-GB" sz="3000" dirty="0">
              <a:latin typeface="Sassoon Infant Std" panose="020B0503020103030203" pitchFamily="34" charset="0"/>
            </a:endParaRPr>
          </a:p>
          <a:p>
            <a:pPr marL="0" indent="0">
              <a:buNone/>
            </a:pPr>
            <a:endParaRPr lang="en-GB" sz="3000" dirty="0">
              <a:latin typeface="Sassoon Infant Std" panose="020B0503020103030203" pitchFamily="34" charset="0"/>
            </a:endParaRPr>
          </a:p>
          <a:p>
            <a:pPr marL="0" indent="0">
              <a:buNone/>
            </a:pPr>
            <a:r>
              <a:rPr lang="en-GB" sz="3000" dirty="0">
                <a:latin typeface="Sassoon Infant Std" panose="020B0503020103030203" pitchFamily="34" charset="0"/>
              </a:rPr>
              <a:t>Research shows that poor attendance and punctuality has a negative impact on children. Children with good attendance make better progress with their education and are more settled and happy in school.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7336" y="5641796"/>
            <a:ext cx="2280421" cy="1111583"/>
          </a:xfrm>
          <a:prstGeom prst="rect">
            <a:avLst/>
          </a:prstGeom>
        </p:spPr>
      </p:pic>
    </p:spTree>
    <p:extLst>
      <p:ext uri="{BB962C8B-B14F-4D97-AF65-F5344CB8AC3E}">
        <p14:creationId xmlns:p14="http://schemas.microsoft.com/office/powerpoint/2010/main" val="2386402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03207" y="332655"/>
            <a:ext cx="7776864" cy="646331"/>
          </a:xfrm>
          <a:prstGeom prst="rect">
            <a:avLst/>
          </a:prstGeom>
          <a:noFill/>
        </p:spPr>
        <p:txBody>
          <a:bodyPr wrap="square" lIns="91440" tIns="45720" rIns="91440" bIns="45720">
            <a:spAutoFit/>
          </a:bodyPr>
          <a:lstStyle/>
          <a:p>
            <a:pPr algn="ctr"/>
            <a:r>
              <a:rPr lang="en-US" sz="3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Attendance</a:t>
            </a:r>
          </a:p>
        </p:txBody>
      </p:sp>
      <p:sp>
        <p:nvSpPr>
          <p:cNvPr id="3" name="TextBox 2"/>
          <p:cNvSpPr txBox="1"/>
          <p:nvPr/>
        </p:nvSpPr>
        <p:spPr>
          <a:xfrm>
            <a:off x="635375" y="1124744"/>
            <a:ext cx="8112527" cy="3046988"/>
          </a:xfrm>
          <a:prstGeom prst="rect">
            <a:avLst/>
          </a:prstGeom>
          <a:noFill/>
        </p:spPr>
        <p:txBody>
          <a:bodyPr wrap="square" lIns="91440" tIns="45720" rIns="91440" bIns="45720" rtlCol="0" anchor="t">
            <a:spAutoFit/>
          </a:bodyPr>
          <a:lstStyle/>
          <a:p>
            <a:r>
              <a:rPr lang="en-GB" sz="3200" dirty="0">
                <a:latin typeface="Sassoon Infant Std"/>
              </a:rPr>
              <a:t>It is very important that your child arrives on time to school, and that they come </a:t>
            </a:r>
            <a:r>
              <a:rPr lang="en-GB" sz="3200" b="1" dirty="0">
                <a:solidFill>
                  <a:srgbClr val="0070C0"/>
                </a:solidFill>
                <a:latin typeface="Sassoon Infant Std"/>
              </a:rPr>
              <a:t>every day</a:t>
            </a:r>
            <a:r>
              <a:rPr lang="en-GB" sz="3200" dirty="0">
                <a:latin typeface="Sassoon Infant Std"/>
              </a:rPr>
              <a:t>. Each week we have class of the week. The winning class will get a certificate. The results will be on the website and on the classroom door. </a:t>
            </a:r>
            <a:endParaRPr lang="en-GB" sz="3200" dirty="0">
              <a:latin typeface="Sassoon Infant Std" panose="020B0503020103030203" pitchFamily="34" charset="0"/>
            </a:endParaRPr>
          </a:p>
        </p:txBody>
      </p:sp>
      <p:sp>
        <p:nvSpPr>
          <p:cNvPr id="4" name="AutoShape 2" descr="Image result for class of the week"/>
          <p:cNvSpPr>
            <a:spLocks noChangeAspect="1" noChangeArrowheads="1"/>
          </p:cNvSpPr>
          <p:nvPr/>
        </p:nvSpPr>
        <p:spPr bwMode="auto">
          <a:xfrm>
            <a:off x="63500" y="-136525"/>
            <a:ext cx="2152650" cy="11334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28" name="Picture 4" descr="Class of the Week - Dearne F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3345" y="3990565"/>
            <a:ext cx="3981233" cy="2608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463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457200"/>
            <a:ext cx="8229600" cy="1143000"/>
          </a:xfrm>
        </p:spPr>
        <p:txBody>
          <a:bodyPr>
            <a:normAutofit fontScale="90000"/>
          </a:bodyPr>
          <a:lstStyle/>
          <a:p>
            <a:r>
              <a:rPr lang="en-US"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Helping Your Child Start School</a:t>
            </a:r>
            <a:br>
              <a:rPr lang="en-US"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br>
            <a:endParaRPr lang="en-US" dirty="0"/>
          </a:p>
        </p:txBody>
      </p:sp>
      <p:sp>
        <p:nvSpPr>
          <p:cNvPr id="6" name="Content Placeholder 2"/>
          <p:cNvSpPr>
            <a:spLocks noGrp="1"/>
          </p:cNvSpPr>
          <p:nvPr>
            <p:ph idx="1"/>
          </p:nvPr>
        </p:nvSpPr>
        <p:spPr>
          <a:xfrm>
            <a:off x="457200" y="1600200"/>
            <a:ext cx="8229600" cy="4525963"/>
          </a:xfrm>
        </p:spPr>
        <p:txBody>
          <a:bodyPr>
            <a:noAutofit/>
          </a:bodyPr>
          <a:lstStyle/>
          <a:p>
            <a:endParaRPr lang="en-US" sz="2500" dirty="0">
              <a:latin typeface="Comic Sans MS" panose="030F0702030302020204" pitchFamily="66" charset="0"/>
            </a:endParaRPr>
          </a:p>
          <a:p>
            <a:endParaRPr lang="en-US" sz="2500" dirty="0">
              <a:latin typeface="Comic Sans MS" panose="030F0702030302020204" pitchFamily="66" charset="0"/>
            </a:endParaRPr>
          </a:p>
          <a:p>
            <a:r>
              <a:rPr lang="en-US" sz="2500" dirty="0">
                <a:latin typeface="Sassoon Infant Std" panose="020B0503020103030203" pitchFamily="34" charset="0"/>
              </a:rPr>
              <a:t>Information regarding our stay and play sessions are in the packs you will be given today. It is really important that your child attends these sessions, as they can meet their teacher and see their classroom ready for September. </a:t>
            </a:r>
          </a:p>
          <a:p>
            <a:r>
              <a:rPr lang="en-US" sz="2500" dirty="0">
                <a:latin typeface="Sassoon Infant Std" panose="020B0503020103030203" pitchFamily="34" charset="0"/>
              </a:rPr>
              <a:t>In September we will have 1 week of part time to (morning or afternoon session) to help your child settle in. After the first week they will then be full time (8.30-3.30 Monday-Thursday and 8.30- 12.15 on Friday). All of this information will be given out during the stay and play sessions. </a:t>
            </a:r>
          </a:p>
          <a:p>
            <a:endParaRPr lang="en-US" sz="2200" dirty="0">
              <a:latin typeface="Sassoon Infant Std" panose="020B0503020103030203" pitchFamily="34" charset="0"/>
            </a:endParaRPr>
          </a:p>
        </p:txBody>
      </p:sp>
      <p:pic>
        <p:nvPicPr>
          <p:cNvPr id="4" name="Picture 3" descr="http://golftyncp.wales/wp-content/uploads/2020/05/reception-welcome-845x236.png"/>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412776"/>
            <a:ext cx="5519514" cy="1152128"/>
          </a:xfrm>
          <a:prstGeom prst="rect">
            <a:avLst/>
          </a:prstGeom>
          <a:noFill/>
          <a:ln>
            <a:noFill/>
          </a:ln>
        </p:spPr>
      </p:pic>
    </p:spTree>
    <p:extLst>
      <p:ext uri="{BB962C8B-B14F-4D97-AF65-F5344CB8AC3E}">
        <p14:creationId xmlns:p14="http://schemas.microsoft.com/office/powerpoint/2010/main" val="1730829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55576" y="332656"/>
            <a:ext cx="7776864" cy="1200329"/>
          </a:xfrm>
          <a:prstGeom prst="rect">
            <a:avLst/>
          </a:prstGeom>
          <a:noFill/>
        </p:spPr>
        <p:txBody>
          <a:bodyPr wrap="square" lIns="91440" tIns="45720" rIns="91440" bIns="45720">
            <a:spAutoFit/>
          </a:bodyPr>
          <a:lstStyle/>
          <a:p>
            <a:pPr algn="ctr"/>
            <a:r>
              <a:rPr lang="en-US" sz="3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What is the Early Years Foundation Stage?</a:t>
            </a:r>
          </a:p>
        </p:txBody>
      </p:sp>
      <p:sp>
        <p:nvSpPr>
          <p:cNvPr id="8" name="Text Box 4"/>
          <p:cNvSpPr txBox="1">
            <a:spLocks noChangeArrowheads="1"/>
          </p:cNvSpPr>
          <p:nvPr/>
        </p:nvSpPr>
        <p:spPr bwMode="auto">
          <a:xfrm>
            <a:off x="539552" y="1772816"/>
            <a:ext cx="78486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sz="3200" dirty="0">
                <a:latin typeface="Sassoon Infant Std" panose="020B0503020103030203" pitchFamily="34" charset="0"/>
              </a:rPr>
              <a:t>The Early Years Foundation Stage (E.Y.F.S.) is the stage of education for children from </a:t>
            </a:r>
            <a:r>
              <a:rPr lang="en-GB" sz="3200" dirty="0">
                <a:solidFill>
                  <a:srgbClr val="0070C0"/>
                </a:solidFill>
                <a:latin typeface="Sassoon Infant Std" panose="020B0503020103030203" pitchFamily="34" charset="0"/>
              </a:rPr>
              <a:t>birth</a:t>
            </a:r>
            <a:r>
              <a:rPr lang="en-GB" sz="3200" dirty="0">
                <a:latin typeface="Sassoon Infant Std" panose="020B0503020103030203" pitchFamily="34" charset="0"/>
              </a:rPr>
              <a:t> to the </a:t>
            </a:r>
            <a:r>
              <a:rPr lang="en-GB" sz="3200" dirty="0">
                <a:solidFill>
                  <a:srgbClr val="0070C0"/>
                </a:solidFill>
                <a:latin typeface="Sassoon Infant Std" panose="020B0503020103030203" pitchFamily="34" charset="0"/>
              </a:rPr>
              <a:t>end of the Reception year. </a:t>
            </a:r>
          </a:p>
        </p:txBody>
      </p:sp>
      <p:sp>
        <p:nvSpPr>
          <p:cNvPr id="9" name="Text Box 6"/>
          <p:cNvSpPr txBox="1">
            <a:spLocks noChangeArrowheads="1"/>
          </p:cNvSpPr>
          <p:nvPr/>
        </p:nvSpPr>
        <p:spPr bwMode="auto">
          <a:xfrm>
            <a:off x="539207" y="3759437"/>
            <a:ext cx="79930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sz="2800" dirty="0">
                <a:latin typeface="Sassoon Infant Std" panose="020B0503020103030203" pitchFamily="34" charset="0"/>
              </a:rPr>
              <a:t>It is based on the recognition that children learn best through </a:t>
            </a:r>
            <a:r>
              <a:rPr lang="en-US" sz="2800" dirty="0">
                <a:solidFill>
                  <a:srgbClr val="0070C0"/>
                </a:solidFill>
                <a:latin typeface="Sassoon Infant Std" panose="020B0503020103030203" pitchFamily="34" charset="0"/>
              </a:rPr>
              <a:t>play and active learning. </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7657" y="4796546"/>
            <a:ext cx="4162425" cy="1790700"/>
          </a:xfrm>
          <a:prstGeom prst="rect">
            <a:avLst/>
          </a:prstGeom>
        </p:spPr>
      </p:pic>
    </p:spTree>
    <p:extLst>
      <p:ext uri="{BB962C8B-B14F-4D97-AF65-F5344CB8AC3E}">
        <p14:creationId xmlns:p14="http://schemas.microsoft.com/office/powerpoint/2010/main" val="494739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
          <p:cNvSpPr>
            <a:spLocks noChangeArrowheads="1"/>
          </p:cNvSpPr>
          <p:nvPr/>
        </p:nvSpPr>
        <p:spPr bwMode="auto">
          <a:xfrm>
            <a:off x="684212" y="260350"/>
            <a:ext cx="7920235"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GB" altLang="ja-JP" sz="2800" dirty="0">
                <a:latin typeface="Sassoon Infant Std" panose="020B0503020103030203" pitchFamily="34" charset="0"/>
                <a:ea typeface="ＭＳ Ｐゴシック" charset="-128"/>
              </a:rPr>
              <a:t>Your child will be learning skills, acquiring new knowledge and demonstrating their understanding through </a:t>
            </a:r>
            <a:r>
              <a:rPr lang="en-GB" altLang="ja-JP" sz="2800" b="1" dirty="0">
                <a:solidFill>
                  <a:srgbClr val="0070C0"/>
                </a:solidFill>
                <a:latin typeface="Sassoon Infant Std" panose="020B0503020103030203" pitchFamily="34" charset="0"/>
                <a:ea typeface="ＭＳ Ｐゴシック" charset="-128"/>
              </a:rPr>
              <a:t>7 areas of learning and development.</a:t>
            </a:r>
            <a:endParaRPr lang="en-GB" sz="2800" b="1" dirty="0">
              <a:solidFill>
                <a:srgbClr val="0070C0"/>
              </a:solidFill>
              <a:latin typeface="Sassoon Infant Std" panose="020B0503020103030203" pitchFamily="34" charset="0"/>
            </a:endParaRPr>
          </a:p>
        </p:txBody>
      </p:sp>
      <p:sp>
        <p:nvSpPr>
          <p:cNvPr id="6" name="Rectangle 8"/>
          <p:cNvSpPr>
            <a:spLocks noChangeArrowheads="1"/>
          </p:cNvSpPr>
          <p:nvPr/>
        </p:nvSpPr>
        <p:spPr bwMode="auto">
          <a:xfrm>
            <a:off x="323850" y="1679684"/>
            <a:ext cx="80645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tabLst>
                <a:tab pos="457200" algn="l"/>
              </a:tabLst>
            </a:pPr>
            <a:r>
              <a:rPr lang="en-GB" altLang="ja-JP" sz="2800" dirty="0">
                <a:latin typeface="Sassoon Infant Std" panose="020B0503020103030203" pitchFamily="34" charset="0"/>
                <a:ea typeface="ＭＳ Ｐゴシック" charset="-128"/>
              </a:rPr>
              <a:t>The </a:t>
            </a:r>
            <a:r>
              <a:rPr lang="en-GB" altLang="ja-JP" sz="2800" b="1" dirty="0">
                <a:solidFill>
                  <a:srgbClr val="0070C0"/>
                </a:solidFill>
                <a:latin typeface="Sassoon Infant Std" panose="020B0503020103030203" pitchFamily="34" charset="0"/>
                <a:ea typeface="ＭＳ Ｐゴシック" charset="-128"/>
              </a:rPr>
              <a:t>3 prime areas </a:t>
            </a:r>
            <a:r>
              <a:rPr lang="en-GB" altLang="ja-JP" sz="2800" dirty="0">
                <a:latin typeface="Sassoon Infant Std" panose="020B0503020103030203" pitchFamily="34" charset="0"/>
                <a:ea typeface="ＭＳ Ｐゴシック" charset="-128"/>
              </a:rPr>
              <a:t>of learning are:</a:t>
            </a:r>
          </a:p>
          <a:p>
            <a:pPr algn="ctr">
              <a:tabLst>
                <a:tab pos="457200" algn="l"/>
              </a:tabLst>
            </a:pPr>
            <a:r>
              <a:rPr lang="en-US" altLang="ja-JP" sz="2800" dirty="0">
                <a:latin typeface="Sassoon Infant Std" panose="020B0503020103030203" pitchFamily="34" charset="0"/>
                <a:ea typeface="ＭＳ Ｐゴシック" charset="-128"/>
              </a:rPr>
              <a:t>1. </a:t>
            </a:r>
            <a:r>
              <a:rPr lang="en-GB" altLang="ja-JP" sz="2800" dirty="0">
                <a:latin typeface="Sassoon Infant Std" panose="020B0503020103030203" pitchFamily="34" charset="0"/>
                <a:ea typeface="ＭＳ Ｐゴシック" charset="-128"/>
              </a:rPr>
              <a:t>Personal, social and emotional development</a:t>
            </a:r>
          </a:p>
          <a:p>
            <a:pPr algn="ctr">
              <a:tabLst>
                <a:tab pos="457200" algn="l"/>
              </a:tabLst>
            </a:pPr>
            <a:r>
              <a:rPr lang="en-US" altLang="ja-JP" sz="2800" dirty="0">
                <a:latin typeface="Sassoon Infant Std" panose="020B0503020103030203" pitchFamily="34" charset="0"/>
                <a:ea typeface="ＭＳ Ｐゴシック" charset="-128"/>
              </a:rPr>
              <a:t>2. </a:t>
            </a:r>
            <a:r>
              <a:rPr lang="en-GB" altLang="ja-JP" sz="2800" dirty="0">
                <a:latin typeface="Sassoon Infant Std" panose="020B0503020103030203" pitchFamily="34" charset="0"/>
                <a:ea typeface="ＭＳ Ｐゴシック" charset="-128"/>
              </a:rPr>
              <a:t>Communication and language </a:t>
            </a:r>
          </a:p>
          <a:p>
            <a:pPr algn="ctr">
              <a:tabLst>
                <a:tab pos="457200" algn="l"/>
              </a:tabLst>
            </a:pPr>
            <a:r>
              <a:rPr lang="en-US" altLang="ja-JP" sz="2800" dirty="0">
                <a:latin typeface="Sassoon Infant Std" panose="020B0503020103030203" pitchFamily="34" charset="0"/>
                <a:ea typeface="ＭＳ Ｐゴシック" charset="-128"/>
              </a:rPr>
              <a:t>3. Physical development </a:t>
            </a:r>
          </a:p>
        </p:txBody>
      </p:sp>
      <p:sp>
        <p:nvSpPr>
          <p:cNvPr id="7" name="Rectangle 12"/>
          <p:cNvSpPr>
            <a:spLocks noChangeArrowheads="1"/>
          </p:cNvSpPr>
          <p:nvPr/>
        </p:nvSpPr>
        <p:spPr bwMode="auto">
          <a:xfrm>
            <a:off x="323850" y="3691054"/>
            <a:ext cx="8280920"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tabLst>
                <a:tab pos="457200" algn="l"/>
              </a:tabLst>
            </a:pPr>
            <a:r>
              <a:rPr lang="en-GB" altLang="ja-JP" sz="2800" dirty="0">
                <a:latin typeface="Sassoon Infant Std" panose="020B0503020103030203" pitchFamily="34" charset="0"/>
                <a:ea typeface="MS Mincho" pitchFamily="49" charset="-128"/>
                <a:cs typeface="Times New Roman" pitchFamily="18" charset="0"/>
              </a:rPr>
              <a:t>As children grow, the prime areas will help them to develop skills in </a:t>
            </a:r>
            <a:r>
              <a:rPr lang="en-GB" altLang="ja-JP" sz="2800" b="1" dirty="0">
                <a:solidFill>
                  <a:srgbClr val="0070C0"/>
                </a:solidFill>
                <a:latin typeface="Sassoon Infant Std" panose="020B0503020103030203" pitchFamily="34" charset="0"/>
                <a:ea typeface="MS Mincho" pitchFamily="49" charset="-128"/>
                <a:cs typeface="Times New Roman" pitchFamily="18" charset="0"/>
              </a:rPr>
              <a:t>4 specific areas. </a:t>
            </a:r>
            <a:r>
              <a:rPr lang="en-GB" altLang="ja-JP" sz="2800" dirty="0">
                <a:latin typeface="Sassoon Infant Std" panose="020B0503020103030203" pitchFamily="34" charset="0"/>
                <a:ea typeface="MS Mincho" pitchFamily="49" charset="-128"/>
                <a:cs typeface="Times New Roman" pitchFamily="18" charset="0"/>
              </a:rPr>
              <a:t>These are: </a:t>
            </a:r>
          </a:p>
          <a:p>
            <a:pPr algn="ctr">
              <a:buFont typeface="Symbol" pitchFamily="18" charset="2"/>
              <a:buNone/>
              <a:tabLst>
                <a:tab pos="457200" algn="l"/>
              </a:tabLst>
            </a:pPr>
            <a:r>
              <a:rPr lang="en-US" altLang="ja-JP" sz="2800" dirty="0">
                <a:latin typeface="Sassoon Infant Std" panose="020B0503020103030203" pitchFamily="34" charset="0"/>
                <a:ea typeface="MS Mincho" pitchFamily="49" charset="-128"/>
                <a:cs typeface="Times New Roman" pitchFamily="18" charset="0"/>
              </a:rPr>
              <a:t>1. Literacy; </a:t>
            </a:r>
            <a:endParaRPr lang="en-GB" altLang="ja-JP" sz="2800" dirty="0">
              <a:latin typeface="Sassoon Infant Std" panose="020B0503020103030203" pitchFamily="34" charset="0"/>
              <a:ea typeface="MS Mincho" pitchFamily="49" charset="-128"/>
              <a:cs typeface="Times New Roman" pitchFamily="18" charset="0"/>
            </a:endParaRPr>
          </a:p>
          <a:p>
            <a:pPr algn="ctr">
              <a:buFont typeface="Symbol" pitchFamily="18" charset="2"/>
              <a:buNone/>
              <a:tabLst>
                <a:tab pos="457200" algn="l"/>
              </a:tabLst>
            </a:pPr>
            <a:r>
              <a:rPr lang="en-US" altLang="ja-JP" sz="2800" dirty="0">
                <a:latin typeface="Sassoon Infant Std" panose="020B0503020103030203" pitchFamily="34" charset="0"/>
                <a:ea typeface="MS Mincho" pitchFamily="49" charset="-128"/>
                <a:cs typeface="Times New Roman" pitchFamily="18" charset="0"/>
              </a:rPr>
              <a:t>2. Mathematics; </a:t>
            </a:r>
            <a:endParaRPr lang="en-GB" altLang="ja-JP" sz="2800" dirty="0">
              <a:latin typeface="Sassoon Infant Std" panose="020B0503020103030203" pitchFamily="34" charset="0"/>
              <a:ea typeface="MS Mincho" pitchFamily="49" charset="-128"/>
              <a:cs typeface="Times New Roman" pitchFamily="18" charset="0"/>
            </a:endParaRPr>
          </a:p>
          <a:p>
            <a:pPr algn="ctr">
              <a:buFont typeface="Symbol" pitchFamily="18" charset="2"/>
              <a:buNone/>
              <a:tabLst>
                <a:tab pos="457200" algn="l"/>
              </a:tabLst>
            </a:pPr>
            <a:r>
              <a:rPr lang="en-US" altLang="ja-JP" sz="2800" dirty="0">
                <a:latin typeface="Sassoon Infant Std" panose="020B0503020103030203" pitchFamily="34" charset="0"/>
                <a:ea typeface="MS Mincho" pitchFamily="49" charset="-128"/>
                <a:cs typeface="Times New Roman" pitchFamily="18" charset="0"/>
              </a:rPr>
              <a:t>3. Understanding the world</a:t>
            </a:r>
            <a:endParaRPr lang="en-GB" altLang="ja-JP" sz="2800" dirty="0">
              <a:latin typeface="Sassoon Infant Std" panose="020B0503020103030203" pitchFamily="34" charset="0"/>
              <a:ea typeface="MS Mincho" pitchFamily="49" charset="-128"/>
              <a:cs typeface="Times New Roman" pitchFamily="18" charset="0"/>
            </a:endParaRPr>
          </a:p>
          <a:p>
            <a:pPr algn="ctr">
              <a:buFont typeface="Symbol" pitchFamily="18" charset="2"/>
              <a:buNone/>
              <a:tabLst>
                <a:tab pos="457200" algn="l"/>
              </a:tabLst>
            </a:pPr>
            <a:r>
              <a:rPr lang="en-US" altLang="ja-JP" sz="2800" dirty="0">
                <a:latin typeface="Sassoon Infant Std" panose="020B0503020103030203" pitchFamily="34" charset="0"/>
                <a:ea typeface="MS Mincho" pitchFamily="49" charset="-128"/>
                <a:cs typeface="Times New Roman" pitchFamily="18" charset="0"/>
              </a:rPr>
              <a:t>4. Expressive arts and design</a:t>
            </a:r>
          </a:p>
        </p:txBody>
      </p:sp>
    </p:spTree>
    <p:extLst>
      <p:ext uri="{BB962C8B-B14F-4D97-AF65-F5344CB8AC3E}">
        <p14:creationId xmlns:p14="http://schemas.microsoft.com/office/powerpoint/2010/main" val="3759237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body" sz="half" idx="4294967295"/>
          </p:nvPr>
        </p:nvSpPr>
        <p:spPr>
          <a:xfrm>
            <a:off x="251521" y="2104222"/>
            <a:ext cx="5616624" cy="4453432"/>
          </a:xfrm>
        </p:spPr>
        <p:txBody>
          <a:bodyPr>
            <a:normAutofit lnSpcReduction="10000"/>
          </a:bodyPr>
          <a:lstStyle/>
          <a:p>
            <a:pPr eaLnBrk="1" hangingPunct="1">
              <a:lnSpc>
                <a:spcPct val="80000"/>
              </a:lnSpc>
              <a:buSzPct val="175000"/>
              <a:buFontTx/>
              <a:buNone/>
            </a:pPr>
            <a:r>
              <a:rPr lang="en-GB" sz="1400" dirty="0"/>
              <a:t> </a:t>
            </a:r>
          </a:p>
          <a:p>
            <a:pPr eaLnBrk="1" hangingPunct="1">
              <a:buSzPct val="175000"/>
            </a:pPr>
            <a:r>
              <a:rPr lang="en-GB" sz="2800" dirty="0">
                <a:latin typeface="Sassoon Infant Std" panose="020B0503020103030203" pitchFamily="34" charset="0"/>
              </a:rPr>
              <a:t>become self-confident.</a:t>
            </a:r>
          </a:p>
          <a:p>
            <a:pPr eaLnBrk="1" hangingPunct="1">
              <a:buSzPct val="175000"/>
            </a:pPr>
            <a:r>
              <a:rPr lang="en-GB" sz="2800" dirty="0">
                <a:latin typeface="Sassoon Infant Std" panose="020B0503020103030203" pitchFamily="34" charset="0"/>
              </a:rPr>
              <a:t>have awareness of their own feelings and feelings of others, including self regulation.</a:t>
            </a:r>
          </a:p>
          <a:p>
            <a:pPr eaLnBrk="1" hangingPunct="1">
              <a:buSzPct val="175000"/>
            </a:pPr>
            <a:r>
              <a:rPr lang="en-GB" sz="2800" dirty="0">
                <a:latin typeface="Sassoon Infant Std" panose="020B0503020103030203" pitchFamily="34" charset="0"/>
              </a:rPr>
              <a:t>take an interest in things.</a:t>
            </a:r>
          </a:p>
          <a:p>
            <a:pPr eaLnBrk="1" hangingPunct="1">
              <a:buSzPct val="175000"/>
            </a:pPr>
            <a:r>
              <a:rPr lang="en-GB" sz="2800" dirty="0">
                <a:latin typeface="Sassoon Infant Std" panose="020B0503020103030203" pitchFamily="34" charset="0"/>
              </a:rPr>
              <a:t>become independent.</a:t>
            </a:r>
          </a:p>
          <a:p>
            <a:pPr eaLnBrk="1" hangingPunct="1">
              <a:buSzPct val="175000"/>
            </a:pPr>
            <a:r>
              <a:rPr lang="en-GB" sz="2800" dirty="0">
                <a:latin typeface="Sassoon Infant Std" panose="020B0503020103030203" pitchFamily="34" charset="0"/>
              </a:rPr>
              <a:t>tell the difference between right and wrong.</a:t>
            </a:r>
          </a:p>
          <a:p>
            <a:pPr eaLnBrk="1" hangingPunct="1">
              <a:buSzPct val="175000"/>
            </a:pPr>
            <a:r>
              <a:rPr lang="en-GB" sz="2800" dirty="0">
                <a:latin typeface="Sassoon Infant Std" panose="020B0503020103030203" pitchFamily="34" charset="0"/>
              </a:rPr>
              <a:t>work well as part of a team.</a:t>
            </a:r>
          </a:p>
          <a:p>
            <a:pPr eaLnBrk="1" hangingPunct="1">
              <a:buSzPct val="175000"/>
            </a:pPr>
            <a:r>
              <a:rPr lang="en-GB" sz="2800" dirty="0">
                <a:latin typeface="Sassoon Infant Std" panose="020B0503020103030203" pitchFamily="34" charset="0"/>
              </a:rPr>
              <a:t>understand about their rights as a child as part of our UNICEF work. </a:t>
            </a:r>
          </a:p>
          <a:p>
            <a:pPr eaLnBrk="1" hangingPunct="1">
              <a:buSzPct val="175000"/>
            </a:pPr>
            <a:endParaRPr lang="en-GB" sz="2400" dirty="0">
              <a:latin typeface="Comic Sans MS" pitchFamily="66" charset="0"/>
            </a:endParaRPr>
          </a:p>
        </p:txBody>
      </p:sp>
      <p:sp>
        <p:nvSpPr>
          <p:cNvPr id="9221" name="Text Box 9"/>
          <p:cNvSpPr txBox="1">
            <a:spLocks noChangeArrowheads="1"/>
          </p:cNvSpPr>
          <p:nvPr/>
        </p:nvSpPr>
        <p:spPr bwMode="auto">
          <a:xfrm>
            <a:off x="251520" y="1608859"/>
            <a:ext cx="61214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20000"/>
              </a:spcBef>
              <a:buSzPct val="175000"/>
            </a:pPr>
            <a:r>
              <a:rPr lang="en-GB" sz="3000" dirty="0">
                <a:latin typeface="Sassoon Infant Std"/>
                <a:cs typeface="Arial"/>
              </a:rPr>
              <a:t>The children will be learning to:</a:t>
            </a:r>
          </a:p>
          <a:p>
            <a:pPr eaLnBrk="1" hangingPunct="1">
              <a:spcBef>
                <a:spcPct val="50000"/>
              </a:spcBef>
            </a:pPr>
            <a:endParaRPr lang="en-GB" sz="3600" dirty="0">
              <a:latin typeface="Sassoon Infant Std" panose="020B0503020103030203" pitchFamily="34" charset="0"/>
            </a:endParaRPr>
          </a:p>
        </p:txBody>
      </p:sp>
      <p:sp>
        <p:nvSpPr>
          <p:cNvPr id="6" name="Rectangle 5"/>
          <p:cNvSpPr/>
          <p:nvPr/>
        </p:nvSpPr>
        <p:spPr>
          <a:xfrm>
            <a:off x="1176128" y="376049"/>
            <a:ext cx="7776864" cy="1200329"/>
          </a:xfrm>
          <a:prstGeom prst="rect">
            <a:avLst/>
          </a:prstGeom>
          <a:noFill/>
        </p:spPr>
        <p:txBody>
          <a:bodyPr wrap="square" lIns="91440" tIns="45720" rIns="91440" bIns="45720">
            <a:spAutoFit/>
          </a:bodyPr>
          <a:lstStyle/>
          <a:p>
            <a:pPr algn="ctr"/>
            <a:r>
              <a:rPr lang="en-US" sz="3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Personal, Social and Emotional Development</a:t>
            </a:r>
          </a:p>
        </p:txBody>
      </p:sp>
      <p:pic>
        <p:nvPicPr>
          <p:cNvPr id="2" name="Picture 1"/>
          <p:cNvPicPr>
            <a:picLocks noChangeAspect="1"/>
          </p:cNvPicPr>
          <p:nvPr/>
        </p:nvPicPr>
        <p:blipFill>
          <a:blip r:embed="rId2"/>
          <a:stretch>
            <a:fillRect/>
          </a:stretch>
        </p:blipFill>
        <p:spPr>
          <a:xfrm>
            <a:off x="7240404" y="5570500"/>
            <a:ext cx="1323650" cy="108782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7818" y="1587205"/>
            <a:ext cx="2137221" cy="1937747"/>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68145" y="3568213"/>
            <a:ext cx="2769964" cy="2077980"/>
          </a:xfrm>
          <a:prstGeom prst="rect">
            <a:avLst/>
          </a:prstGeom>
        </p:spPr>
      </p:pic>
      <p:pic>
        <p:nvPicPr>
          <p:cNvPr id="5" name="Picture 4"/>
          <p:cNvPicPr>
            <a:picLocks noChangeAspect="1"/>
          </p:cNvPicPr>
          <p:nvPr/>
        </p:nvPicPr>
        <p:blipFill>
          <a:blip r:embed="rId5"/>
          <a:stretch>
            <a:fillRect/>
          </a:stretch>
        </p:blipFill>
        <p:spPr>
          <a:xfrm rot="21013386">
            <a:off x="51499" y="398889"/>
            <a:ext cx="2220836" cy="796478"/>
          </a:xfrm>
          <a:prstGeom prst="rect">
            <a:avLst/>
          </a:prstGeom>
        </p:spPr>
      </p:pic>
    </p:spTree>
    <p:extLst>
      <p:ext uri="{BB962C8B-B14F-4D97-AF65-F5344CB8AC3E}">
        <p14:creationId xmlns:p14="http://schemas.microsoft.com/office/powerpoint/2010/main" val="69361394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3207" y="332655"/>
            <a:ext cx="7776864" cy="646331"/>
          </a:xfrm>
          <a:prstGeom prst="rect">
            <a:avLst/>
          </a:prstGeom>
          <a:noFill/>
        </p:spPr>
        <p:txBody>
          <a:bodyPr wrap="square" lIns="91440" tIns="45720" rIns="91440" bIns="45720">
            <a:spAutoFit/>
          </a:bodyPr>
          <a:lstStyle/>
          <a:p>
            <a:pPr algn="ctr"/>
            <a:r>
              <a:rPr lang="en-US" sz="3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Communication and Language</a:t>
            </a:r>
          </a:p>
        </p:txBody>
      </p:sp>
      <p:sp>
        <p:nvSpPr>
          <p:cNvPr id="3" name="Text Box 6"/>
          <p:cNvSpPr txBox="1">
            <a:spLocks noChangeArrowheads="1"/>
          </p:cNvSpPr>
          <p:nvPr/>
        </p:nvSpPr>
        <p:spPr bwMode="auto">
          <a:xfrm>
            <a:off x="179512" y="1141413"/>
            <a:ext cx="6984776"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90000"/>
              </a:lnSpc>
              <a:spcBef>
                <a:spcPct val="20000"/>
              </a:spcBef>
              <a:buSzPct val="175000"/>
            </a:pPr>
            <a:r>
              <a:rPr lang="en-GB" sz="4000" dirty="0">
                <a:latin typeface="Sassoon Infant Std" panose="020B0503020103030203" pitchFamily="34" charset="0"/>
              </a:rPr>
              <a:t>The children will be learning to: </a:t>
            </a:r>
          </a:p>
          <a:p>
            <a:pPr eaLnBrk="1" hangingPunct="1">
              <a:spcBef>
                <a:spcPct val="50000"/>
              </a:spcBef>
            </a:pPr>
            <a:endParaRPr lang="en-GB" sz="2800" dirty="0">
              <a:latin typeface="Comic Sans MS" pitchFamily="66" charset="0"/>
            </a:endParaRPr>
          </a:p>
        </p:txBody>
      </p:sp>
      <p:sp>
        <p:nvSpPr>
          <p:cNvPr id="4" name="Rectangle 3"/>
          <p:cNvSpPr txBox="1">
            <a:spLocks noChangeArrowheads="1"/>
          </p:cNvSpPr>
          <p:nvPr/>
        </p:nvSpPr>
        <p:spPr>
          <a:xfrm>
            <a:off x="257300" y="1700213"/>
            <a:ext cx="6186487" cy="42037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SzPct val="175000"/>
            </a:pPr>
            <a:endParaRPr lang="en-GB" dirty="0">
              <a:latin typeface="Sassoon Infant Std" panose="020B0503020103030203" pitchFamily="34" charset="0"/>
            </a:endParaRPr>
          </a:p>
          <a:p>
            <a:pPr>
              <a:buSzPct val="175000"/>
            </a:pPr>
            <a:r>
              <a:rPr lang="en-GB" dirty="0">
                <a:latin typeface="Sassoon Infant Std" panose="020B0503020103030203" pitchFamily="34" charset="0"/>
              </a:rPr>
              <a:t>talk confidently and clearly</a:t>
            </a:r>
          </a:p>
          <a:p>
            <a:pPr>
              <a:buSzPct val="175000"/>
            </a:pPr>
            <a:r>
              <a:rPr lang="en-GB" dirty="0">
                <a:latin typeface="Sassoon Infant Std" panose="020B0503020103030203" pitchFamily="34" charset="0"/>
              </a:rPr>
              <a:t>show awareness of listener</a:t>
            </a:r>
          </a:p>
          <a:p>
            <a:pPr>
              <a:buSzPct val="175000"/>
            </a:pPr>
            <a:r>
              <a:rPr lang="en-GB" dirty="0">
                <a:latin typeface="Sassoon Infant Std" panose="020B0503020103030203" pitchFamily="34" charset="0"/>
              </a:rPr>
              <a:t>enjoy listening to stories, songs and poems, showing good attention</a:t>
            </a:r>
          </a:p>
          <a:p>
            <a:pPr>
              <a:buSzPct val="175000"/>
            </a:pPr>
            <a:r>
              <a:rPr lang="en-GB" dirty="0">
                <a:latin typeface="Sassoon Infant Std" panose="020B0503020103030203" pitchFamily="34" charset="0"/>
              </a:rPr>
              <a:t>follow instructions</a:t>
            </a:r>
          </a:p>
          <a:p>
            <a:pPr>
              <a:buSzPct val="175000"/>
            </a:pPr>
            <a:r>
              <a:rPr lang="en-GB" dirty="0">
                <a:latin typeface="Sassoon Infant Std" panose="020B0503020103030203" pitchFamily="34" charset="0"/>
              </a:rPr>
              <a:t>ask and answer questions </a:t>
            </a:r>
          </a:p>
          <a:p>
            <a:pPr>
              <a:buSzPct val="175000"/>
            </a:pPr>
            <a:endParaRPr lang="en-GB" sz="2800" dirty="0"/>
          </a:p>
          <a:p>
            <a:pPr>
              <a:buSzPct val="175000"/>
              <a:buFontTx/>
              <a:buNone/>
            </a:pPr>
            <a:endParaRPr lang="en-GB" sz="2800" dirty="0"/>
          </a:p>
          <a:p>
            <a:pPr>
              <a:buSzPct val="175000"/>
              <a:buFontTx/>
              <a:buNone/>
            </a:pPr>
            <a:endParaRPr lang="en-GB" sz="2800" dirty="0"/>
          </a:p>
          <a:p>
            <a:pPr>
              <a:buSzPct val="175000"/>
            </a:pPr>
            <a:endParaRPr lang="en-GB" sz="28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687921">
            <a:off x="6013036" y="4072702"/>
            <a:ext cx="2666012" cy="1327799"/>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26893" y="1536118"/>
            <a:ext cx="1795292" cy="2120767"/>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26072" y="5181532"/>
            <a:ext cx="1461894" cy="1444762"/>
          </a:xfrm>
          <a:prstGeom prst="rect">
            <a:avLst/>
          </a:prstGeom>
        </p:spPr>
      </p:pic>
    </p:spTree>
    <p:extLst>
      <p:ext uri="{BB962C8B-B14F-4D97-AF65-F5344CB8AC3E}">
        <p14:creationId xmlns:p14="http://schemas.microsoft.com/office/powerpoint/2010/main" val="954112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3207" y="332655"/>
            <a:ext cx="7776864" cy="646331"/>
          </a:xfrm>
          <a:prstGeom prst="rect">
            <a:avLst/>
          </a:prstGeom>
          <a:noFill/>
        </p:spPr>
        <p:txBody>
          <a:bodyPr wrap="square" lIns="91440" tIns="45720" rIns="91440" bIns="45720">
            <a:spAutoFit/>
          </a:bodyPr>
          <a:lstStyle/>
          <a:p>
            <a:pPr algn="ctr"/>
            <a:r>
              <a:rPr lang="en-US" sz="3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Physical Development</a:t>
            </a:r>
          </a:p>
        </p:txBody>
      </p:sp>
      <p:sp>
        <p:nvSpPr>
          <p:cNvPr id="3" name="Text Box 6"/>
          <p:cNvSpPr txBox="1">
            <a:spLocks noChangeArrowheads="1"/>
          </p:cNvSpPr>
          <p:nvPr/>
        </p:nvSpPr>
        <p:spPr bwMode="auto">
          <a:xfrm>
            <a:off x="352404" y="751054"/>
            <a:ext cx="68407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sz="4000" dirty="0">
                <a:latin typeface="Sassoon Infant Std" panose="020B0503020103030203" pitchFamily="34" charset="0"/>
              </a:rPr>
              <a:t>The children will be learning to:</a:t>
            </a:r>
          </a:p>
        </p:txBody>
      </p:sp>
      <p:sp>
        <p:nvSpPr>
          <p:cNvPr id="4" name="Rectangle 3"/>
          <p:cNvSpPr txBox="1">
            <a:spLocks noChangeArrowheads="1"/>
          </p:cNvSpPr>
          <p:nvPr/>
        </p:nvSpPr>
        <p:spPr>
          <a:xfrm>
            <a:off x="306735" y="1855274"/>
            <a:ext cx="6135629" cy="4392612"/>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SzPct val="175000"/>
            </a:pPr>
            <a:r>
              <a:rPr lang="en-GB" dirty="0">
                <a:latin typeface="Sassoon Infant Std" panose="020B0503020103030203" pitchFamily="34" charset="0"/>
              </a:rPr>
              <a:t>move confidently</a:t>
            </a:r>
          </a:p>
          <a:p>
            <a:pPr>
              <a:buSzPct val="175000"/>
            </a:pPr>
            <a:r>
              <a:rPr lang="en-GB" dirty="0">
                <a:latin typeface="Sassoon Infant Std" panose="020B0503020103030203" pitchFamily="34" charset="0"/>
              </a:rPr>
              <a:t>control their body</a:t>
            </a:r>
          </a:p>
          <a:p>
            <a:pPr>
              <a:buSzPct val="175000"/>
            </a:pPr>
            <a:r>
              <a:rPr lang="en-GB" dirty="0">
                <a:latin typeface="Sassoon Infant Std" panose="020B0503020103030203" pitchFamily="34" charset="0"/>
              </a:rPr>
              <a:t> handle equipment </a:t>
            </a:r>
          </a:p>
          <a:p>
            <a:pPr>
              <a:buSzPct val="175000"/>
            </a:pPr>
            <a:r>
              <a:rPr lang="en-GB" dirty="0">
                <a:latin typeface="Sassoon Infant Std" panose="020B0503020103030203" pitchFamily="34" charset="0"/>
              </a:rPr>
              <a:t>manage their own basic hygiene and personal needs including dressing independently, oral health and using the toilet. </a:t>
            </a:r>
          </a:p>
          <a:p>
            <a:pPr>
              <a:buSzPct val="175000"/>
            </a:pPr>
            <a:r>
              <a:rPr lang="en-GB" dirty="0">
                <a:latin typeface="Sassoon Infant Std" panose="020B0503020103030203" pitchFamily="34" charset="0"/>
              </a:rPr>
              <a:t>understand healthy practices and how to stay safe</a:t>
            </a:r>
          </a:p>
          <a:p>
            <a:pPr>
              <a:buSzPct val="175000"/>
              <a:buFontTx/>
              <a:buNone/>
            </a:pPr>
            <a:endParaRPr lang="en-GB" sz="3600"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14203"/>
          <a:stretch/>
        </p:blipFill>
        <p:spPr>
          <a:xfrm>
            <a:off x="6396165" y="5188789"/>
            <a:ext cx="2188697" cy="1059097"/>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6296" y="2941019"/>
            <a:ext cx="1526921" cy="1526921"/>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2987" y="1628800"/>
            <a:ext cx="2448272" cy="1836204"/>
          </a:xfrm>
          <a:prstGeom prst="rect">
            <a:avLst/>
          </a:prstGeom>
        </p:spPr>
      </p:pic>
    </p:spTree>
    <p:extLst>
      <p:ext uri="{BB962C8B-B14F-4D97-AF65-F5344CB8AC3E}">
        <p14:creationId xmlns:p14="http://schemas.microsoft.com/office/powerpoint/2010/main" val="3028272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a:spLocks noChangeArrowheads="1"/>
          </p:cNvSpPr>
          <p:nvPr/>
        </p:nvSpPr>
        <p:spPr bwMode="auto">
          <a:xfrm>
            <a:off x="395535" y="1744868"/>
            <a:ext cx="7273925"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buFont typeface="Arial" pitchFamily="34" charset="0"/>
              <a:buChar char="•"/>
            </a:pPr>
            <a:r>
              <a:rPr lang="en-GB" sz="2800" dirty="0">
                <a:latin typeface="Sassoon Infant Std" panose="020B0503020103030203" pitchFamily="34" charset="0"/>
              </a:rPr>
              <a:t>hear and say sounds, and link them to the alphabet and recognise digraphs.</a:t>
            </a:r>
          </a:p>
          <a:p>
            <a:pPr marL="171450" indent="-171450">
              <a:buFont typeface="Arial" pitchFamily="34" charset="0"/>
              <a:buChar char="•"/>
            </a:pPr>
            <a:endParaRPr lang="en-GB" sz="1000" dirty="0">
              <a:latin typeface="Sassoon Infant Std" panose="020B0503020103030203" pitchFamily="34" charset="0"/>
            </a:endParaRPr>
          </a:p>
          <a:p>
            <a:pPr marL="457200" indent="-457200">
              <a:buFont typeface="Arial" pitchFamily="34" charset="0"/>
              <a:buChar char="•"/>
            </a:pPr>
            <a:r>
              <a:rPr lang="en-GB" sz="2800" dirty="0">
                <a:latin typeface="Sassoon Infant Std" panose="020B0503020103030203" pitchFamily="34" charset="0"/>
              </a:rPr>
              <a:t>read and write familiar words and </a:t>
            </a:r>
          </a:p>
          <a:p>
            <a:r>
              <a:rPr lang="en-GB" sz="2800" dirty="0">
                <a:latin typeface="Sassoon Infant Std" panose="020B0503020103030203" pitchFamily="34" charset="0"/>
              </a:rPr>
              <a:t>    sentences</a:t>
            </a:r>
          </a:p>
          <a:p>
            <a:pPr marL="171450" indent="-171450">
              <a:buFont typeface="Arial" pitchFamily="34" charset="0"/>
              <a:buChar char="•"/>
            </a:pPr>
            <a:endParaRPr lang="en-GB" sz="1000" dirty="0">
              <a:latin typeface="Sassoon Infant Std" panose="020B0503020103030203" pitchFamily="34" charset="0"/>
            </a:endParaRPr>
          </a:p>
          <a:p>
            <a:pPr marL="457200" indent="-457200">
              <a:buFont typeface="Arial" pitchFamily="34" charset="0"/>
              <a:buChar char="•"/>
            </a:pPr>
            <a:r>
              <a:rPr lang="en-GB" sz="2800" dirty="0">
                <a:latin typeface="Sassoon Infant Std" panose="020B0503020103030203" pitchFamily="34" charset="0"/>
              </a:rPr>
              <a:t>learn to use a pencil effectively</a:t>
            </a:r>
          </a:p>
        </p:txBody>
      </p:sp>
      <p:sp>
        <p:nvSpPr>
          <p:cNvPr id="3" name="Rectangle 2"/>
          <p:cNvSpPr/>
          <p:nvPr/>
        </p:nvSpPr>
        <p:spPr>
          <a:xfrm>
            <a:off x="803207" y="332655"/>
            <a:ext cx="7776864" cy="646331"/>
          </a:xfrm>
          <a:prstGeom prst="rect">
            <a:avLst/>
          </a:prstGeom>
          <a:noFill/>
        </p:spPr>
        <p:txBody>
          <a:bodyPr wrap="square" lIns="91440" tIns="45720" rIns="91440" bIns="45720">
            <a:spAutoFit/>
          </a:bodyPr>
          <a:lstStyle/>
          <a:p>
            <a:pPr algn="ctr"/>
            <a:r>
              <a:rPr lang="en-US" sz="3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Literacy</a:t>
            </a:r>
          </a:p>
        </p:txBody>
      </p:sp>
      <p:sp>
        <p:nvSpPr>
          <p:cNvPr id="4" name="Text Box 6"/>
          <p:cNvSpPr txBox="1">
            <a:spLocks noChangeArrowheads="1"/>
          </p:cNvSpPr>
          <p:nvPr/>
        </p:nvSpPr>
        <p:spPr bwMode="auto">
          <a:xfrm>
            <a:off x="251762" y="808442"/>
            <a:ext cx="6336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sz="3600" dirty="0">
                <a:latin typeface="Sassoon Infant Std" panose="020B0503020103030203" pitchFamily="34" charset="0"/>
              </a:rPr>
              <a:t>The children will be learning to:</a:t>
            </a:r>
          </a:p>
        </p:txBody>
      </p:sp>
      <p:sp>
        <p:nvSpPr>
          <p:cNvPr id="5" name="TextBox 4"/>
          <p:cNvSpPr txBox="1"/>
          <p:nvPr/>
        </p:nvSpPr>
        <p:spPr>
          <a:xfrm>
            <a:off x="251519" y="4344634"/>
            <a:ext cx="6083935" cy="2646878"/>
          </a:xfrm>
          <a:prstGeom prst="rect">
            <a:avLst/>
          </a:prstGeom>
          <a:noFill/>
        </p:spPr>
        <p:txBody>
          <a:bodyPr wrap="square" rtlCol="0">
            <a:spAutoFit/>
          </a:bodyPr>
          <a:lstStyle/>
          <a:p>
            <a:r>
              <a:rPr lang="en-GB" sz="2800" dirty="0">
                <a:latin typeface="Sassoon Infant Std" panose="020B0503020103030203" pitchFamily="34" charset="0"/>
              </a:rPr>
              <a:t>You can help your child practise writing their name at home. It’s important to model writing correctly. </a:t>
            </a:r>
          </a:p>
          <a:p>
            <a:pPr algn="ctr"/>
            <a:endParaRPr lang="en-GB" sz="1000" dirty="0">
              <a:latin typeface="Sassoon Infant Std" panose="020B0503020103030203" pitchFamily="34" charset="0"/>
            </a:endParaRPr>
          </a:p>
          <a:p>
            <a:pPr algn="ctr"/>
            <a:r>
              <a:rPr lang="en-GB" sz="3600" dirty="0">
                <a:latin typeface="Sassoon Infant Std" panose="020B0503020103030203" pitchFamily="34" charset="0"/>
              </a:rPr>
              <a:t>Musa    not     MUSA</a:t>
            </a:r>
          </a:p>
          <a:p>
            <a:r>
              <a:rPr lang="en-GB" dirty="0"/>
              <a:t>                 </a:t>
            </a:r>
          </a:p>
          <a:p>
            <a:endParaRPr lang="en-GB"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37204" y="122548"/>
            <a:ext cx="2270726" cy="1604646"/>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4168" y="4797152"/>
            <a:ext cx="2016224" cy="1512168"/>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52989" y="2532781"/>
            <a:ext cx="2151834" cy="1431687"/>
          </a:xfrm>
          <a:prstGeom prst="rect">
            <a:avLst/>
          </a:prstGeom>
        </p:spPr>
      </p:pic>
      <p:pic>
        <p:nvPicPr>
          <p:cNvPr id="9" name="Picture 8"/>
          <p:cNvPicPr>
            <a:picLocks noChangeAspect="1"/>
          </p:cNvPicPr>
          <p:nvPr/>
        </p:nvPicPr>
        <p:blipFill>
          <a:blip r:embed="rId5"/>
          <a:stretch>
            <a:fillRect/>
          </a:stretch>
        </p:blipFill>
        <p:spPr>
          <a:xfrm>
            <a:off x="928468" y="162537"/>
            <a:ext cx="759932" cy="759932"/>
          </a:xfrm>
          <a:prstGeom prst="rect">
            <a:avLst/>
          </a:prstGeom>
        </p:spPr>
      </p:pic>
    </p:spTree>
    <p:extLst>
      <p:ext uri="{BB962C8B-B14F-4D97-AF65-F5344CB8AC3E}">
        <p14:creationId xmlns:p14="http://schemas.microsoft.com/office/powerpoint/2010/main" val="3871509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59568" y="1124744"/>
            <a:ext cx="8424863" cy="518477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dirty="0">
                <a:latin typeface="Sassoon Infant Std" panose="020B0503020103030203" pitchFamily="34" charset="0"/>
              </a:rPr>
              <a:t>Children will be given a library book for you to read to your child. These will be given out once a week. They will also have a reading book, once they have started to blend some sounds. </a:t>
            </a:r>
          </a:p>
          <a:p>
            <a:r>
              <a:rPr lang="en-GB" dirty="0">
                <a:latin typeface="Sassoon Infant Std" panose="020B0503020103030203" pitchFamily="34" charset="0"/>
              </a:rPr>
              <a:t>Each child will be given a word wall and a ‘Tricky Word’ wall. It is important to help your child to read these key words regularly. </a:t>
            </a:r>
          </a:p>
          <a:p>
            <a:endParaRPr lang="en-GB" sz="2400" dirty="0">
              <a:latin typeface="Comic Sans MS" pitchFamily="66" charset="0"/>
            </a:endParaRPr>
          </a:p>
        </p:txBody>
      </p:sp>
      <p:sp>
        <p:nvSpPr>
          <p:cNvPr id="5" name="Rectangle 4"/>
          <p:cNvSpPr/>
          <p:nvPr/>
        </p:nvSpPr>
        <p:spPr>
          <a:xfrm>
            <a:off x="803207" y="332655"/>
            <a:ext cx="7776864" cy="646331"/>
          </a:xfrm>
          <a:prstGeom prst="rect">
            <a:avLst/>
          </a:prstGeom>
          <a:noFill/>
        </p:spPr>
        <p:txBody>
          <a:bodyPr wrap="square" lIns="91440" tIns="45720" rIns="91440" bIns="45720">
            <a:spAutoFit/>
          </a:bodyPr>
          <a:lstStyle/>
          <a:p>
            <a:pPr algn="ctr"/>
            <a:r>
              <a:rPr lang="en-US" sz="3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Reading at Home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4514" y="5473009"/>
            <a:ext cx="2496465" cy="1181661"/>
          </a:xfrm>
          <a:prstGeom prst="rect">
            <a:avLst/>
          </a:prstGeom>
        </p:spPr>
      </p:pic>
      <p:pic>
        <p:nvPicPr>
          <p:cNvPr id="6" name="Picture 5">
            <a:extLst>
              <a:ext uri="{FF2B5EF4-FFF2-40B4-BE49-F238E27FC236}">
                <a16:creationId xmlns:a16="http://schemas.microsoft.com/office/drawing/2014/main" id="{07DF48BE-61EF-479E-84D8-1D31E7491EA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169061" y="5300480"/>
            <a:ext cx="2170922" cy="1222942"/>
          </a:xfrm>
          <a:prstGeom prst="rect">
            <a:avLst/>
          </a:prstGeom>
        </p:spPr>
      </p:pic>
    </p:spTree>
    <p:extLst>
      <p:ext uri="{BB962C8B-B14F-4D97-AF65-F5344CB8AC3E}">
        <p14:creationId xmlns:p14="http://schemas.microsoft.com/office/powerpoint/2010/main" val="3064301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3207" y="332655"/>
            <a:ext cx="7776864" cy="646331"/>
          </a:xfrm>
          <a:prstGeom prst="rect">
            <a:avLst/>
          </a:prstGeom>
          <a:noFill/>
        </p:spPr>
        <p:txBody>
          <a:bodyPr wrap="square" lIns="91440" tIns="45720" rIns="91440" bIns="45720">
            <a:spAutoFit/>
          </a:bodyPr>
          <a:lstStyle/>
          <a:p>
            <a:pPr algn="ctr"/>
            <a:r>
              <a:rPr lang="en-US" sz="3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Mathematics</a:t>
            </a:r>
          </a:p>
        </p:txBody>
      </p:sp>
      <p:sp>
        <p:nvSpPr>
          <p:cNvPr id="3" name="Text Box 6"/>
          <p:cNvSpPr txBox="1">
            <a:spLocks noChangeArrowheads="1"/>
          </p:cNvSpPr>
          <p:nvPr/>
        </p:nvSpPr>
        <p:spPr bwMode="auto">
          <a:xfrm>
            <a:off x="409913" y="1067356"/>
            <a:ext cx="6336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sz="3000" dirty="0">
                <a:latin typeface="Sassoon Infant Std"/>
                <a:cs typeface="Arial"/>
              </a:rPr>
              <a:t>The</a:t>
            </a:r>
            <a:r>
              <a:rPr lang="en-GB" sz="3600" dirty="0">
                <a:latin typeface="Sassoon Infant Std"/>
                <a:cs typeface="Arial"/>
              </a:rPr>
              <a:t> children will be learning to:</a:t>
            </a:r>
          </a:p>
        </p:txBody>
      </p:sp>
      <p:sp>
        <p:nvSpPr>
          <p:cNvPr id="4" name="Rectangle 3"/>
          <p:cNvSpPr/>
          <p:nvPr/>
        </p:nvSpPr>
        <p:spPr>
          <a:xfrm>
            <a:off x="539552" y="1988840"/>
            <a:ext cx="5832648" cy="4031873"/>
          </a:xfrm>
          <a:prstGeom prst="rect">
            <a:avLst/>
          </a:prstGeom>
        </p:spPr>
        <p:txBody>
          <a:bodyPr wrap="square" lIns="91440" tIns="45720" rIns="91440" bIns="45720" anchor="t">
            <a:spAutoFit/>
          </a:bodyPr>
          <a:lstStyle/>
          <a:p>
            <a:pPr marL="285750" indent="-285750">
              <a:buFont typeface="Arial" pitchFamily="34" charset="0"/>
              <a:buChar char="•"/>
            </a:pPr>
            <a:r>
              <a:rPr lang="en-GB" sz="2500" dirty="0">
                <a:latin typeface="Sassoon Infant Std"/>
              </a:rPr>
              <a:t>develop an understanding of maths through stories, songs games and imaginative play using a mastery approach. </a:t>
            </a:r>
            <a:endParaRPr lang="en-GB" sz="2500" dirty="0">
              <a:latin typeface="Sassoon Infant Std" panose="020B0503020103030203" pitchFamily="34" charset="0"/>
            </a:endParaRPr>
          </a:p>
          <a:p>
            <a:endParaRPr lang="en-GB" sz="2500" dirty="0">
              <a:latin typeface="Sassoon Infant Std" panose="020B0503020103030203" pitchFamily="34" charset="0"/>
            </a:endParaRPr>
          </a:p>
          <a:p>
            <a:pPr marL="285750" indent="-285750">
              <a:buFont typeface="Arial" pitchFamily="34" charset="0"/>
              <a:buChar char="•"/>
            </a:pPr>
            <a:r>
              <a:rPr lang="en-GB" sz="2500" dirty="0">
                <a:latin typeface="Sassoon Infant Std"/>
              </a:rPr>
              <a:t>become confident with </a:t>
            </a:r>
            <a:endParaRPr lang="en-GB" sz="2500" dirty="0">
              <a:latin typeface="Sassoon Infant Std" panose="020B0503020103030203" pitchFamily="34" charset="0"/>
            </a:endParaRPr>
          </a:p>
          <a:p>
            <a:r>
              <a:rPr lang="en-GB" sz="2500" dirty="0">
                <a:latin typeface="Sassoon Infant Std"/>
              </a:rPr>
              <a:t>  counting and understanding numbers 1-10, including number bonds          </a:t>
            </a:r>
            <a:endParaRPr lang="en-GB" sz="2500" dirty="0">
              <a:latin typeface="Sassoon Infant Std" panose="020B0503020103030203" pitchFamily="34" charset="0"/>
            </a:endParaRPr>
          </a:p>
          <a:p>
            <a:endParaRPr lang="en-GB" sz="2500" dirty="0">
              <a:latin typeface="Sassoon Infant Std" panose="020B0503020103030203" pitchFamily="34" charset="0"/>
            </a:endParaRPr>
          </a:p>
          <a:p>
            <a:pPr marL="285750" indent="-285750">
              <a:buFont typeface="Arial" pitchFamily="34" charset="0"/>
              <a:buChar char="•"/>
            </a:pPr>
            <a:r>
              <a:rPr lang="en-GB" sz="2500" dirty="0">
                <a:latin typeface="Sassoon Infant Std"/>
              </a:rPr>
              <a:t>be aware of shapes and measures. </a:t>
            </a:r>
            <a:endParaRPr lang="en-GB" sz="2500" dirty="0">
              <a:latin typeface="Sassoon Infant Std" panose="020B0503020103030203"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68194" y="2034350"/>
            <a:ext cx="1907840" cy="1430880"/>
          </a:xfrm>
          <a:prstGeom prst="rect">
            <a:avLst/>
          </a:prstGeom>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12200" r="12988"/>
          <a:stretch/>
        </p:blipFill>
        <p:spPr>
          <a:xfrm>
            <a:off x="6815869" y="3596894"/>
            <a:ext cx="2052600" cy="1543330"/>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32240" y="186026"/>
            <a:ext cx="2063855" cy="1552019"/>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flipV="1">
            <a:off x="6020829" y="5408094"/>
            <a:ext cx="1426026" cy="1253256"/>
          </a:xfrm>
          <a:prstGeom prst="rect">
            <a:avLst/>
          </a:prstGeom>
        </p:spPr>
      </p:pic>
      <p:pic>
        <p:nvPicPr>
          <p:cNvPr id="7" name="Picture 6"/>
          <p:cNvPicPr>
            <a:picLocks noChangeAspect="1"/>
          </p:cNvPicPr>
          <p:nvPr/>
        </p:nvPicPr>
        <p:blipFill>
          <a:blip r:embed="rId6"/>
          <a:stretch>
            <a:fillRect/>
          </a:stretch>
        </p:blipFill>
        <p:spPr>
          <a:xfrm>
            <a:off x="483635" y="49463"/>
            <a:ext cx="2161028" cy="1215578"/>
          </a:xfrm>
          <a:prstGeom prst="rect">
            <a:avLst/>
          </a:prstGeom>
        </p:spPr>
      </p:pic>
      <p:pic>
        <p:nvPicPr>
          <p:cNvPr id="8" name="Picture 7"/>
          <p:cNvPicPr>
            <a:picLocks noChangeAspect="1"/>
          </p:cNvPicPr>
          <p:nvPr/>
        </p:nvPicPr>
        <p:blipFill>
          <a:blip r:embed="rId7"/>
          <a:stretch>
            <a:fillRect/>
          </a:stretch>
        </p:blipFill>
        <p:spPr>
          <a:xfrm>
            <a:off x="7536216" y="5341560"/>
            <a:ext cx="1256928" cy="1256928"/>
          </a:xfrm>
          <a:prstGeom prst="rect">
            <a:avLst/>
          </a:prstGeom>
        </p:spPr>
      </p:pic>
    </p:spTree>
    <p:extLst>
      <p:ext uri="{BB962C8B-B14F-4D97-AF65-F5344CB8AC3E}">
        <p14:creationId xmlns:p14="http://schemas.microsoft.com/office/powerpoint/2010/main" val="1572867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3207" y="332655"/>
            <a:ext cx="7776864" cy="646331"/>
          </a:xfrm>
          <a:prstGeom prst="rect">
            <a:avLst/>
          </a:prstGeom>
          <a:noFill/>
        </p:spPr>
        <p:txBody>
          <a:bodyPr wrap="square" lIns="91440" tIns="45720" rIns="91440" bIns="45720">
            <a:spAutoFit/>
          </a:bodyPr>
          <a:lstStyle/>
          <a:p>
            <a:pPr algn="ctr"/>
            <a:r>
              <a:rPr lang="en-US" sz="3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Understanding the World</a:t>
            </a:r>
          </a:p>
        </p:txBody>
      </p:sp>
      <p:sp>
        <p:nvSpPr>
          <p:cNvPr id="3" name="Rectangle 3"/>
          <p:cNvSpPr txBox="1">
            <a:spLocks noChangeArrowheads="1"/>
          </p:cNvSpPr>
          <p:nvPr/>
        </p:nvSpPr>
        <p:spPr>
          <a:xfrm>
            <a:off x="251569" y="1769838"/>
            <a:ext cx="6624638" cy="4652962"/>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SzPct val="175000"/>
            </a:pPr>
            <a:endParaRPr lang="en-GB" sz="1000" dirty="0"/>
          </a:p>
          <a:p>
            <a:pPr>
              <a:buSzPct val="175000"/>
            </a:pPr>
            <a:r>
              <a:rPr lang="en-GB" sz="4000" dirty="0">
                <a:latin typeface="Sassoon Infant Std" panose="020B0503020103030203" pitchFamily="34" charset="0"/>
              </a:rPr>
              <a:t>explore and find out about the world around them, asking questions about it.</a:t>
            </a:r>
          </a:p>
          <a:p>
            <a:pPr>
              <a:buSzPct val="175000"/>
            </a:pPr>
            <a:endParaRPr lang="en-GB" sz="1600" dirty="0">
              <a:latin typeface="Sassoon Infant Std" panose="020B0503020103030203" pitchFamily="34" charset="0"/>
            </a:endParaRPr>
          </a:p>
          <a:p>
            <a:pPr>
              <a:buSzPct val="175000"/>
            </a:pPr>
            <a:r>
              <a:rPr lang="en-GB" sz="4000" dirty="0">
                <a:latin typeface="Sassoon Infant Std" panose="020B0503020103030203" pitchFamily="34" charset="0"/>
              </a:rPr>
              <a:t>build with different materials, know about everyday technology and learn what it is used for.</a:t>
            </a:r>
          </a:p>
          <a:p>
            <a:pPr>
              <a:buSzPct val="175000"/>
            </a:pPr>
            <a:endParaRPr lang="en-GB" sz="1600" dirty="0">
              <a:latin typeface="Sassoon Infant Std" panose="020B0503020103030203" pitchFamily="34" charset="0"/>
            </a:endParaRPr>
          </a:p>
          <a:p>
            <a:pPr>
              <a:buSzPct val="175000"/>
            </a:pPr>
            <a:r>
              <a:rPr lang="en-GB" sz="4000" dirty="0">
                <a:latin typeface="Sassoon Infant Std" panose="020B0503020103030203" pitchFamily="34" charset="0"/>
              </a:rPr>
              <a:t>find out about past events in their</a:t>
            </a:r>
          </a:p>
          <a:p>
            <a:pPr marL="0" indent="0">
              <a:buSzPct val="175000"/>
              <a:buNone/>
            </a:pPr>
            <a:r>
              <a:rPr lang="en-GB" sz="4000" dirty="0">
                <a:latin typeface="Sassoon Infant Std" panose="020B0503020103030203" pitchFamily="34" charset="0"/>
              </a:rPr>
              <a:t>     lives and their families' lives. </a:t>
            </a:r>
          </a:p>
          <a:p>
            <a:pPr>
              <a:buSzPct val="175000"/>
            </a:pPr>
            <a:endParaRPr lang="en-GB" sz="1400" dirty="0">
              <a:latin typeface="Sassoon Infant Std" panose="020B0503020103030203" pitchFamily="34" charset="0"/>
            </a:endParaRPr>
          </a:p>
          <a:p>
            <a:pPr>
              <a:buSzPct val="175000"/>
            </a:pPr>
            <a:r>
              <a:rPr lang="en-GB" sz="4000" dirty="0">
                <a:latin typeface="Sassoon Infant Std" panose="020B0503020103030203" pitchFamily="34" charset="0"/>
              </a:rPr>
              <a:t>find out about different cultures </a:t>
            </a:r>
          </a:p>
          <a:p>
            <a:pPr marL="0" indent="0">
              <a:buSzPct val="175000"/>
              <a:buNone/>
            </a:pPr>
            <a:r>
              <a:rPr lang="en-GB" sz="4000" dirty="0">
                <a:latin typeface="Sassoon Infant Std" panose="020B0503020103030203" pitchFamily="34" charset="0"/>
              </a:rPr>
              <a:t>    and beliefs. </a:t>
            </a:r>
          </a:p>
        </p:txBody>
      </p:sp>
      <p:sp>
        <p:nvSpPr>
          <p:cNvPr id="4" name="Text Box 6"/>
          <p:cNvSpPr txBox="1">
            <a:spLocks noChangeArrowheads="1"/>
          </p:cNvSpPr>
          <p:nvPr/>
        </p:nvSpPr>
        <p:spPr bwMode="auto">
          <a:xfrm>
            <a:off x="251569" y="892694"/>
            <a:ext cx="60486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sz="3600" dirty="0">
                <a:latin typeface="Sassoon Infant Std" panose="020B0503020103030203" pitchFamily="34" charset="0"/>
              </a:rPr>
              <a:t>The children will be learning to:</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b="6942"/>
          <a:stretch/>
        </p:blipFill>
        <p:spPr>
          <a:xfrm>
            <a:off x="5933140" y="4869160"/>
            <a:ext cx="1886133" cy="1872208"/>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6173" y="3236870"/>
            <a:ext cx="2086200" cy="1390800"/>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25328" y="996620"/>
            <a:ext cx="1844824" cy="1844824"/>
          </a:xfrm>
          <a:prstGeom prst="rect">
            <a:avLst/>
          </a:prstGeom>
        </p:spPr>
      </p:pic>
    </p:spTree>
    <p:extLst>
      <p:ext uri="{BB962C8B-B14F-4D97-AF65-F5344CB8AC3E}">
        <p14:creationId xmlns:p14="http://schemas.microsoft.com/office/powerpoint/2010/main" val="1945738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3207" y="332655"/>
            <a:ext cx="7776864" cy="646331"/>
          </a:xfrm>
          <a:prstGeom prst="rect">
            <a:avLst/>
          </a:prstGeom>
          <a:noFill/>
        </p:spPr>
        <p:txBody>
          <a:bodyPr wrap="square" lIns="91440" tIns="45720" rIns="91440" bIns="45720">
            <a:spAutoFit/>
          </a:bodyPr>
          <a:lstStyle/>
          <a:p>
            <a:pPr algn="ctr"/>
            <a:r>
              <a:rPr lang="en-US" sz="3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Expressive Arts and Design</a:t>
            </a:r>
          </a:p>
        </p:txBody>
      </p:sp>
      <p:sp>
        <p:nvSpPr>
          <p:cNvPr id="3" name="Rectangle 3"/>
          <p:cNvSpPr txBox="1">
            <a:spLocks noChangeArrowheads="1"/>
          </p:cNvSpPr>
          <p:nvPr/>
        </p:nvSpPr>
        <p:spPr>
          <a:xfrm>
            <a:off x="251698" y="1776189"/>
            <a:ext cx="6265862" cy="287694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GB" dirty="0">
                <a:latin typeface="Sassoon Infant Std" panose="020B0503020103030203" pitchFamily="34" charset="0"/>
              </a:rPr>
              <a:t>colours and shapes</a:t>
            </a:r>
          </a:p>
          <a:p>
            <a:pPr>
              <a:lnSpc>
                <a:spcPct val="90000"/>
              </a:lnSpc>
            </a:pPr>
            <a:r>
              <a:rPr lang="en-GB" dirty="0">
                <a:latin typeface="Sassoon Infant Std" panose="020B0503020103030203" pitchFamily="34" charset="0"/>
              </a:rPr>
              <a:t>painting, collaging and constructing</a:t>
            </a:r>
          </a:p>
          <a:p>
            <a:pPr>
              <a:lnSpc>
                <a:spcPct val="90000"/>
              </a:lnSpc>
            </a:pPr>
            <a:r>
              <a:rPr lang="en-GB" dirty="0">
                <a:latin typeface="Sassoon Infant Std" panose="020B0503020103030203" pitchFamily="34" charset="0"/>
              </a:rPr>
              <a:t>role play              </a:t>
            </a:r>
          </a:p>
          <a:p>
            <a:pPr>
              <a:lnSpc>
                <a:spcPct val="90000"/>
              </a:lnSpc>
            </a:pPr>
            <a:r>
              <a:rPr lang="en-GB" dirty="0">
                <a:latin typeface="Sassoon Infant Std" panose="020B0503020103030203" pitchFamily="34" charset="0"/>
              </a:rPr>
              <a:t>making music and singing songs</a:t>
            </a:r>
          </a:p>
          <a:p>
            <a:pPr marL="0" indent="0">
              <a:lnSpc>
                <a:spcPct val="90000"/>
              </a:lnSpc>
              <a:buNone/>
            </a:pPr>
            <a:endParaRPr lang="en-GB" dirty="0">
              <a:latin typeface="Sassoon Infant Std" panose="020B0503020103030203" pitchFamily="34" charset="0"/>
            </a:endParaRPr>
          </a:p>
        </p:txBody>
      </p:sp>
      <p:sp>
        <p:nvSpPr>
          <p:cNvPr id="4" name="Text Box 6"/>
          <p:cNvSpPr txBox="1">
            <a:spLocks noChangeArrowheads="1"/>
          </p:cNvSpPr>
          <p:nvPr/>
        </p:nvSpPr>
        <p:spPr bwMode="auto">
          <a:xfrm>
            <a:off x="251520" y="1196752"/>
            <a:ext cx="56880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sz="3600" dirty="0">
                <a:latin typeface="Sassoon Infant Std" panose="020B0503020103030203" pitchFamily="34" charset="0"/>
              </a:rPr>
              <a:t>The children will explore:</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84168" y="1227940"/>
            <a:ext cx="2400908" cy="263691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349446">
            <a:off x="2597115" y="4425702"/>
            <a:ext cx="1896942" cy="2308066"/>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728243">
            <a:off x="5629600" y="4675066"/>
            <a:ext cx="2689808" cy="1861833"/>
          </a:xfrm>
          <a:prstGeom prst="rect">
            <a:avLst/>
          </a:prstGeom>
        </p:spPr>
      </p:pic>
    </p:spTree>
    <p:extLst>
      <p:ext uri="{BB962C8B-B14F-4D97-AF65-F5344CB8AC3E}">
        <p14:creationId xmlns:p14="http://schemas.microsoft.com/office/powerpoint/2010/main" val="1735572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03207" y="332655"/>
            <a:ext cx="7776864" cy="646331"/>
          </a:xfrm>
          <a:prstGeom prst="rect">
            <a:avLst/>
          </a:prstGeom>
          <a:noFill/>
        </p:spPr>
        <p:txBody>
          <a:bodyPr wrap="square" lIns="91440" tIns="45720" rIns="91440" bIns="45720">
            <a:spAutoFit/>
          </a:bodyPr>
          <a:lstStyle/>
          <a:p>
            <a:pPr algn="ctr"/>
            <a:r>
              <a:rPr lang="en-US" sz="3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Outdoors</a:t>
            </a:r>
          </a:p>
        </p:txBody>
      </p:sp>
      <p:sp>
        <p:nvSpPr>
          <p:cNvPr id="7" name="TextBox 6"/>
          <p:cNvSpPr txBox="1"/>
          <p:nvPr/>
        </p:nvSpPr>
        <p:spPr>
          <a:xfrm>
            <a:off x="551179" y="1124744"/>
            <a:ext cx="8280920" cy="2062103"/>
          </a:xfrm>
          <a:prstGeom prst="rect">
            <a:avLst/>
          </a:prstGeom>
          <a:noFill/>
        </p:spPr>
        <p:txBody>
          <a:bodyPr wrap="square" rtlCol="0">
            <a:spAutoFit/>
          </a:bodyPr>
          <a:lstStyle/>
          <a:p>
            <a:r>
              <a:rPr lang="en-GB" sz="3200" dirty="0">
                <a:latin typeface="Sassoon Infant Std" panose="020B0503020103030203" pitchFamily="34" charset="0"/>
              </a:rPr>
              <a:t>We use the woodland area in the school grounds to do lots of fun activities. Please ensure your child has a pair of wellington boots in school with their name inside them. </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5228" y="3600680"/>
            <a:ext cx="2594380" cy="1728192"/>
          </a:xfrm>
          <a:prstGeom prst="rect">
            <a:avLst/>
          </a:prstGeom>
        </p:spPr>
      </p:pic>
      <p:pic>
        <p:nvPicPr>
          <p:cNvPr id="5" name="Picture 4" descr="C:\Users\s.javed\Desktop\all planning\photos\Forest Photos-7.11.19\DSCF3812.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9684" y="3429000"/>
            <a:ext cx="5122103" cy="2880320"/>
          </a:xfrm>
          <a:prstGeom prst="rect">
            <a:avLst/>
          </a:prstGeom>
          <a:noFill/>
          <a:ln>
            <a:noFill/>
          </a:ln>
        </p:spPr>
      </p:pic>
    </p:spTree>
    <p:extLst>
      <p:ext uri="{BB962C8B-B14F-4D97-AF65-F5344CB8AC3E}">
        <p14:creationId xmlns:p14="http://schemas.microsoft.com/office/powerpoint/2010/main" val="3403057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0156" y="923825"/>
            <a:ext cx="8352928" cy="4303101"/>
          </a:xfrm>
          <a:prstGeom prst="rect">
            <a:avLst/>
          </a:prstGeom>
        </p:spPr>
        <p:txBody>
          <a:bodyPr wrap="square" lIns="91440" tIns="45720" rIns="91440" bIns="45720" anchor="t">
            <a:spAutoFit/>
          </a:bodyPr>
          <a:lstStyle/>
          <a:p>
            <a:pPr>
              <a:lnSpc>
                <a:spcPct val="110000"/>
              </a:lnSpc>
            </a:pPr>
            <a:r>
              <a:rPr lang="en-GB" sz="2500" dirty="0">
                <a:latin typeface="Sassoon Infant Std"/>
              </a:rPr>
              <a:t>Each of the 7 areas of learning has its own set of </a:t>
            </a:r>
            <a:r>
              <a:rPr lang="en-GB" sz="2500" u="sng" dirty="0">
                <a:solidFill>
                  <a:srgbClr val="0070C0"/>
                </a:solidFill>
                <a:latin typeface="Sassoon Infant Std"/>
              </a:rPr>
              <a:t>Early Learning Goals’</a:t>
            </a:r>
            <a:r>
              <a:rPr lang="en-GB" sz="2500" dirty="0">
                <a:solidFill>
                  <a:srgbClr val="0070C0"/>
                </a:solidFill>
                <a:latin typeface="Sassoon Infant Std"/>
              </a:rPr>
              <a:t> </a:t>
            </a:r>
            <a:r>
              <a:rPr lang="en-GB" sz="2500" dirty="0">
                <a:latin typeface="Sassoon Infant Std"/>
              </a:rPr>
              <a:t>which determine what most children are expected to achieve by the </a:t>
            </a:r>
            <a:r>
              <a:rPr lang="en-GB" sz="2500" i="1" u="sng" dirty="0">
                <a:solidFill>
                  <a:srgbClr val="0070C0"/>
                </a:solidFill>
                <a:latin typeface="Sassoon Infant Std"/>
              </a:rPr>
              <a:t>end</a:t>
            </a:r>
            <a:r>
              <a:rPr lang="en-GB" sz="2500" u="sng" dirty="0">
                <a:solidFill>
                  <a:srgbClr val="0070C0"/>
                </a:solidFill>
                <a:latin typeface="Sassoon Infant Std"/>
              </a:rPr>
              <a:t> </a:t>
            </a:r>
            <a:r>
              <a:rPr lang="en-GB" sz="2500" dirty="0">
                <a:latin typeface="Sassoon Infant Std"/>
              </a:rPr>
              <a:t>of Reception Class. </a:t>
            </a:r>
            <a:endParaRPr lang="en-GB" sz="2500" dirty="0">
              <a:latin typeface="Sassoon Infant Std" panose="020B0503020103030203" pitchFamily="34" charset="0"/>
            </a:endParaRPr>
          </a:p>
          <a:p>
            <a:pPr>
              <a:lnSpc>
                <a:spcPct val="110000"/>
              </a:lnSpc>
            </a:pPr>
            <a:r>
              <a:rPr lang="en-GB" sz="2500" dirty="0">
                <a:latin typeface="Sassoon Infant Std"/>
              </a:rPr>
              <a:t>    </a:t>
            </a:r>
            <a:endParaRPr lang="en-GB" sz="2500" dirty="0">
              <a:latin typeface="Sassoon Infant Std" panose="020B0503020103030203" pitchFamily="34" charset="0"/>
            </a:endParaRPr>
          </a:p>
          <a:p>
            <a:pPr>
              <a:lnSpc>
                <a:spcPct val="110000"/>
              </a:lnSpc>
            </a:pPr>
            <a:r>
              <a:rPr lang="en-GB" sz="2500" dirty="0">
                <a:latin typeface="Sassoon Infant Std"/>
              </a:rPr>
              <a:t>We use Development matters to identify the developing knowledge, skills, understanding and attitudes that children will need if they are to achieve the early learning goals by the end of the EYFS. These statements will be updated regularly throughout the year to show your child’s development and areas where they need further support. </a:t>
            </a:r>
            <a:endParaRPr lang="en-GB" sz="2500" dirty="0">
              <a:latin typeface="Sassoon Infant Std" panose="020B0503020103030203" pitchFamily="34" charset="0"/>
            </a:endParaRPr>
          </a:p>
        </p:txBody>
      </p:sp>
      <p:sp>
        <p:nvSpPr>
          <p:cNvPr id="3" name="Rectangle 2"/>
          <p:cNvSpPr/>
          <p:nvPr/>
        </p:nvSpPr>
        <p:spPr>
          <a:xfrm>
            <a:off x="803207" y="332655"/>
            <a:ext cx="7776864" cy="646331"/>
          </a:xfrm>
          <a:prstGeom prst="rect">
            <a:avLst/>
          </a:prstGeom>
          <a:noFill/>
        </p:spPr>
        <p:txBody>
          <a:bodyPr wrap="square" lIns="91440" tIns="45720" rIns="91440" bIns="45720">
            <a:spAutoFit/>
          </a:bodyPr>
          <a:lstStyle/>
          <a:p>
            <a:pPr algn="ctr"/>
            <a:r>
              <a:rPr lang="en-US" sz="3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Monitoring Progress</a:t>
            </a:r>
          </a:p>
        </p:txBody>
      </p:sp>
    </p:spTree>
    <p:extLst>
      <p:ext uri="{BB962C8B-B14F-4D97-AF65-F5344CB8AC3E}">
        <p14:creationId xmlns:p14="http://schemas.microsoft.com/office/powerpoint/2010/main" val="27977410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757" y="620688"/>
            <a:ext cx="8229600" cy="1143000"/>
          </a:xfrm>
        </p:spPr>
        <p:txBody>
          <a:bodyPr>
            <a:normAutofit fontScale="90000"/>
          </a:bodyPr>
          <a:lstStyle/>
          <a:p>
            <a:r>
              <a:rPr lang="en-US"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Characteristics of effective learning </a:t>
            </a:r>
            <a:br>
              <a:rPr lang="en-US"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br>
            <a:endParaRPr lang="en-US" dirty="0"/>
          </a:p>
        </p:txBody>
      </p:sp>
      <p:sp>
        <p:nvSpPr>
          <p:cNvPr id="3" name="Content Placeholder 2"/>
          <p:cNvSpPr>
            <a:spLocks noGrp="1"/>
          </p:cNvSpPr>
          <p:nvPr>
            <p:ph idx="1"/>
          </p:nvPr>
        </p:nvSpPr>
        <p:spPr>
          <a:xfrm>
            <a:off x="619588" y="1763688"/>
            <a:ext cx="8507288" cy="4525963"/>
          </a:xfrm>
        </p:spPr>
        <p:txBody>
          <a:bodyPr>
            <a:normAutofit/>
          </a:bodyPr>
          <a:lstStyle/>
          <a:p>
            <a:pPr marL="0" indent="0">
              <a:buNone/>
            </a:pPr>
            <a:r>
              <a:rPr lang="en-GB" sz="2600" dirty="0">
                <a:latin typeface="Sassoon Infant Std" panose="020B0503020103030203" pitchFamily="34" charset="0"/>
              </a:rPr>
              <a:t>We will be looking at how your child plays and learns</a:t>
            </a:r>
          </a:p>
          <a:p>
            <a:r>
              <a:rPr lang="en-GB" sz="2600" dirty="0">
                <a:latin typeface="Sassoon Infant Std" panose="020B0503020103030203" pitchFamily="34" charset="0"/>
              </a:rPr>
              <a:t>How your child engages with other people and their environment (playing, finding out and  exploring) </a:t>
            </a:r>
          </a:p>
          <a:p>
            <a:r>
              <a:rPr lang="en-GB" sz="2600" dirty="0">
                <a:latin typeface="Sassoon Infant Std" panose="020B0503020103030203" pitchFamily="34" charset="0"/>
              </a:rPr>
              <a:t>How they focus on certain activities and enjoy challenging themselves (active learning)</a:t>
            </a:r>
          </a:p>
          <a:p>
            <a:r>
              <a:rPr lang="en-GB" sz="2600" dirty="0">
                <a:latin typeface="Sassoon Infant Std" panose="020B0503020103030203" pitchFamily="34" charset="0"/>
              </a:rPr>
              <a:t>How they make links between ideas and how they solve problems. (creating and thinking critically)</a:t>
            </a:r>
            <a:endParaRPr lang="en-US" sz="2600" dirty="0">
              <a:latin typeface="Sassoon Infant Std" panose="020B0503020103030203" pitchFamily="34"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9200" b="9200"/>
          <a:stretch/>
        </p:blipFill>
        <p:spPr>
          <a:xfrm>
            <a:off x="2195736" y="4855909"/>
            <a:ext cx="4464496" cy="1821489"/>
          </a:xfrm>
          <a:prstGeom prst="rect">
            <a:avLst/>
          </a:prstGeom>
        </p:spPr>
      </p:pic>
    </p:spTree>
    <p:extLst>
      <p:ext uri="{BB962C8B-B14F-4D97-AF65-F5344CB8AC3E}">
        <p14:creationId xmlns:p14="http://schemas.microsoft.com/office/powerpoint/2010/main" val="533473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575" y="457200"/>
            <a:ext cx="8229600" cy="1143000"/>
          </a:xfrm>
        </p:spPr>
        <p:txBody>
          <a:bodyPr>
            <a:normAutofit fontScale="90000"/>
          </a:bodyPr>
          <a:lstStyle/>
          <a:p>
            <a:r>
              <a:rPr lang="en-US"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Baseline Assessments</a:t>
            </a:r>
            <a:br>
              <a:rPr lang="en-US"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br>
            <a:endParaRPr lang="en-GB" dirty="0"/>
          </a:p>
        </p:txBody>
      </p:sp>
      <p:sp>
        <p:nvSpPr>
          <p:cNvPr id="5" name="Content Placeholder 4"/>
          <p:cNvSpPr>
            <a:spLocks noGrp="1"/>
          </p:cNvSpPr>
          <p:nvPr>
            <p:ph idx="1"/>
          </p:nvPr>
        </p:nvSpPr>
        <p:spPr>
          <a:xfrm>
            <a:off x="486575" y="1833758"/>
            <a:ext cx="8229600" cy="4835602"/>
          </a:xfrm>
        </p:spPr>
        <p:txBody>
          <a:bodyPr vert="horz" lIns="91440" tIns="45720" rIns="91440" bIns="45720" rtlCol="0" anchor="t">
            <a:normAutofit/>
          </a:bodyPr>
          <a:lstStyle/>
          <a:p>
            <a:endParaRPr lang="en-GB" dirty="0">
              <a:latin typeface="Sassoon Infant Std" panose="020B0503020103030203" pitchFamily="34" charset="0"/>
            </a:endParaRPr>
          </a:p>
          <a:p>
            <a:endParaRPr lang="en-GB" dirty="0">
              <a:latin typeface="Sassoon Infant Std" panose="020B0503020103030203" pitchFamily="34" charset="0"/>
            </a:endParaRPr>
          </a:p>
          <a:p>
            <a:r>
              <a:rPr lang="en-GB" sz="2500" dirty="0">
                <a:latin typeface="Sassoon Infant Std"/>
              </a:rPr>
              <a:t>When children enter Reception a baseline assessment will be completed within six weeks.</a:t>
            </a:r>
          </a:p>
          <a:p>
            <a:endParaRPr lang="en-GB" sz="2500" dirty="0">
              <a:latin typeface="Sassoon Infant Std"/>
            </a:endParaRPr>
          </a:p>
          <a:p>
            <a:r>
              <a:rPr lang="en-GB" sz="2500" dirty="0">
                <a:latin typeface="Sassoon Infant Std"/>
              </a:rPr>
              <a:t>This will be used to indicate the level of progress when a child leaves in school in year 6. </a:t>
            </a:r>
            <a:endParaRPr lang="en-GB" sz="2500" dirty="0">
              <a:latin typeface="Sassoon Infant Std" panose="020B0503020103030203"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5816" y="1196752"/>
            <a:ext cx="2880320" cy="1610117"/>
          </a:xfrm>
          <a:prstGeom prst="rect">
            <a:avLst/>
          </a:prstGeom>
        </p:spPr>
      </p:pic>
    </p:spTree>
    <p:extLst>
      <p:ext uri="{BB962C8B-B14F-4D97-AF65-F5344CB8AC3E}">
        <p14:creationId xmlns:p14="http://schemas.microsoft.com/office/powerpoint/2010/main" val="1493092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712E04-ED11-442E-9F83-949EA6C1247D}"/>
              </a:ext>
            </a:extLst>
          </p:cNvPr>
          <p:cNvSpPr>
            <a:spLocks noGrp="1"/>
          </p:cNvSpPr>
          <p:nvPr>
            <p:ph idx="1"/>
          </p:nvPr>
        </p:nvSpPr>
        <p:spPr/>
        <p:txBody>
          <a:bodyPr/>
          <a:lstStyle/>
          <a:p>
            <a:r>
              <a:rPr lang="en-GB" dirty="0" err="1"/>
              <a:t>Wellcomm</a:t>
            </a:r>
            <a:r>
              <a:rPr lang="en-GB" dirty="0"/>
              <a:t> is a speech, language and understanding  screening tool. </a:t>
            </a:r>
          </a:p>
          <a:p>
            <a:r>
              <a:rPr lang="en-GB" dirty="0"/>
              <a:t>All children will be screened as part of our baseline assessment. </a:t>
            </a:r>
          </a:p>
          <a:p>
            <a:r>
              <a:rPr lang="en-GB" dirty="0"/>
              <a:t>Individual targets will be discussed with you. </a:t>
            </a:r>
          </a:p>
        </p:txBody>
      </p:sp>
      <p:sp>
        <p:nvSpPr>
          <p:cNvPr id="4" name="Title 1">
            <a:extLst>
              <a:ext uri="{FF2B5EF4-FFF2-40B4-BE49-F238E27FC236}">
                <a16:creationId xmlns:a16="http://schemas.microsoft.com/office/drawing/2014/main" id="{67EEA296-A2E5-4CED-AF86-14512D07F04F}"/>
              </a:ext>
            </a:extLst>
          </p:cNvPr>
          <p:cNvSpPr>
            <a:spLocks noGrp="1"/>
          </p:cNvSpPr>
          <p:nvPr>
            <p:ph type="title"/>
          </p:nvPr>
        </p:nvSpPr>
        <p:spPr>
          <a:xfrm>
            <a:off x="486575" y="457200"/>
            <a:ext cx="8229600" cy="1143000"/>
          </a:xfrm>
        </p:spPr>
        <p:txBody>
          <a:bodyPr>
            <a:normAutofit fontScale="90000"/>
          </a:bodyPr>
          <a:lstStyle/>
          <a:p>
            <a:r>
              <a:rPr lang="en-US" b="1" spc="300" dirty="0" err="1">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Wellcomm</a:t>
            </a:r>
            <a:r>
              <a:rPr lang="en-US"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 </a:t>
            </a:r>
            <a:br>
              <a:rPr lang="en-US"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br>
            <a:endParaRPr lang="en-GB" dirty="0"/>
          </a:p>
        </p:txBody>
      </p:sp>
      <p:pic>
        <p:nvPicPr>
          <p:cNvPr id="2" name="Picture 1"/>
          <p:cNvPicPr>
            <a:picLocks noChangeAspect="1"/>
          </p:cNvPicPr>
          <p:nvPr/>
        </p:nvPicPr>
        <p:blipFill>
          <a:blip r:embed="rId2"/>
          <a:stretch>
            <a:fillRect/>
          </a:stretch>
        </p:blipFill>
        <p:spPr>
          <a:xfrm>
            <a:off x="6372200" y="4653136"/>
            <a:ext cx="2447925" cy="1866900"/>
          </a:xfrm>
          <a:prstGeom prst="rect">
            <a:avLst/>
          </a:prstGeom>
        </p:spPr>
      </p:pic>
    </p:spTree>
    <p:extLst>
      <p:ext uri="{BB962C8B-B14F-4D97-AF65-F5344CB8AC3E}">
        <p14:creationId xmlns:p14="http://schemas.microsoft.com/office/powerpoint/2010/main" val="10344107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03207" y="332655"/>
            <a:ext cx="7776864" cy="646331"/>
          </a:xfrm>
          <a:prstGeom prst="rect">
            <a:avLst/>
          </a:prstGeom>
          <a:noFill/>
        </p:spPr>
        <p:txBody>
          <a:bodyPr wrap="square" lIns="91440" tIns="45720" rIns="91440" bIns="45720">
            <a:spAutoFit/>
          </a:bodyPr>
          <a:lstStyle/>
          <a:p>
            <a:pPr algn="ctr"/>
            <a:r>
              <a:rPr lang="en-US" sz="3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Working Together</a:t>
            </a:r>
          </a:p>
        </p:txBody>
      </p:sp>
      <p:sp>
        <p:nvSpPr>
          <p:cNvPr id="6" name="Rectangle 2"/>
          <p:cNvSpPr>
            <a:spLocks noGrp="1" noChangeArrowheads="1"/>
          </p:cNvSpPr>
          <p:nvPr>
            <p:ph type="title"/>
          </p:nvPr>
        </p:nvSpPr>
        <p:spPr>
          <a:xfrm>
            <a:off x="187424" y="978986"/>
            <a:ext cx="8137525" cy="5163007"/>
          </a:xfrm>
        </p:spPr>
        <p:txBody>
          <a:bodyPr>
            <a:normAutofit/>
          </a:bodyPr>
          <a:lstStyle/>
          <a:p>
            <a:pPr algn="l"/>
            <a:r>
              <a:rPr lang="en-GB" altLang="ja-JP" sz="2700" dirty="0">
                <a:latin typeface="Calibri"/>
                <a:ea typeface="ＭＳ Ｐゴシック"/>
                <a:cs typeface="Calibri"/>
              </a:rPr>
              <a:t>It is important that parents and staff work together. We want you to feel comfortable about sharing information with us and discussing things that will benefit your child. You can speak to your child’s </a:t>
            </a:r>
            <a:r>
              <a:rPr lang="en-GB" altLang="ja-JP" sz="2700" b="1" dirty="0">
                <a:solidFill>
                  <a:srgbClr val="0070C0"/>
                </a:solidFill>
                <a:latin typeface="Calibri"/>
                <a:ea typeface="ＭＳ Ｐゴシック"/>
                <a:cs typeface="Calibri"/>
              </a:rPr>
              <a:t>“key person” </a:t>
            </a:r>
            <a:r>
              <a:rPr lang="en-GB" altLang="ja-JP" sz="2700" dirty="0">
                <a:latin typeface="Calibri"/>
                <a:ea typeface="ＭＳ Ｐゴシック"/>
                <a:cs typeface="Calibri"/>
              </a:rPr>
              <a:t>regularly. </a:t>
            </a:r>
            <a:br>
              <a:rPr lang="en-GB" altLang="ja-JP" sz="2700" dirty="0">
                <a:latin typeface="Calibri"/>
                <a:ea typeface="ＭＳ Ｐゴシック" charset="-128"/>
              </a:rPr>
            </a:br>
            <a:r>
              <a:rPr lang="en-GB" altLang="ja-JP" sz="2700" dirty="0">
                <a:latin typeface="Calibri"/>
                <a:ea typeface="ＭＳ Ｐゴシック"/>
                <a:cs typeface="Calibri"/>
              </a:rPr>
              <a:t>This is the person who:</a:t>
            </a:r>
            <a:br>
              <a:rPr lang="en-GB" altLang="ja-JP" sz="2700" dirty="0">
                <a:latin typeface="Calibri"/>
                <a:ea typeface="ＭＳ Ｐゴシック" charset="-128"/>
              </a:rPr>
            </a:br>
            <a:r>
              <a:rPr lang="en-GB" altLang="ja-JP" sz="2700" dirty="0">
                <a:latin typeface="Calibri"/>
                <a:ea typeface="ＭＳ Ｐゴシック"/>
                <a:cs typeface="Calibri"/>
              </a:rPr>
              <a:t>Is your main point of contact within the setting.</a:t>
            </a:r>
            <a:br>
              <a:rPr lang="en-GB" altLang="ja-JP" sz="2700" dirty="0">
                <a:latin typeface="Calibri"/>
                <a:ea typeface="ＭＳ Ｐゴシック" charset="-128"/>
              </a:rPr>
            </a:br>
            <a:r>
              <a:rPr lang="en-GB" altLang="ja-JP" sz="2700" dirty="0">
                <a:latin typeface="Calibri"/>
                <a:ea typeface="ＭＳ Ｐゴシック"/>
                <a:cs typeface="Calibri"/>
              </a:rPr>
              <a:t>Helps your child to become settled, happy and safe.</a:t>
            </a:r>
            <a:br>
              <a:rPr lang="en-GB" altLang="ja-JP" sz="2700" dirty="0">
                <a:latin typeface="Calibri"/>
                <a:ea typeface="ＭＳ Ｐゴシック" charset="-128"/>
              </a:rPr>
            </a:br>
            <a:r>
              <a:rPr lang="en-GB" altLang="ja-JP" sz="2700" dirty="0">
                <a:latin typeface="Calibri"/>
                <a:ea typeface="ＭＳ Ｐゴシック"/>
                <a:cs typeface="Calibri"/>
              </a:rPr>
              <a:t>Is responsible for your child’s care, development and learning.</a:t>
            </a:r>
            <a:br>
              <a:rPr lang="en-GB" altLang="ja-JP" sz="2700" dirty="0">
                <a:latin typeface="Calibri"/>
                <a:ea typeface="ＭＳ Ｐゴシック" charset="-128"/>
              </a:rPr>
            </a:br>
            <a:r>
              <a:rPr lang="en-GB" altLang="ja-JP" sz="2700" dirty="0">
                <a:latin typeface="Calibri"/>
                <a:ea typeface="ＭＳ Ｐゴシック"/>
                <a:cs typeface="Calibri"/>
              </a:rPr>
              <a:t>Takes a careful note of your child’s progress, sharing this with you and giving you ideas as to how to help your child at home.</a:t>
            </a:r>
            <a:endParaRPr lang="en-GB" sz="2700" dirty="0">
              <a:latin typeface="Calibri"/>
              <a:ea typeface="ＭＳ Ｐゴシック"/>
              <a:cs typeface="Calibri"/>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26360" y="5589240"/>
            <a:ext cx="2228779" cy="1199083"/>
          </a:xfrm>
          <a:prstGeom prst="rect">
            <a:avLst/>
          </a:prstGeom>
        </p:spPr>
      </p:pic>
    </p:spTree>
    <p:extLst>
      <p:ext uri="{BB962C8B-B14F-4D97-AF65-F5344CB8AC3E}">
        <p14:creationId xmlns:p14="http://schemas.microsoft.com/office/powerpoint/2010/main" val="40301213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03207" y="332655"/>
            <a:ext cx="7776864" cy="646331"/>
          </a:xfrm>
          <a:prstGeom prst="rect">
            <a:avLst/>
          </a:prstGeom>
          <a:noFill/>
        </p:spPr>
        <p:txBody>
          <a:bodyPr wrap="square" lIns="91440" tIns="45720" rIns="91440" bIns="45720">
            <a:spAutoFit/>
          </a:bodyPr>
          <a:lstStyle/>
          <a:p>
            <a:pPr algn="ctr"/>
            <a:r>
              <a:rPr lang="en-US" sz="3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Parent Partnerships</a:t>
            </a:r>
          </a:p>
        </p:txBody>
      </p:sp>
      <p:sp>
        <p:nvSpPr>
          <p:cNvPr id="7" name="TextBox 6"/>
          <p:cNvSpPr txBox="1"/>
          <p:nvPr/>
        </p:nvSpPr>
        <p:spPr>
          <a:xfrm>
            <a:off x="664853" y="1268760"/>
            <a:ext cx="8280920" cy="4401205"/>
          </a:xfrm>
          <a:prstGeom prst="rect">
            <a:avLst/>
          </a:prstGeom>
          <a:noFill/>
        </p:spPr>
        <p:txBody>
          <a:bodyPr wrap="square" lIns="91440" tIns="45720" rIns="91440" bIns="45720" rtlCol="0" anchor="t">
            <a:spAutoFit/>
          </a:bodyPr>
          <a:lstStyle/>
          <a:p>
            <a:r>
              <a:rPr lang="en-GB" sz="2800" dirty="0">
                <a:latin typeface="Sassoon Infant Std" panose="020B0503020103030203" pitchFamily="34" charset="0"/>
              </a:rPr>
              <a:t>Your child will have;</a:t>
            </a:r>
          </a:p>
          <a:p>
            <a:pPr marL="285750" indent="-285750">
              <a:buFont typeface="Arial" pitchFamily="34" charset="0"/>
              <a:buChar char="•"/>
            </a:pPr>
            <a:r>
              <a:rPr lang="en-GB" sz="2800" dirty="0">
                <a:latin typeface="Sassoon Infant Std"/>
              </a:rPr>
              <a:t>Home reading book and reading record</a:t>
            </a:r>
          </a:p>
          <a:p>
            <a:pPr marL="285750" indent="-285750">
              <a:buFont typeface="Arial" pitchFamily="34" charset="0"/>
              <a:buChar char="•"/>
            </a:pPr>
            <a:r>
              <a:rPr lang="en-GB" sz="2800" dirty="0">
                <a:latin typeface="Sassoon Infant Std" panose="020B0503020103030203" pitchFamily="34" charset="0"/>
              </a:rPr>
              <a:t>SCARF compliment sheets</a:t>
            </a:r>
          </a:p>
          <a:p>
            <a:pPr marL="285750" indent="-285750">
              <a:buFont typeface="Arial" pitchFamily="34" charset="0"/>
              <a:buChar char="•"/>
            </a:pPr>
            <a:r>
              <a:rPr lang="en-GB" sz="2800" dirty="0">
                <a:latin typeface="Sassoon Infant Std" panose="020B0503020103030203" pitchFamily="34" charset="0"/>
              </a:rPr>
              <a:t>Parent workshops</a:t>
            </a:r>
          </a:p>
          <a:p>
            <a:pPr marL="285750" indent="-285750">
              <a:buFont typeface="Arial" pitchFamily="34" charset="0"/>
              <a:buChar char="•"/>
            </a:pPr>
            <a:r>
              <a:rPr lang="en-GB" sz="2800" dirty="0">
                <a:latin typeface="Sassoon Infant Std" panose="020B0503020103030203" pitchFamily="34" charset="0"/>
              </a:rPr>
              <a:t>Holiday homework</a:t>
            </a:r>
          </a:p>
          <a:p>
            <a:pPr marL="285750" indent="-285750">
              <a:buFont typeface="Arial" pitchFamily="34" charset="0"/>
              <a:buChar char="•"/>
            </a:pPr>
            <a:r>
              <a:rPr lang="en-GB" sz="2800" dirty="0">
                <a:latin typeface="Sassoon Infant Std" panose="020B0503020103030203" pitchFamily="34" charset="0"/>
              </a:rPr>
              <a:t>Tapestry </a:t>
            </a:r>
          </a:p>
          <a:p>
            <a:endParaRPr lang="en-GB" sz="2800" dirty="0">
              <a:latin typeface="Sassoon Infant Std" panose="020B0503020103030203" pitchFamily="34" charset="0"/>
            </a:endParaRPr>
          </a:p>
          <a:p>
            <a:endParaRPr lang="en-GB" sz="2800" dirty="0">
              <a:latin typeface="Sassoon Infant Std" panose="020B0503020103030203" pitchFamily="34" charset="0"/>
            </a:endParaRPr>
          </a:p>
          <a:p>
            <a:r>
              <a:rPr lang="en-GB" sz="2800" dirty="0">
                <a:latin typeface="Sassoon Infant Std" panose="020B0503020103030203" pitchFamily="34" charset="0"/>
              </a:rPr>
              <a:t>Together we will continually praise and encourage your child to try their best.  </a:t>
            </a:r>
          </a:p>
        </p:txBody>
      </p:sp>
      <p:pic>
        <p:nvPicPr>
          <p:cNvPr id="10" name="Picture 9"/>
          <p:cNvPicPr>
            <a:picLocks noChangeAspect="1"/>
          </p:cNvPicPr>
          <p:nvPr/>
        </p:nvPicPr>
        <p:blipFill>
          <a:blip r:embed="rId2"/>
          <a:stretch>
            <a:fillRect/>
          </a:stretch>
        </p:blipFill>
        <p:spPr>
          <a:xfrm>
            <a:off x="7363511" y="980631"/>
            <a:ext cx="1672139" cy="1585275"/>
          </a:xfrm>
          <a:prstGeom prst="rect">
            <a:avLst/>
          </a:prstGeom>
        </p:spPr>
      </p:pic>
      <p:pic>
        <p:nvPicPr>
          <p:cNvPr id="11" name="Picture 10"/>
          <p:cNvPicPr>
            <a:picLocks noChangeAspect="1"/>
          </p:cNvPicPr>
          <p:nvPr/>
        </p:nvPicPr>
        <p:blipFill>
          <a:blip r:embed="rId3"/>
          <a:stretch>
            <a:fillRect/>
          </a:stretch>
        </p:blipFill>
        <p:spPr>
          <a:xfrm>
            <a:off x="4887162" y="2640020"/>
            <a:ext cx="2829211" cy="1806680"/>
          </a:xfrm>
          <a:prstGeom prst="rect">
            <a:avLst/>
          </a:prstGeom>
        </p:spPr>
      </p:pic>
    </p:spTree>
    <p:extLst>
      <p:ext uri="{BB962C8B-B14F-4D97-AF65-F5344CB8AC3E}">
        <p14:creationId xmlns:p14="http://schemas.microsoft.com/office/powerpoint/2010/main" val="25801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03207" y="332655"/>
            <a:ext cx="7776864" cy="646331"/>
          </a:xfrm>
          <a:prstGeom prst="rect">
            <a:avLst/>
          </a:prstGeom>
          <a:noFill/>
        </p:spPr>
        <p:txBody>
          <a:bodyPr wrap="square" lIns="91440" tIns="45720" rIns="91440" bIns="45720">
            <a:spAutoFit/>
          </a:bodyPr>
          <a:lstStyle/>
          <a:p>
            <a:pPr algn="ctr"/>
            <a:r>
              <a:rPr lang="en-US" sz="3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Working Together</a:t>
            </a:r>
          </a:p>
        </p:txBody>
      </p:sp>
      <p:sp>
        <p:nvSpPr>
          <p:cNvPr id="2" name="Rectangle 1"/>
          <p:cNvSpPr/>
          <p:nvPr/>
        </p:nvSpPr>
        <p:spPr>
          <a:xfrm>
            <a:off x="539552" y="989022"/>
            <a:ext cx="7704856" cy="1323439"/>
          </a:xfrm>
          <a:prstGeom prst="rect">
            <a:avLst/>
          </a:prstGeom>
        </p:spPr>
        <p:txBody>
          <a:bodyPr wrap="square" lIns="91440" tIns="45720" rIns="91440" bIns="45720" anchor="t">
            <a:spAutoFit/>
          </a:bodyPr>
          <a:lstStyle/>
          <a:p>
            <a:r>
              <a:rPr lang="en-GB" sz="2000" dirty="0">
                <a:latin typeface="Calibri"/>
                <a:cs typeface="Calibri"/>
              </a:rPr>
              <a:t>All the activities that you do with your child at home are important in supporting their learning and development, and have a really long lasting effect on your child's learning as they progress towards and through school. </a:t>
            </a:r>
            <a:endParaRPr lang="en-US"/>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2312461"/>
            <a:ext cx="5620515" cy="4545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62929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803207" y="332655"/>
            <a:ext cx="7776864" cy="646331"/>
          </a:xfrm>
          <a:prstGeom prst="rect">
            <a:avLst/>
          </a:prstGeom>
          <a:noFill/>
        </p:spPr>
        <p:txBody>
          <a:bodyPr wrap="square" lIns="91440" tIns="45720" rIns="91440" bIns="45720">
            <a:spAutoFit/>
          </a:bodyPr>
          <a:lstStyle/>
          <a:p>
            <a:pPr algn="ctr"/>
            <a:r>
              <a:rPr lang="en-US" sz="3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School Trips</a:t>
            </a:r>
          </a:p>
        </p:txBody>
      </p:sp>
      <p:sp>
        <p:nvSpPr>
          <p:cNvPr id="10" name="TextBox 9"/>
          <p:cNvSpPr txBox="1"/>
          <p:nvPr/>
        </p:nvSpPr>
        <p:spPr>
          <a:xfrm>
            <a:off x="1187623" y="1225689"/>
            <a:ext cx="6768754" cy="4247317"/>
          </a:xfrm>
          <a:prstGeom prst="rect">
            <a:avLst/>
          </a:prstGeom>
          <a:noFill/>
        </p:spPr>
        <p:txBody>
          <a:bodyPr wrap="square" lIns="91440" tIns="45720" rIns="91440" bIns="45720" rtlCol="0" anchor="t">
            <a:spAutoFit/>
          </a:bodyPr>
          <a:lstStyle/>
          <a:p>
            <a:pPr algn="ctr"/>
            <a:r>
              <a:rPr lang="en-GB" sz="3000" dirty="0">
                <a:latin typeface="Sassoon Infant Std" panose="020B0503020103030203" pitchFamily="34" charset="0"/>
              </a:rPr>
              <a:t>We normally arrange two educational visits for reception</a:t>
            </a:r>
          </a:p>
          <a:p>
            <a:pPr algn="ctr"/>
            <a:endParaRPr lang="en-GB" sz="3000" dirty="0">
              <a:latin typeface="Sassoon Infant Std" panose="020B0503020103030203" pitchFamily="34" charset="0"/>
            </a:endParaRPr>
          </a:p>
          <a:p>
            <a:pPr algn="ctr"/>
            <a:r>
              <a:rPr lang="en-GB" sz="3000" dirty="0">
                <a:latin typeface="Sassoon Infant Std" panose="020B0503020103030203" pitchFamily="34" charset="0"/>
              </a:rPr>
              <a:t>The first will be in January to the fire station (free of charge).</a:t>
            </a:r>
          </a:p>
          <a:p>
            <a:pPr algn="ctr"/>
            <a:endParaRPr lang="en-GB" sz="3000" dirty="0">
              <a:latin typeface="Sassoon Infant Std" panose="020B0503020103030203" pitchFamily="34" charset="0"/>
            </a:endParaRPr>
          </a:p>
          <a:p>
            <a:pPr algn="ctr"/>
            <a:r>
              <a:rPr lang="en-GB" sz="3000" dirty="0">
                <a:latin typeface="Sassoon Infant Std"/>
              </a:rPr>
              <a:t>The second will be in May 2024 to Twycross Zoo. The cost will be around £17. </a:t>
            </a:r>
            <a:endParaRPr lang="en-GB" sz="3000" dirty="0">
              <a:latin typeface="Sassoon Infant Std" panose="020B0503020103030203" pitchFamily="34" charset="0"/>
            </a:endParaRPr>
          </a:p>
        </p:txBody>
      </p:sp>
      <p:pic>
        <p:nvPicPr>
          <p:cNvPr id="6" name="Picture 5"/>
          <p:cNvPicPr>
            <a:picLocks noChangeAspect="1"/>
          </p:cNvPicPr>
          <p:nvPr/>
        </p:nvPicPr>
        <p:blipFill>
          <a:blip r:embed="rId2"/>
          <a:stretch>
            <a:fillRect/>
          </a:stretch>
        </p:blipFill>
        <p:spPr>
          <a:xfrm>
            <a:off x="290633" y="0"/>
            <a:ext cx="1320521" cy="1320521"/>
          </a:xfrm>
          <a:prstGeom prst="rect">
            <a:avLst/>
          </a:prstGeom>
        </p:spPr>
      </p:pic>
      <p:pic>
        <p:nvPicPr>
          <p:cNvPr id="8" name="Picture 7"/>
          <p:cNvPicPr>
            <a:picLocks noChangeAspect="1"/>
          </p:cNvPicPr>
          <p:nvPr/>
        </p:nvPicPr>
        <p:blipFill>
          <a:blip r:embed="rId3"/>
          <a:stretch>
            <a:fillRect/>
          </a:stretch>
        </p:blipFill>
        <p:spPr>
          <a:xfrm>
            <a:off x="7122351" y="-5654"/>
            <a:ext cx="1316850" cy="1322947"/>
          </a:xfrm>
          <a:prstGeom prst="rect">
            <a:avLst/>
          </a:prstGeom>
        </p:spPr>
      </p:pic>
    </p:spTree>
    <p:extLst>
      <p:ext uri="{BB962C8B-B14F-4D97-AF65-F5344CB8AC3E}">
        <p14:creationId xmlns:p14="http://schemas.microsoft.com/office/powerpoint/2010/main" val="1177687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spc="300" dirty="0">
                <a:ln w="11430" cmpd="sng">
                  <a:solidFill>
                    <a:schemeClr val="accent1">
                      <a:tint val="10000"/>
                    </a:schemeClr>
                  </a:solidFill>
                  <a:prstDash val="solid"/>
                  <a:miter lim="800000"/>
                </a:ln>
                <a:solidFill>
                  <a:srgbClr val="7030A0"/>
                </a:solidFill>
                <a:effectLst>
                  <a:glow rad="45500">
                    <a:schemeClr val="accent1">
                      <a:satMod val="220000"/>
                      <a:alpha val="35000"/>
                    </a:schemeClr>
                  </a:glow>
                </a:effectLst>
                <a:latin typeface="Sassoon Infant Std" panose="020B0503020103030203" pitchFamily="34" charset="0"/>
              </a:rPr>
              <a:t>Medication</a:t>
            </a:r>
          </a:p>
        </p:txBody>
      </p:sp>
      <p:sp>
        <p:nvSpPr>
          <p:cNvPr id="3" name="Content Placeholder 2"/>
          <p:cNvSpPr txBox="1">
            <a:spLocks/>
          </p:cNvSpPr>
          <p:nvPr/>
        </p:nvSpPr>
        <p:spPr>
          <a:xfrm>
            <a:off x="228600" y="1628800"/>
            <a:ext cx="8686800" cy="452596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GB" sz="3600" dirty="0">
                <a:solidFill>
                  <a:srgbClr val="7030A0"/>
                </a:solidFill>
                <a:latin typeface="Sassoon Infant Std" panose="020B0503020103030203" pitchFamily="34" charset="0"/>
                <a:sym typeface="Wingdings" panose="05000000000000000000" pitchFamily="2" charset="2"/>
              </a:rPr>
              <a:t>If your child requires any form of medication this needs to be in school before or on their first day.</a:t>
            </a:r>
          </a:p>
          <a:p>
            <a:pPr marL="0" indent="0">
              <a:buFont typeface="Arial" pitchFamily="34" charset="0"/>
              <a:buNone/>
            </a:pPr>
            <a:r>
              <a:rPr lang="en-GB" sz="3600" dirty="0">
                <a:solidFill>
                  <a:srgbClr val="7030A0"/>
                </a:solidFill>
                <a:latin typeface="Sassoon Infant Std" panose="020B0503020103030203" pitchFamily="34" charset="0"/>
                <a:sym typeface="Wingdings" panose="05000000000000000000" pitchFamily="2" charset="2"/>
              </a:rPr>
              <a:t>This includes;</a:t>
            </a:r>
          </a:p>
          <a:p>
            <a:pPr marL="0" indent="0">
              <a:buFont typeface="Arial" pitchFamily="34" charset="0"/>
              <a:buNone/>
            </a:pPr>
            <a:r>
              <a:rPr lang="en-GB" sz="3600" dirty="0">
                <a:solidFill>
                  <a:srgbClr val="7030A0"/>
                </a:solidFill>
                <a:latin typeface="Sassoon Infant Std" panose="020B0503020103030203" pitchFamily="34" charset="0"/>
                <a:sym typeface="Wingdings" panose="05000000000000000000" pitchFamily="2" charset="2"/>
              </a:rPr>
              <a:t>    Asthma blue inhaler and spacer</a:t>
            </a:r>
          </a:p>
          <a:p>
            <a:pPr marL="0" indent="0">
              <a:buFont typeface="Arial" pitchFamily="34" charset="0"/>
              <a:buNone/>
            </a:pPr>
            <a:r>
              <a:rPr lang="en-GB" sz="3600" dirty="0">
                <a:solidFill>
                  <a:srgbClr val="7030A0"/>
                </a:solidFill>
                <a:latin typeface="Sassoon Infant Std" panose="020B0503020103030203" pitchFamily="34" charset="0"/>
                <a:sym typeface="Wingdings" panose="05000000000000000000" pitchFamily="2" charset="2"/>
              </a:rPr>
              <a:t>    Epi-pen</a:t>
            </a:r>
          </a:p>
          <a:p>
            <a:pPr marL="0" indent="0">
              <a:buFont typeface="Arial" pitchFamily="34" charset="0"/>
              <a:buNone/>
            </a:pPr>
            <a:r>
              <a:rPr lang="en-GB" sz="3600" dirty="0">
                <a:solidFill>
                  <a:srgbClr val="7030A0"/>
                </a:solidFill>
                <a:latin typeface="Sassoon Infant Std" panose="020B0503020103030203" pitchFamily="34" charset="0"/>
                <a:sym typeface="Wingdings" panose="05000000000000000000" pitchFamily="2" charset="2"/>
              </a:rPr>
              <a:t>    Eczema cream</a:t>
            </a:r>
          </a:p>
          <a:p>
            <a:pPr marL="0" indent="0">
              <a:buFont typeface="Arial" pitchFamily="34" charset="0"/>
              <a:buNone/>
            </a:pPr>
            <a:endParaRPr lang="en-GB" dirty="0">
              <a:latin typeface="SassoonPrimaryInfant" pitchFamily="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5726" y="3129781"/>
            <a:ext cx="1524000" cy="15240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5936" y="4735215"/>
            <a:ext cx="1813607" cy="120907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053" y="5515818"/>
            <a:ext cx="2555776" cy="1277888"/>
          </a:xfrm>
          <a:prstGeom prst="rect">
            <a:avLst/>
          </a:prstGeom>
        </p:spPr>
      </p:pic>
      <p:sp>
        <p:nvSpPr>
          <p:cNvPr id="7" name="AutoShape 2" descr="Why is a Plus used as a medical symbol and not any other sign? - Quora">
            <a:hlinkClick r:id="rId5"/>
          </p:cNvPr>
          <p:cNvSpPr>
            <a:spLocks noChangeAspect="1" noChangeArrowheads="1"/>
          </p:cNvSpPr>
          <p:nvPr/>
        </p:nvSpPr>
        <p:spPr bwMode="auto">
          <a:xfrm>
            <a:off x="441166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4" descr="Why is a Plus used as a medical symbol and not any other sign? - Quora">
            <a:hlinkClick r:id="rId5"/>
          </p:cNvPr>
          <p:cNvSpPr>
            <a:spLocks noChangeAspect="1" noChangeArrowheads="1"/>
          </p:cNvSpPr>
          <p:nvPr/>
        </p:nvSpPr>
        <p:spPr bwMode="auto">
          <a:xfrm>
            <a:off x="4564063"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29621" y="-8290"/>
            <a:ext cx="1550105" cy="1550105"/>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8400" y="7937"/>
            <a:ext cx="1550105" cy="1550105"/>
          </a:xfrm>
          <a:prstGeom prst="rect">
            <a:avLst/>
          </a:prstGeom>
        </p:spPr>
      </p:pic>
    </p:spTree>
    <p:extLst>
      <p:ext uri="{BB962C8B-B14F-4D97-AF65-F5344CB8AC3E}">
        <p14:creationId xmlns:p14="http://schemas.microsoft.com/office/powerpoint/2010/main" val="36203607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a:solidFill>
                  <a:srgbClr val="00B050"/>
                </a:solidFill>
                <a:latin typeface="Sassoon Infant Std" panose="020B0503020103030203" pitchFamily="34" charset="0"/>
              </a:rPr>
              <a:t>Pupil Information</a:t>
            </a:r>
          </a:p>
        </p:txBody>
      </p:sp>
      <p:sp>
        <p:nvSpPr>
          <p:cNvPr id="3" name="Content Placeholder 2"/>
          <p:cNvSpPr>
            <a:spLocks noGrp="1"/>
          </p:cNvSpPr>
          <p:nvPr>
            <p:ph idx="1"/>
          </p:nvPr>
        </p:nvSpPr>
        <p:spPr>
          <a:xfrm>
            <a:off x="228600" y="1628800"/>
            <a:ext cx="8686800" cy="4525963"/>
          </a:xfrm>
        </p:spPr>
        <p:txBody>
          <a:bodyPr>
            <a:normAutofit/>
          </a:bodyPr>
          <a:lstStyle/>
          <a:p>
            <a:pPr marL="0" indent="0" algn="ctr">
              <a:buNone/>
            </a:pPr>
            <a:r>
              <a:rPr lang="en-GB" dirty="0">
                <a:solidFill>
                  <a:srgbClr val="00B050"/>
                </a:solidFill>
                <a:latin typeface="Sassoon Infant Std" panose="020B0503020103030203" pitchFamily="34" charset="0"/>
              </a:rPr>
              <a:t>Finally it would be really helpful if you please let your class teacher know your child’s preferred name and the spelling of it as soon as possible. For example if their birth certificate says;</a:t>
            </a:r>
          </a:p>
          <a:p>
            <a:pPr marL="0" indent="0" algn="ctr">
              <a:buNone/>
            </a:pPr>
            <a:r>
              <a:rPr lang="en-GB" dirty="0">
                <a:solidFill>
                  <a:schemeClr val="accent6">
                    <a:lumMod val="75000"/>
                  </a:schemeClr>
                </a:solidFill>
                <a:latin typeface="Sassoon Infant Std" panose="020B0503020103030203" pitchFamily="34" charset="0"/>
              </a:rPr>
              <a:t> </a:t>
            </a:r>
          </a:p>
          <a:p>
            <a:pPr marL="0" indent="0" algn="ctr">
              <a:buNone/>
            </a:pPr>
            <a:r>
              <a:rPr lang="en-GB" dirty="0">
                <a:solidFill>
                  <a:schemeClr val="accent6">
                    <a:lumMod val="75000"/>
                  </a:schemeClr>
                </a:solidFill>
                <a:latin typeface="Sassoon Infant Std" panose="020B0503020103030203" pitchFamily="34" charset="0"/>
              </a:rPr>
              <a:t>Mohammed Ayaan and they are known as Ayaan.</a:t>
            </a:r>
          </a:p>
          <a:p>
            <a:pPr marL="0" indent="0">
              <a:buNone/>
            </a:pPr>
            <a:endParaRPr lang="en-GB" sz="3600" dirty="0">
              <a:solidFill>
                <a:srgbClr val="00B050"/>
              </a:solidFill>
              <a:latin typeface="Sassoon Infant Std" panose="020B0503020103030203" pitchFamily="34" charset="0"/>
            </a:endParaRPr>
          </a:p>
          <a:p>
            <a:pPr marL="0" indent="0" algn="ctr">
              <a:buNone/>
            </a:pPr>
            <a:r>
              <a:rPr lang="en-GB" sz="3600" dirty="0">
                <a:solidFill>
                  <a:srgbClr val="00B050"/>
                </a:solidFill>
                <a:latin typeface="Sassoon Infant Std" panose="020B0503020103030203" pitchFamily="34" charset="0"/>
              </a:rPr>
              <a:t>Thank you </a:t>
            </a:r>
            <a:r>
              <a:rPr lang="en-GB" sz="3600" dirty="0">
                <a:solidFill>
                  <a:srgbClr val="00B050"/>
                </a:solidFill>
                <a:latin typeface="Sassoon Infant Std" panose="020B0503020103030203" pitchFamily="34" charset="0"/>
                <a:sym typeface="Wingdings" panose="05000000000000000000" pitchFamily="2" charset="2"/>
              </a:rPr>
              <a:t></a:t>
            </a:r>
          </a:p>
          <a:p>
            <a:pPr marL="0" indent="0">
              <a:buNone/>
            </a:pPr>
            <a:endParaRPr lang="en-GB" dirty="0">
              <a:latin typeface="SassoonPrimaryInfant" pitchFamily="2" charset="0"/>
            </a:endParaRPr>
          </a:p>
        </p:txBody>
      </p:sp>
    </p:spTree>
    <p:extLst>
      <p:ext uri="{BB962C8B-B14F-4D97-AF65-F5344CB8AC3E}">
        <p14:creationId xmlns:p14="http://schemas.microsoft.com/office/powerpoint/2010/main" val="35640648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1204</TotalTime>
  <Words>1639</Words>
  <Application>Microsoft Office PowerPoint</Application>
  <PresentationFormat>On-screen Show (4:3)</PresentationFormat>
  <Paragraphs>172</Paragraphs>
  <Slides>28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Comic Sans MS</vt:lpstr>
      <vt:lpstr>Sassoon Infant Std</vt:lpstr>
      <vt:lpstr>SassoonPrimaryInfant</vt:lpstr>
      <vt:lpstr>Symbol</vt:lpstr>
      <vt:lpstr>Office Theme</vt:lpstr>
      <vt:lpstr>PowerPoint Presentation</vt:lpstr>
      <vt:lpstr>PowerPoint Presentation</vt:lpstr>
      <vt:lpstr>PowerPoint Presentation</vt:lpstr>
      <vt:lpstr>PowerPoint Presentation</vt:lpstr>
      <vt:lpstr>Attendance </vt:lpstr>
      <vt:lpstr>PowerPoint Presentation</vt:lpstr>
      <vt:lpstr>Helping Your Child Start School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Characteristics of effective learning  </vt:lpstr>
      <vt:lpstr>Baseline Assessments </vt:lpstr>
      <vt:lpstr>Wellcomm  </vt:lpstr>
      <vt:lpstr>It is important that parents and staff work together. We want you to feel comfortable about sharing information with us and discussing things that will benefit your child. You can speak to your child’s “key person” regularly.  This is the person who: Is your main point of contact within the setting. Helps your child to become settled, happy and safe. Is responsible for your child’s care, development and learning. Takes a careful note of your child’s progress, sharing this with you and giving you ideas as to how to help your child at home.</vt:lpstr>
      <vt:lpstr>PowerPoint Presentation</vt:lpstr>
      <vt:lpstr>PowerPoint Presentation</vt:lpstr>
      <vt:lpstr>PowerPoint Presentation</vt:lpstr>
      <vt:lpstr>Medication</vt:lpstr>
      <vt:lpstr>Pupil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Leanne Moss</dc:creator>
  <cp:lastModifiedBy>V Deathridge-Clark</cp:lastModifiedBy>
  <cp:revision>164</cp:revision>
  <cp:lastPrinted>2020-06-16T13:41:46Z</cp:lastPrinted>
  <dcterms:created xsi:type="dcterms:W3CDTF">2013-06-22T07:45:50Z</dcterms:created>
  <dcterms:modified xsi:type="dcterms:W3CDTF">2023-06-21T08:59:40Z</dcterms:modified>
</cp:coreProperties>
</file>