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50" r:id="rId5"/>
  </p:sldMasterIdLst>
  <p:notesMasterIdLst>
    <p:notesMasterId r:id="rId26"/>
  </p:notesMasterIdLst>
  <p:sldIdLst>
    <p:sldId id="378" r:id="rId6"/>
    <p:sldId id="278" r:id="rId7"/>
    <p:sldId id="286" r:id="rId8"/>
    <p:sldId id="322" r:id="rId9"/>
    <p:sldId id="320" r:id="rId10"/>
    <p:sldId id="321" r:id="rId11"/>
    <p:sldId id="323" r:id="rId12"/>
    <p:sldId id="526" r:id="rId13"/>
    <p:sldId id="532" r:id="rId14"/>
    <p:sldId id="544" r:id="rId15"/>
    <p:sldId id="550" r:id="rId16"/>
    <p:sldId id="542" r:id="rId17"/>
    <p:sldId id="545" r:id="rId18"/>
    <p:sldId id="546" r:id="rId19"/>
    <p:sldId id="547" r:id="rId20"/>
    <p:sldId id="548" r:id="rId21"/>
    <p:sldId id="549" r:id="rId22"/>
    <p:sldId id="507" r:id="rId23"/>
    <p:sldId id="552" r:id="rId24"/>
    <p:sldId id="55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FADB92-6AAC-48B3-AD52-F8BBB313C6EB}" v="61" dt="2025-10-19T19:25:59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243" autoAdjust="0"/>
  </p:normalViewPr>
  <p:slideViewPr>
    <p:cSldViewPr snapToGrid="0">
      <p:cViewPr varScale="1">
        <p:scale>
          <a:sx n="72" d="100"/>
          <a:sy n="72" d="100"/>
        </p:scale>
        <p:origin x="1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19/10/2025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E599E-F33D-1A40-8A89-22175FED3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CEFED-21BD-981F-0155-078782790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F0B7C-900A-EAF5-ED17-4D6B474AF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AC2FA-9F3F-D42E-DAC1-531DCF58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49223-9596-27DD-D4FD-9951F8789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336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DE910-2FCC-D2EA-5128-E88C1107D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B7D20-077C-AB33-E084-AEC175E39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6BEC1-3FDE-EF12-DA9E-8D8CFC922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91622-18C0-23E6-CFA9-410861819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A7779-8B21-9A4C-B0EA-FDBE1CC0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33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49CE-8EBD-54C1-03B5-40298017A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C6394-3E02-D559-DC35-DDB31CCD1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4BF26-52DC-71FB-B72D-813FF967D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7650A-2794-8E7D-9DD8-9FC8C58B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D3B38-5FAB-88F1-4339-2E1F57A97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0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06E90-A931-C1E7-19A5-B43668D7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5CA39-94A1-0A56-B15D-6D7357112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0C9D9-9625-DD01-75AF-AF9B70750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7948F-6892-E0D9-F56C-7F854A767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8A078-2808-5049-76C5-4A4F25CD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773E2-CE56-79B6-4352-59030595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89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CC9F4-A3FE-3C82-4523-85B5F6036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DF8F5F-9754-A190-45B5-1B5651C6C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7811D-B331-B6B5-02C9-FACC8E5E5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03C209-5C4F-8874-DDF7-99F8BCE94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03D853-8F23-1C6A-5F35-823426444C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C096A-81E6-8C8A-2334-CEF4CF251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36419E-7D82-75CB-14C9-432CD558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14903C-999B-C722-A9CE-4139A2A5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2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D4AA-F366-B5D9-2CDA-26BBF03C0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25D63-286E-329C-8CA8-F7F28AC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802C00-3AC6-B258-F2E7-D64B06147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5B8DF-3CDD-D4FD-AF48-79EC3441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773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F837A3-C5F8-F70B-724D-75F3AB51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E2F6E5-64DE-9CC6-A1B8-5FEE30CA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96FE5-A2E3-F42D-CD37-3E2E44FF2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411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13001-4FA3-793C-2227-EDAA1BBF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A9165-9B49-9E79-44B9-8DF8A8A33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D07A3-BF2E-8651-AC77-44B9117E4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09E86-2710-2558-CB65-B6B5A6FE4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F4F3A-D282-32D6-1F73-03E197EA1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F2895-72EC-2646-9D42-2077C85F3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505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7043-E744-DFD5-EAF0-321171F73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D454FC-BAA6-B539-2EFF-0316EA8035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DDB3B-49C4-32CD-02A9-887563CB5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3139D-8B0E-999D-9B21-D531D4081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8E29-8026-4A2E-4D94-6CA4B611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16FE3-6549-9C7B-3F98-CEBE6917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290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F8BAA-5221-144F-5083-97C79D083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450C7-87EB-95E9-1282-A54047214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FABB8-CF13-81A3-4AA1-7EB76E99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B6DDD-5A74-6881-92C0-AE7CEBC58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7B292-1DF4-0965-1BD9-EAC9CBAA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64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892FD-77D3-459A-61E5-D30424A30A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3D23B8-0F40-280D-06CD-863B0B7B0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E3FA2-BBE9-F17D-0C7E-6AF86F90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87D70-9E01-EE9F-E400-DDAA723B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7DA48-B995-D2D7-5A42-123DBCED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5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163A79-5763-3F79-09DC-C5DC32234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90358-3C8C-5766-CA37-21CCB21C0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77F1F-359A-F499-9FD6-EFD4BBA228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FC0DE-7050-1D47-93AF-43CEA65947C2}" type="datetimeFigureOut">
              <a:rPr lang="en-US" smtClean="0"/>
              <a:t>10/19/2025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6DEF1-D2C4-506E-BA07-B3B5588A3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72D7A-37E8-E91C-3E07-240217912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7E23B8-2B70-7E49-A834-680737A56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60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8" name="Rectangle 237">
            <a:extLst>
              <a:ext uri="{FF2B5EF4-FFF2-40B4-BE49-F238E27FC236}">
                <a16:creationId xmlns:a16="http://schemas.microsoft.com/office/drawing/2014/main" id="{FAF68CB5-D519-4070-A998-B86F0FB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" b="3"/>
          <a:stretch>
            <a:fillRect/>
          </a:stretch>
        </p:blipFill>
        <p:spPr>
          <a:xfrm>
            <a:off x="312678" y="501986"/>
            <a:ext cx="2769973" cy="2769973"/>
          </a:xfrm>
          <a:custGeom>
            <a:avLst/>
            <a:gdLst/>
            <a:ahLst/>
            <a:cxnLst/>
            <a:rect l="l" t="t" r="r" b="b"/>
            <a:pathLst>
              <a:path w="2769973" h="2769973">
                <a:moveTo>
                  <a:pt x="133430" y="0"/>
                </a:moveTo>
                <a:lnTo>
                  <a:pt x="2636543" y="0"/>
                </a:lnTo>
                <a:cubicBezTo>
                  <a:pt x="2710234" y="0"/>
                  <a:pt x="2769973" y="59739"/>
                  <a:pt x="2769973" y="133430"/>
                </a:cubicBezTo>
                <a:lnTo>
                  <a:pt x="2769973" y="2636543"/>
                </a:lnTo>
                <a:cubicBezTo>
                  <a:pt x="2769973" y="2710234"/>
                  <a:pt x="2710234" y="2769973"/>
                  <a:pt x="2636543" y="2769973"/>
                </a:cubicBezTo>
                <a:lnTo>
                  <a:pt x="133430" y="2769973"/>
                </a:lnTo>
                <a:cubicBezTo>
                  <a:pt x="59739" y="2769973"/>
                  <a:pt x="0" y="2710234"/>
                  <a:pt x="0" y="2636543"/>
                </a:cubicBezTo>
                <a:lnTo>
                  <a:pt x="0" y="133430"/>
                </a:lnTo>
                <a:cubicBezTo>
                  <a:pt x="0" y="59739"/>
                  <a:pt x="59739" y="0"/>
                  <a:pt x="133430" y="0"/>
                </a:cubicBezTo>
                <a:close/>
              </a:path>
            </a:pathLst>
          </a:custGeom>
        </p:spPr>
      </p:pic>
      <p:sp>
        <p:nvSpPr>
          <p:cNvPr id="240" name="Arc 239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36468">
            <a:off x="7783403" y="326268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2728" y="486184"/>
            <a:ext cx="50158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28" y="1946684"/>
            <a:ext cx="5015804" cy="4351338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200" b="1" dirty="0"/>
              <a:t>Attendance assembly 20th October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A7D951-AD01-2ECB-055F-A37F2984C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45" y="3508744"/>
            <a:ext cx="3141373" cy="29239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F1DB0F-2BC5-2E6F-84A0-02FE3A979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121" y="250784"/>
            <a:ext cx="6444903" cy="484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15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One class has 100%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6 stars to have a class celebration!! One more week to go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Do your very best to be </a:t>
            </a:r>
            <a:r>
              <a:rPr lang="en-US" sz="3200" b="1" i="1" dirty="0">
                <a:solidFill>
                  <a:srgbClr val="000000"/>
                </a:solidFill>
                <a:ea typeface="Calibri Light"/>
                <a:cs typeface="Calibri Light"/>
              </a:rPr>
              <a:t>in school </a:t>
            </a:r>
            <a: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  <a:t>every day.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00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740061"/>
              </p:ext>
            </p:extLst>
          </p:nvPr>
        </p:nvGraphicFramePr>
        <p:xfrm>
          <a:off x="825027" y="1605516"/>
          <a:ext cx="9541717" cy="5174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275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3636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310854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15247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91245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191245">
                  <a:extLst>
                    <a:ext uri="{9D8B030D-6E8A-4147-A177-3AD203B41FA5}">
                      <a16:colId xmlns:a16="http://schemas.microsoft.com/office/drawing/2014/main" val="1947252466"/>
                    </a:ext>
                  </a:extLst>
                </a:gridCol>
                <a:gridCol w="1191245">
                  <a:extLst>
                    <a:ext uri="{9D8B030D-6E8A-4147-A177-3AD203B41FA5}">
                      <a16:colId xmlns:a16="http://schemas.microsoft.com/office/drawing/2014/main" val="1674777125"/>
                    </a:ext>
                  </a:extLst>
                </a:gridCol>
                <a:gridCol w="1191245">
                  <a:extLst>
                    <a:ext uri="{9D8B030D-6E8A-4147-A177-3AD203B41FA5}">
                      <a16:colId xmlns:a16="http://schemas.microsoft.com/office/drawing/2014/main" val="611801651"/>
                    </a:ext>
                  </a:extLst>
                </a:gridCol>
              </a:tblGrid>
              <a:tr h="70764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 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29th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Wb 6th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baseline="30000" dirty="0"/>
                        <a:t>W b 13th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522897"/>
              </p:ext>
            </p:extLst>
          </p:nvPr>
        </p:nvGraphicFramePr>
        <p:xfrm>
          <a:off x="825029" y="1391551"/>
          <a:ext cx="9275903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62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81164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55509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28722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28722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28722">
                  <a:extLst>
                    <a:ext uri="{9D8B030D-6E8A-4147-A177-3AD203B41FA5}">
                      <a16:colId xmlns:a16="http://schemas.microsoft.com/office/drawing/2014/main" val="1323901745"/>
                    </a:ext>
                  </a:extLst>
                </a:gridCol>
                <a:gridCol w="1228722">
                  <a:extLst>
                    <a:ext uri="{9D8B030D-6E8A-4147-A177-3AD203B41FA5}">
                      <a16:colId xmlns:a16="http://schemas.microsoft.com/office/drawing/2014/main" val="1182105384"/>
                    </a:ext>
                  </a:extLst>
                </a:gridCol>
                <a:gridCol w="1228722">
                  <a:extLst>
                    <a:ext uri="{9D8B030D-6E8A-4147-A177-3AD203B41FA5}">
                      <a16:colId xmlns:a16="http://schemas.microsoft.com/office/drawing/2014/main" val="20938448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endParaRPr lang="en-GB" sz="2400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29th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6th 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13th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389738"/>
              </p:ext>
            </p:extLst>
          </p:nvPr>
        </p:nvGraphicFramePr>
        <p:xfrm>
          <a:off x="825028" y="1391551"/>
          <a:ext cx="9690572" cy="5080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41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89884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530779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160039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40364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0364">
                  <a:extLst>
                    <a:ext uri="{9D8B030D-6E8A-4147-A177-3AD203B41FA5}">
                      <a16:colId xmlns:a16="http://schemas.microsoft.com/office/drawing/2014/main" val="1016137555"/>
                    </a:ext>
                  </a:extLst>
                </a:gridCol>
                <a:gridCol w="1240364">
                  <a:extLst>
                    <a:ext uri="{9D8B030D-6E8A-4147-A177-3AD203B41FA5}">
                      <a16:colId xmlns:a16="http://schemas.microsoft.com/office/drawing/2014/main" val="231826070"/>
                    </a:ext>
                  </a:extLst>
                </a:gridCol>
                <a:gridCol w="1240364">
                  <a:extLst>
                    <a:ext uri="{9D8B030D-6E8A-4147-A177-3AD203B41FA5}">
                      <a16:colId xmlns:a16="http://schemas.microsoft.com/office/drawing/2014/main" val="2380243055"/>
                    </a:ext>
                  </a:extLst>
                </a:gridCol>
              </a:tblGrid>
              <a:tr h="1076739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aseline="30000" dirty="0"/>
                    </a:p>
                    <a:p>
                      <a:pPr lvl="0">
                        <a:buNone/>
                      </a:pPr>
                      <a:endParaRPr lang="en-GB" sz="2400" baseline="30000" dirty="0"/>
                    </a:p>
                    <a:p>
                      <a:pPr lvl="0">
                        <a:buNone/>
                      </a:pPr>
                      <a:r>
                        <a:rPr lang="en-GB" sz="2400" baseline="30000" dirty="0"/>
                        <a:t>Wb 29th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6th 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aseline="30000" dirty="0"/>
                        <a:t>Wb 13th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D3B96859-A8B7-64C1-4DEF-B5DE54282EF8}"/>
              </a:ext>
            </a:extLst>
          </p:cNvPr>
          <p:cNvSpPr/>
          <p:nvPr/>
        </p:nvSpPr>
        <p:spPr>
          <a:xfrm>
            <a:off x="10020300" y="4061637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390321" cy="793823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Ward End weekly attendance- </a:t>
            </a:r>
            <a:r>
              <a:rPr lang="en-US" sz="2400" dirty="0">
                <a:cs typeface="Calibri Light"/>
              </a:rPr>
              <a:t>for next week</a:t>
            </a:r>
            <a:endParaRPr lang="en-US" sz="24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489760"/>
              </p:ext>
            </p:extLst>
          </p:nvPr>
        </p:nvGraphicFramePr>
        <p:xfrm>
          <a:off x="304795" y="1391551"/>
          <a:ext cx="9390319" cy="5061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15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96800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222352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231829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146546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146546">
                  <a:extLst>
                    <a:ext uri="{9D8B030D-6E8A-4147-A177-3AD203B41FA5}">
                      <a16:colId xmlns:a16="http://schemas.microsoft.com/office/drawing/2014/main" val="95097935"/>
                    </a:ext>
                  </a:extLst>
                </a:gridCol>
                <a:gridCol w="1146546">
                  <a:extLst>
                    <a:ext uri="{9D8B030D-6E8A-4147-A177-3AD203B41FA5}">
                      <a16:colId xmlns:a16="http://schemas.microsoft.com/office/drawing/2014/main" val="2716458679"/>
                    </a:ext>
                  </a:extLst>
                </a:gridCol>
                <a:gridCol w="1146546">
                  <a:extLst>
                    <a:ext uri="{9D8B030D-6E8A-4147-A177-3AD203B41FA5}">
                      <a16:colId xmlns:a16="http://schemas.microsoft.com/office/drawing/2014/main" val="3738362026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8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15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13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US" b="1" dirty="0"/>
                        <a:t>Swans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092802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F69F3-BACE-A48B-1CA9-8328A916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772" y="381935"/>
            <a:ext cx="3864421" cy="5974414"/>
          </a:xfrm>
        </p:spPr>
        <p:txBody>
          <a:bodyPr anchor="ctr">
            <a:normAutofit/>
          </a:bodyPr>
          <a:lstStyle/>
          <a:p>
            <a:r>
              <a:rPr lang="en-US" sz="8000" dirty="0">
                <a:solidFill>
                  <a:srgbClr val="FFFFFF"/>
                </a:solidFill>
                <a:ea typeface="Calibri Light"/>
                <a:cs typeface="Calibri Light"/>
              </a:rPr>
              <a:t>Story telling-</a:t>
            </a:r>
            <a:br>
              <a:rPr lang="en-US" sz="8000" dirty="0">
                <a:solidFill>
                  <a:srgbClr val="FFFFFF"/>
                </a:solidFill>
                <a:ea typeface="Calibri Light"/>
                <a:cs typeface="Calibri Light"/>
              </a:rPr>
            </a:br>
            <a:r>
              <a:rPr lang="en-US" sz="8000" dirty="0">
                <a:solidFill>
                  <a:srgbClr val="FFFFFF"/>
                </a:solidFill>
                <a:ea typeface="Calibri Light"/>
                <a:cs typeface="Calibri Light"/>
              </a:rPr>
              <a:t>Diwali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66F4F-4279-C166-340E-C84C27A70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360" y="228600"/>
            <a:ext cx="5779899" cy="6473536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>
                    <a:alpha val="80000"/>
                  </a:srgbClr>
                </a:solidFill>
              </a:rPr>
              <a:t>This is our Assembly Theme this week.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7030A0">
                    <a:alpha val="80000"/>
                  </a:srgbClr>
                </a:solidFill>
              </a:rPr>
              <a:t>Value:  </a:t>
            </a:r>
            <a:r>
              <a:rPr lang="en-GB" sz="2000" i="1" dirty="0">
                <a:solidFill>
                  <a:srgbClr val="7030A0">
                    <a:alpha val="80000"/>
                  </a:srgbClr>
                </a:solidFill>
              </a:rPr>
              <a:t>Respect, courage.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Use Presentation talk and presenting skills.</a:t>
            </a:r>
          </a:p>
          <a:p>
            <a:pPr marL="0" indent="0">
              <a:buNone/>
            </a:pPr>
            <a:r>
              <a:rPr lang="en-GB" sz="1600" b="1" dirty="0">
                <a:solidFill>
                  <a:schemeClr val="tx1">
                    <a:alpha val="80000"/>
                  </a:schemeClr>
                </a:solidFill>
              </a:rPr>
              <a:t>Can you tell the Diwali story to a group?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Look at the orange and pink sections on the next slide;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 Physical- How you stand and speak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0070C0">
                    <a:alpha val="80000"/>
                  </a:srgbClr>
                </a:solidFill>
              </a:rPr>
              <a:t>Linguistic- What you say.  Vary your voice tone for different parts of the story, make a plan and try it out.</a:t>
            </a:r>
          </a:p>
          <a:p>
            <a:pPr marL="0" indent="0">
              <a:buNone/>
            </a:pPr>
            <a:endParaRPr lang="en-GB" sz="1600" b="1" dirty="0">
              <a:solidFill>
                <a:srgbClr val="0070C0">
                  <a:alpha val="80000"/>
                </a:srgbClr>
              </a:solidFill>
            </a:endParaRPr>
          </a:p>
          <a:p>
            <a:pPr marL="0" indent="0">
              <a:buNone/>
            </a:pPr>
            <a:r>
              <a:rPr lang="en-GB" sz="1600" b="1" u="sng" dirty="0">
                <a:solidFill>
                  <a:srgbClr val="0070C0">
                    <a:alpha val="80000"/>
                  </a:srgbClr>
                </a:solidFill>
              </a:rPr>
              <a:t>Practise in class presenting your thoughts, to a group od children.</a:t>
            </a:r>
          </a:p>
          <a:p>
            <a:pPr marL="0" indent="0">
              <a:buNone/>
            </a:pPr>
            <a:endParaRPr lang="en-GB" sz="1600" b="1" dirty="0">
              <a:solidFill>
                <a:srgbClr val="0070C0">
                  <a:alpha val="80000"/>
                </a:srgb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676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35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FADE6-6AA0-D55F-5C24-13C3A1D3A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" y="2074363"/>
            <a:ext cx="2753712" cy="242406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  presentation skills on this chart.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E6C833-739F-867D-DE08-28A10EA03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325" y="-59278"/>
            <a:ext cx="9355078" cy="661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7A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31531D-4212-D2D5-A7E2-9F4F90B60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dirty="0">
                <a:solidFill>
                  <a:srgbClr val="FFFFFF"/>
                </a:solidFill>
              </a:rPr>
              <a:t>Happy Diwali to anyone celebrating, we can all </a:t>
            </a:r>
            <a:r>
              <a:rPr lang="en-US" sz="3100" b="1" dirty="0">
                <a:solidFill>
                  <a:srgbClr val="002060"/>
                </a:solidFill>
              </a:rPr>
              <a:t>wear our cultural clothes all day this Thursday.</a:t>
            </a:r>
            <a:br>
              <a:rPr lang="en-US" sz="3100" b="1" dirty="0">
                <a:solidFill>
                  <a:srgbClr val="002060"/>
                </a:solidFill>
              </a:rPr>
            </a:br>
            <a:br>
              <a:rPr lang="en-US" sz="3100" dirty="0">
                <a:solidFill>
                  <a:srgbClr val="FFFFFF"/>
                </a:solidFill>
              </a:rPr>
            </a:br>
            <a:r>
              <a:rPr lang="en-US" sz="3100" b="1" dirty="0">
                <a:solidFill>
                  <a:srgbClr val="FF0000"/>
                </a:solidFill>
              </a:rPr>
              <a:t>School closed on Friday for one week.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96C8D8-1C20-5BC3-65C6-478EB2A79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500"/>
          <a:stretch>
            <a:fillRect/>
          </a:stretch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97388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6FBF4-2C41-8AED-38EC-ABDEB3664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4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What’s happening at Ward End this week?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A18D2-76A3-5D28-1000-DB392D06A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713" y="4716472"/>
            <a:ext cx="3494088" cy="10178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Year 3 are visiting the Museum and Art Gallery in Birmingham to study The Egyptians.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5A8BEE-0F7F-E88F-ACDB-A824B3F00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39" r="1" b="1"/>
          <a:stretch>
            <a:fillRect/>
          </a:stretch>
        </p:blipFill>
        <p:spPr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F23DA6-E7C6-7CEA-6A77-30C07F6161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04" r="1" b="1362"/>
          <a:stretch>
            <a:fillRect/>
          </a:stretch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002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5CA67-3049-DA66-1B02-BC37FA57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3400"/>
              <a:t>This week please bring a harvest donation to school, we will, send it to local food banks.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3DE90-3D70-A151-3386-18F8FB07D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/>
              <a:t>Only closed packets or tins please.</a:t>
            </a:r>
          </a:p>
          <a:p>
            <a:pPr marL="0" indent="0">
              <a:buNone/>
            </a:pPr>
            <a:endParaRPr lang="en-GB" sz="2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4C211E-00D9-DA5A-5469-491C4CCF5B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18" r="-2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23075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7D54B-3C1B-923E-10BA-D54E6D8E1D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66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F30EA7-C027-F0D6-CABE-6821557C4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1386" y="-15948"/>
            <a:ext cx="12383386" cy="696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21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2928B1-6EE3-307B-097F-3BCFF3D50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77" y="111641"/>
            <a:ext cx="11217349" cy="630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5C4239-3E01-FFD8-C2DD-3DBD7B185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25" y="-91707"/>
            <a:ext cx="12248707" cy="688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02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04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77FF4-D8A0-E018-6896-5525054AE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>
                <a:solidFill>
                  <a:schemeClr val="bg1"/>
                </a:solidFill>
              </a:rPr>
              <a:t>Get your book ready for half term…</a:t>
            </a:r>
            <a:br>
              <a:rPr lang="en-US" sz="3500">
                <a:solidFill>
                  <a:schemeClr val="bg1"/>
                </a:solidFill>
              </a:rPr>
            </a:br>
            <a:r>
              <a:rPr lang="en-US" sz="3500">
                <a:solidFill>
                  <a:schemeClr val="bg1"/>
                </a:solidFill>
              </a:rPr>
              <a:t>This is what I am reading over half term.</a:t>
            </a:r>
          </a:p>
        </p:txBody>
      </p:sp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682F21-46FD-9E3F-B9A0-AE1FE67B6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348" y="2663211"/>
            <a:ext cx="2113035" cy="3408121"/>
          </a:xfrm>
          <a:prstGeom prst="rect">
            <a:avLst/>
          </a:prstGeom>
        </p:spPr>
      </p:pic>
      <p:pic>
        <p:nvPicPr>
          <p:cNvPr id="1026" name="Picture 2" descr="A cartoon of a person waving&#10;&#10;AI-generated content may be incorrect.">
            <a:extLst>
              <a:ext uri="{FF2B5EF4-FFF2-40B4-BE49-F238E27FC236}">
                <a16:creationId xmlns:a16="http://schemas.microsoft.com/office/drawing/2014/main" id="{A0AC5DB5-E036-CE43-DA8D-45A18C6E1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8459" y="496673"/>
            <a:ext cx="2181842" cy="299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2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507DD-7CAE-2535-B2D8-943F2194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dirty="0"/>
              <a:t>Ward End Welcome’s!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79F4-5495-38D6-C1A3-9763480CE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8249389" cy="451156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GB" sz="2400" dirty="0"/>
              <a:t>Thank you for wishing staff on the doors a ‘good morning’ </a:t>
            </a:r>
          </a:p>
          <a:p>
            <a:pPr marL="0" indent="0">
              <a:buNone/>
            </a:pPr>
            <a:r>
              <a:rPr lang="en-GB" sz="2400" dirty="0"/>
              <a:t>Remember, don’t just walk past please- return the greeting please.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Value:  Respect</a:t>
            </a:r>
          </a:p>
          <a:p>
            <a:pPr marL="0" indent="0">
              <a:buNone/>
            </a:pP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/>
              <a:t>Please WALK SENSIBLY from the top gate, don’t run  down the path into school.</a:t>
            </a:r>
          </a:p>
          <a:p>
            <a:pPr marL="0" indent="0">
              <a:buNone/>
            </a:pPr>
            <a:r>
              <a:rPr lang="en-GB" sz="2400" dirty="0"/>
              <a:t>Your class teacher will check that all pupils have all the correct uniform daily- this is part of being a World Class School, with high standards. </a:t>
            </a:r>
            <a:r>
              <a:rPr lang="en-GB" sz="2400" b="1" dirty="0"/>
              <a:t>Important black shoes ( no trainers) and </a:t>
            </a:r>
          </a:p>
          <a:p>
            <a:pPr marL="0" indent="0">
              <a:buNone/>
            </a:pPr>
            <a:r>
              <a:rPr lang="en-GB" sz="2400" b="1" dirty="0"/>
              <a:t>fitted headscarves please.</a:t>
            </a:r>
          </a:p>
        </p:txBody>
      </p:sp>
      <p:pic>
        <p:nvPicPr>
          <p:cNvPr id="5" name="Picture 4" descr="A yellow sign with a group of people and text&#10;&#10;AI-generated content may be incorrect.">
            <a:extLst>
              <a:ext uri="{FF2B5EF4-FFF2-40B4-BE49-F238E27FC236}">
                <a16:creationId xmlns:a16="http://schemas.microsoft.com/office/drawing/2014/main" id="{5D4AC551-2097-92C8-1706-AB3B01F44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" r="4816" b="3"/>
          <a:stretch>
            <a:fillRect/>
          </a:stretch>
        </p:blipFill>
        <p:spPr>
          <a:xfrm>
            <a:off x="8977744" y="2093976"/>
            <a:ext cx="2638977" cy="274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9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66ACC-FE0A-EFEE-56FC-E58F2A2A8D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39" r="7302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A820F-6E5C-68CA-C5E3-77D24CF3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More 6 books in 6 week winners…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E9D9C-B000-BCD2-35EB-9552104C9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GB" sz="1700" b="1" dirty="0"/>
              <a:t>Last week we showed the Key stage two winners.</a:t>
            </a:r>
          </a:p>
          <a:p>
            <a:r>
              <a:rPr lang="en-GB" sz="1700" b="1" dirty="0"/>
              <a:t>Here are the Key stage one pupils who read 6 books across the summer- well done!</a:t>
            </a:r>
          </a:p>
          <a:p>
            <a:pPr marL="0" indent="0">
              <a:buNone/>
            </a:pPr>
            <a:endParaRPr lang="en-GB" sz="1700" b="1" dirty="0"/>
          </a:p>
          <a:p>
            <a:r>
              <a:rPr lang="en-GB" sz="1700" b="1" dirty="0"/>
              <a:t>1.4 -Shahroz</a:t>
            </a:r>
          </a:p>
          <a:p>
            <a:r>
              <a:rPr lang="en-GB" sz="1700" b="1" dirty="0"/>
              <a:t>2.1- Sophie</a:t>
            </a:r>
          </a:p>
          <a:p>
            <a:r>
              <a:rPr lang="en-GB" sz="1700" b="1" dirty="0"/>
              <a:t>2.2- Zoya</a:t>
            </a:r>
          </a:p>
          <a:p>
            <a:r>
              <a:rPr lang="en-GB" sz="1700" b="1" dirty="0"/>
              <a:t>2.3-Khadijah</a:t>
            </a:r>
          </a:p>
          <a:p>
            <a:r>
              <a:rPr lang="en-GB" sz="1700" b="1" dirty="0"/>
              <a:t>2.4 –Hoorain</a:t>
            </a:r>
          </a:p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2487164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7F59FA-D1BB-2FA3-9DE7-4A96F8F0ED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00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C5A93E-3291-463D-EE31-B98E22CF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Happy Half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4CA89-6CE4-5740-9326-E88496326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bg1"/>
                </a:solidFill>
              </a:rPr>
              <a:t>See you all On Monday 3rd November.</a:t>
            </a:r>
          </a:p>
        </p:txBody>
      </p:sp>
    </p:spTree>
    <p:extLst>
      <p:ext uri="{BB962C8B-B14F-4D97-AF65-F5344CB8AC3E}">
        <p14:creationId xmlns:p14="http://schemas.microsoft.com/office/powerpoint/2010/main" val="866066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1f986e230b53ff07620cbce93e8d62b7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71b886e63378f433877a059ccf3302c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6D64C7-25B4-4039-AC96-5EFDDB852A79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44639eb9-4e59-423c-9035-d8b13c163b16"/>
    <ds:schemaRef ds:uri="http://purl.org/dc/dcmitype/"/>
    <ds:schemaRef ds:uri="http://schemas.microsoft.com/office/infopath/2007/PartnerControls"/>
    <ds:schemaRef ds:uri="8597feb0-90a3-4dd7-bd7b-e801c8285120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3826CC-F506-454F-8A1C-C8A947CCBE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993</Words>
  <Application>Microsoft Office PowerPoint</Application>
  <PresentationFormat>Widescreen</PresentationFormat>
  <Paragraphs>364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Calibri Light</vt:lpstr>
      <vt:lpstr>Univers LT Pro 45 Light</vt:lpstr>
      <vt:lpstr>Univers LT Pro 85 XBlack</vt:lpstr>
      <vt:lpstr>office theme</vt:lpstr>
      <vt:lpstr>1_Office Theme</vt:lpstr>
      <vt:lpstr>           </vt:lpstr>
      <vt:lpstr>PowerPoint Presentation</vt:lpstr>
      <vt:lpstr>     15 classes over 95%  One class has 100%  6 stars to have a class celebration!! One more week to go  Do your very best to be in school every day.      </vt:lpstr>
      <vt:lpstr>Ward End weekly attendance</vt:lpstr>
      <vt:lpstr>Ward End weekly attendance</vt:lpstr>
      <vt:lpstr>Ward End weekly attendance</vt:lpstr>
      <vt:lpstr>Ward End weekly attendance- for next week</vt:lpstr>
      <vt:lpstr>Story telling- Diwali</vt:lpstr>
      <vt:lpstr>Check  presentation skills on this chart.</vt:lpstr>
      <vt:lpstr>Happy Diwali to anyone celebrating, we can all wear our cultural clothes all day this Thursday.  School closed on Friday for one week.</vt:lpstr>
      <vt:lpstr>What’s happening at Ward End this week?</vt:lpstr>
      <vt:lpstr>This week please bring a harvest donation to school, we will, send it to local food banks.</vt:lpstr>
      <vt:lpstr>PowerPoint Presentation</vt:lpstr>
      <vt:lpstr>PowerPoint Presentation</vt:lpstr>
      <vt:lpstr>PowerPoint Presentation</vt:lpstr>
      <vt:lpstr>PowerPoint Presentation</vt:lpstr>
      <vt:lpstr>Get your book ready for half term… This is what I am reading over half term.</vt:lpstr>
      <vt:lpstr>Ward End Welcome’s!</vt:lpstr>
      <vt:lpstr>More 6 books in 6 week winners…</vt:lpstr>
      <vt:lpstr>Happy Half term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920</cp:revision>
  <dcterms:created xsi:type="dcterms:W3CDTF">2023-08-18T11:35:42Z</dcterms:created>
  <dcterms:modified xsi:type="dcterms:W3CDTF">2025-10-19T19:26:41Z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2025-10-12T19:20:04Z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74cd0d41-6111-4391-865d-c6e87914ae7d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10, 3, 0, 2</vt:lpwstr>
  </property>
</Properties>
</file>