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50" r:id="rId5"/>
  </p:sldMasterIdLst>
  <p:notesMasterIdLst>
    <p:notesMasterId r:id="rId21"/>
  </p:notesMasterIdLst>
  <p:sldIdLst>
    <p:sldId id="378" r:id="rId6"/>
    <p:sldId id="278" r:id="rId7"/>
    <p:sldId id="286" r:id="rId8"/>
    <p:sldId id="553" r:id="rId9"/>
    <p:sldId id="322" r:id="rId10"/>
    <p:sldId id="320" r:id="rId11"/>
    <p:sldId id="321" r:id="rId12"/>
    <p:sldId id="323" r:id="rId13"/>
    <p:sldId id="526" r:id="rId14"/>
    <p:sldId id="532" r:id="rId15"/>
    <p:sldId id="550" r:id="rId16"/>
    <p:sldId id="552" r:id="rId17"/>
    <p:sldId id="545" r:id="rId18"/>
    <p:sldId id="549" r:id="rId19"/>
    <p:sldId id="50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AAE02-4AD7-4F8D-B383-AC57942DEA94}" v="347" dt="2025-10-28T18:30:24.8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243" autoAdjust="0"/>
  </p:normalViewPr>
  <p:slideViewPr>
    <p:cSldViewPr snapToGrid="0">
      <p:cViewPr varScale="1">
        <p:scale>
          <a:sx n="72" d="100"/>
          <a:sy n="72" d="100"/>
        </p:scale>
        <p:origin x="106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2E5BB2-DD64-40B1-BAD8-9EBD9A62D2DD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81D3575-7446-49E8-97F2-C271244BD842}">
      <dgm:prSet/>
      <dgm:spPr/>
      <dgm:t>
        <a:bodyPr/>
        <a:lstStyle/>
        <a:p>
          <a:r>
            <a:rPr lang="en-GB"/>
            <a:t>Join your teacher and tell your parents how we use our types of talk and Oracy framework to develop better speech.</a:t>
          </a:r>
          <a:endParaRPr lang="en-US"/>
        </a:p>
      </dgm:t>
    </dgm:pt>
    <dgm:pt modelId="{0D1467C3-AB2A-474D-B9AC-9893F5FA472C}" type="parTrans" cxnId="{4E03323E-008D-45C0-8C17-736E0E5AA3FA}">
      <dgm:prSet/>
      <dgm:spPr/>
      <dgm:t>
        <a:bodyPr/>
        <a:lstStyle/>
        <a:p>
          <a:endParaRPr lang="en-US"/>
        </a:p>
      </dgm:t>
    </dgm:pt>
    <dgm:pt modelId="{C4CA91D5-019C-4DD9-A38F-BEF8BC13DB9C}" type="sibTrans" cxnId="{4E03323E-008D-45C0-8C17-736E0E5AA3FA}">
      <dgm:prSet/>
      <dgm:spPr/>
      <dgm:t>
        <a:bodyPr/>
        <a:lstStyle/>
        <a:p>
          <a:endParaRPr lang="en-US"/>
        </a:p>
      </dgm:t>
    </dgm:pt>
    <dgm:pt modelId="{C8BBD1CC-A753-4700-A0F8-6A5A621A94F6}">
      <dgm:prSet/>
      <dgm:spPr/>
      <dgm:t>
        <a:bodyPr/>
        <a:lstStyle/>
        <a:p>
          <a:r>
            <a:rPr lang="en-GB"/>
            <a:t>Practise what you are going to say before your appointment</a:t>
          </a:r>
          <a:endParaRPr lang="en-US"/>
        </a:p>
      </dgm:t>
    </dgm:pt>
    <dgm:pt modelId="{122268FD-21FE-470B-AC85-5BF12D518662}" type="parTrans" cxnId="{D3DF8C55-8FA3-411C-8735-E7F0094D0FA1}">
      <dgm:prSet/>
      <dgm:spPr/>
      <dgm:t>
        <a:bodyPr/>
        <a:lstStyle/>
        <a:p>
          <a:endParaRPr lang="en-US"/>
        </a:p>
      </dgm:t>
    </dgm:pt>
    <dgm:pt modelId="{BA68098F-FA0E-4857-85C8-9051DC7D0D29}" type="sibTrans" cxnId="{D3DF8C55-8FA3-411C-8735-E7F0094D0FA1}">
      <dgm:prSet/>
      <dgm:spPr/>
      <dgm:t>
        <a:bodyPr/>
        <a:lstStyle/>
        <a:p>
          <a:endParaRPr lang="en-US"/>
        </a:p>
      </dgm:t>
    </dgm:pt>
    <dgm:pt modelId="{F5D66B67-5577-4CC0-B667-F0F51DD2D300}">
      <dgm:prSet/>
      <dgm:spPr/>
      <dgm:t>
        <a:bodyPr/>
        <a:lstStyle/>
        <a:p>
          <a:r>
            <a:rPr lang="en-GB"/>
            <a:t>Try it out on a friend- how does it sound.</a:t>
          </a:r>
          <a:endParaRPr lang="en-US"/>
        </a:p>
      </dgm:t>
    </dgm:pt>
    <dgm:pt modelId="{D6F4B44A-3E9A-4CF9-8004-0EB331015434}" type="parTrans" cxnId="{11B24AA6-5BF1-4737-93A0-7D97CBB2AB50}">
      <dgm:prSet/>
      <dgm:spPr/>
      <dgm:t>
        <a:bodyPr/>
        <a:lstStyle/>
        <a:p>
          <a:endParaRPr lang="en-US"/>
        </a:p>
      </dgm:t>
    </dgm:pt>
    <dgm:pt modelId="{B91CB0F8-C122-49C7-A76E-A379DF442341}" type="sibTrans" cxnId="{11B24AA6-5BF1-4737-93A0-7D97CBB2AB50}">
      <dgm:prSet/>
      <dgm:spPr/>
      <dgm:t>
        <a:bodyPr/>
        <a:lstStyle/>
        <a:p>
          <a:endParaRPr lang="en-US"/>
        </a:p>
      </dgm:t>
    </dgm:pt>
    <dgm:pt modelId="{E2CABFAB-19E3-4117-B216-A4C498B05816}">
      <dgm:prSet/>
      <dgm:spPr/>
      <dgm:t>
        <a:bodyPr/>
        <a:lstStyle/>
        <a:p>
          <a:r>
            <a:rPr lang="en-GB"/>
            <a:t>What are your next targets?</a:t>
          </a:r>
          <a:endParaRPr lang="en-US"/>
        </a:p>
      </dgm:t>
    </dgm:pt>
    <dgm:pt modelId="{252A217F-762E-4488-AB0A-B718817E5DD3}" type="parTrans" cxnId="{C49B210F-6EDC-4679-BCA6-E0BBEC8C5AAE}">
      <dgm:prSet/>
      <dgm:spPr/>
      <dgm:t>
        <a:bodyPr/>
        <a:lstStyle/>
        <a:p>
          <a:endParaRPr lang="en-US"/>
        </a:p>
      </dgm:t>
    </dgm:pt>
    <dgm:pt modelId="{79648678-F6FF-462F-9408-48D896DE1A8D}" type="sibTrans" cxnId="{C49B210F-6EDC-4679-BCA6-E0BBEC8C5AAE}">
      <dgm:prSet/>
      <dgm:spPr/>
      <dgm:t>
        <a:bodyPr/>
        <a:lstStyle/>
        <a:p>
          <a:endParaRPr lang="en-US"/>
        </a:p>
      </dgm:t>
    </dgm:pt>
    <dgm:pt modelId="{8BEE7CCC-DB38-4DC6-A4F7-CF94D40A68E8}" type="pres">
      <dgm:prSet presAssocID="{812E5BB2-DD64-40B1-BAD8-9EBD9A62D2DD}" presName="matrix" presStyleCnt="0">
        <dgm:presLayoutVars>
          <dgm:chMax val="1"/>
          <dgm:dir/>
          <dgm:resizeHandles val="exact"/>
        </dgm:presLayoutVars>
      </dgm:prSet>
      <dgm:spPr/>
    </dgm:pt>
    <dgm:pt modelId="{C4901EE7-5EFD-442C-9EEA-25987C4A90AD}" type="pres">
      <dgm:prSet presAssocID="{812E5BB2-DD64-40B1-BAD8-9EBD9A62D2DD}" presName="diamond" presStyleLbl="bgShp" presStyleIdx="0" presStyleCnt="1"/>
      <dgm:spPr/>
    </dgm:pt>
    <dgm:pt modelId="{162E4C1B-C964-4C1C-8C85-5FEEE1C2302A}" type="pres">
      <dgm:prSet presAssocID="{812E5BB2-DD64-40B1-BAD8-9EBD9A62D2DD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F434A0C-BBD8-4BE4-AD53-E0BA4094B3FD}" type="pres">
      <dgm:prSet presAssocID="{812E5BB2-DD64-40B1-BAD8-9EBD9A62D2DD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45AE5C4-3C4D-44A7-80B0-D265B4E7AB73}" type="pres">
      <dgm:prSet presAssocID="{812E5BB2-DD64-40B1-BAD8-9EBD9A62D2DD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C63322A-B8A7-40FC-AEC5-2CE109DB5CFD}" type="pres">
      <dgm:prSet presAssocID="{812E5BB2-DD64-40B1-BAD8-9EBD9A62D2DD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7730702-0197-4B51-A070-712B870F4ABB}" type="presOf" srcId="{F5D66B67-5577-4CC0-B667-F0F51DD2D300}" destId="{945AE5C4-3C4D-44A7-80B0-D265B4E7AB73}" srcOrd="0" destOrd="0" presId="urn:microsoft.com/office/officeart/2005/8/layout/matrix3"/>
    <dgm:cxn modelId="{C49B210F-6EDC-4679-BCA6-E0BBEC8C5AAE}" srcId="{812E5BB2-DD64-40B1-BAD8-9EBD9A62D2DD}" destId="{E2CABFAB-19E3-4117-B216-A4C498B05816}" srcOrd="3" destOrd="0" parTransId="{252A217F-762E-4488-AB0A-B718817E5DD3}" sibTransId="{79648678-F6FF-462F-9408-48D896DE1A8D}"/>
    <dgm:cxn modelId="{4E03323E-008D-45C0-8C17-736E0E5AA3FA}" srcId="{812E5BB2-DD64-40B1-BAD8-9EBD9A62D2DD}" destId="{781D3575-7446-49E8-97F2-C271244BD842}" srcOrd="0" destOrd="0" parTransId="{0D1467C3-AB2A-474D-B9AC-9893F5FA472C}" sibTransId="{C4CA91D5-019C-4DD9-A38F-BEF8BC13DB9C}"/>
    <dgm:cxn modelId="{3B4EE740-D955-471F-AFBB-2BD635659558}" type="presOf" srcId="{C8BBD1CC-A753-4700-A0F8-6A5A621A94F6}" destId="{FF434A0C-BBD8-4BE4-AD53-E0BA4094B3FD}" srcOrd="0" destOrd="0" presId="urn:microsoft.com/office/officeart/2005/8/layout/matrix3"/>
    <dgm:cxn modelId="{D3DF8C55-8FA3-411C-8735-E7F0094D0FA1}" srcId="{812E5BB2-DD64-40B1-BAD8-9EBD9A62D2DD}" destId="{C8BBD1CC-A753-4700-A0F8-6A5A621A94F6}" srcOrd="1" destOrd="0" parTransId="{122268FD-21FE-470B-AC85-5BF12D518662}" sibTransId="{BA68098F-FA0E-4857-85C8-9051DC7D0D29}"/>
    <dgm:cxn modelId="{707FCD83-217F-4B88-BF65-569BDEE812AA}" type="presOf" srcId="{781D3575-7446-49E8-97F2-C271244BD842}" destId="{162E4C1B-C964-4C1C-8C85-5FEEE1C2302A}" srcOrd="0" destOrd="0" presId="urn:microsoft.com/office/officeart/2005/8/layout/matrix3"/>
    <dgm:cxn modelId="{7221C49D-DA63-4E43-8D54-CBAAA7B82B1E}" type="presOf" srcId="{E2CABFAB-19E3-4117-B216-A4C498B05816}" destId="{8C63322A-B8A7-40FC-AEC5-2CE109DB5CFD}" srcOrd="0" destOrd="0" presId="urn:microsoft.com/office/officeart/2005/8/layout/matrix3"/>
    <dgm:cxn modelId="{11B24AA6-5BF1-4737-93A0-7D97CBB2AB50}" srcId="{812E5BB2-DD64-40B1-BAD8-9EBD9A62D2DD}" destId="{F5D66B67-5577-4CC0-B667-F0F51DD2D300}" srcOrd="2" destOrd="0" parTransId="{D6F4B44A-3E9A-4CF9-8004-0EB331015434}" sibTransId="{B91CB0F8-C122-49C7-A76E-A379DF442341}"/>
    <dgm:cxn modelId="{3B2D6BE6-E859-496D-A6C1-3BF53CA80C1C}" type="presOf" srcId="{812E5BB2-DD64-40B1-BAD8-9EBD9A62D2DD}" destId="{8BEE7CCC-DB38-4DC6-A4F7-CF94D40A68E8}" srcOrd="0" destOrd="0" presId="urn:microsoft.com/office/officeart/2005/8/layout/matrix3"/>
    <dgm:cxn modelId="{6164E962-9E8E-4AA3-991A-BD3EA58DE8FB}" type="presParOf" srcId="{8BEE7CCC-DB38-4DC6-A4F7-CF94D40A68E8}" destId="{C4901EE7-5EFD-442C-9EEA-25987C4A90AD}" srcOrd="0" destOrd="0" presId="urn:microsoft.com/office/officeart/2005/8/layout/matrix3"/>
    <dgm:cxn modelId="{21F70408-FF30-4AEA-B97F-DD96A8FADBE5}" type="presParOf" srcId="{8BEE7CCC-DB38-4DC6-A4F7-CF94D40A68E8}" destId="{162E4C1B-C964-4C1C-8C85-5FEEE1C2302A}" srcOrd="1" destOrd="0" presId="urn:microsoft.com/office/officeart/2005/8/layout/matrix3"/>
    <dgm:cxn modelId="{F5C08471-EA20-4DBF-BC29-E5B553CC5C30}" type="presParOf" srcId="{8BEE7CCC-DB38-4DC6-A4F7-CF94D40A68E8}" destId="{FF434A0C-BBD8-4BE4-AD53-E0BA4094B3FD}" srcOrd="2" destOrd="0" presId="urn:microsoft.com/office/officeart/2005/8/layout/matrix3"/>
    <dgm:cxn modelId="{9C0BEAAD-7563-443A-8EC5-3371C198263E}" type="presParOf" srcId="{8BEE7CCC-DB38-4DC6-A4F7-CF94D40A68E8}" destId="{945AE5C4-3C4D-44A7-80B0-D265B4E7AB73}" srcOrd="3" destOrd="0" presId="urn:microsoft.com/office/officeart/2005/8/layout/matrix3"/>
    <dgm:cxn modelId="{777F0E74-64B9-4DBB-B714-05B19115E428}" type="presParOf" srcId="{8BEE7CCC-DB38-4DC6-A4F7-CF94D40A68E8}" destId="{8C63322A-B8A7-40FC-AEC5-2CE109DB5CF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01EE7-5EFD-442C-9EEA-25987C4A90AD}">
      <dsp:nvSpPr>
        <dsp:cNvPr id="0" name=""/>
        <dsp:cNvSpPr/>
      </dsp:nvSpPr>
      <dsp:spPr>
        <a:xfrm>
          <a:off x="659219" y="0"/>
          <a:ext cx="6358268" cy="635826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2E4C1B-C964-4C1C-8C85-5FEEE1C2302A}">
      <dsp:nvSpPr>
        <dsp:cNvPr id="0" name=""/>
        <dsp:cNvSpPr/>
      </dsp:nvSpPr>
      <dsp:spPr>
        <a:xfrm>
          <a:off x="1263254" y="604035"/>
          <a:ext cx="2479724" cy="24797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Join your teacher and tell your parents how we use our types of talk and Oracy framework to develop better speech.</a:t>
          </a:r>
          <a:endParaRPr lang="en-US" sz="1900" kern="1200"/>
        </a:p>
      </dsp:txBody>
      <dsp:txXfrm>
        <a:off x="1384304" y="725085"/>
        <a:ext cx="2237624" cy="2237624"/>
      </dsp:txXfrm>
    </dsp:sp>
    <dsp:sp modelId="{FF434A0C-BBD8-4BE4-AD53-E0BA4094B3FD}">
      <dsp:nvSpPr>
        <dsp:cNvPr id="0" name=""/>
        <dsp:cNvSpPr/>
      </dsp:nvSpPr>
      <dsp:spPr>
        <a:xfrm>
          <a:off x="3933727" y="604035"/>
          <a:ext cx="2479724" cy="24797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Practise what you are going to say before your appointment</a:t>
          </a:r>
          <a:endParaRPr lang="en-US" sz="1900" kern="1200"/>
        </a:p>
      </dsp:txBody>
      <dsp:txXfrm>
        <a:off x="4054777" y="725085"/>
        <a:ext cx="2237624" cy="2237624"/>
      </dsp:txXfrm>
    </dsp:sp>
    <dsp:sp modelId="{945AE5C4-3C4D-44A7-80B0-D265B4E7AB73}">
      <dsp:nvSpPr>
        <dsp:cNvPr id="0" name=""/>
        <dsp:cNvSpPr/>
      </dsp:nvSpPr>
      <dsp:spPr>
        <a:xfrm>
          <a:off x="1263254" y="3274508"/>
          <a:ext cx="2479724" cy="24797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Try it out on a friend- how does it sound.</a:t>
          </a:r>
          <a:endParaRPr lang="en-US" sz="1900" kern="1200"/>
        </a:p>
      </dsp:txBody>
      <dsp:txXfrm>
        <a:off x="1384304" y="3395558"/>
        <a:ext cx="2237624" cy="2237624"/>
      </dsp:txXfrm>
    </dsp:sp>
    <dsp:sp modelId="{8C63322A-B8A7-40FC-AEC5-2CE109DB5CFD}">
      <dsp:nvSpPr>
        <dsp:cNvPr id="0" name=""/>
        <dsp:cNvSpPr/>
      </dsp:nvSpPr>
      <dsp:spPr>
        <a:xfrm>
          <a:off x="3933727" y="3274508"/>
          <a:ext cx="2479724" cy="247972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What are your next targets?</a:t>
          </a:r>
          <a:endParaRPr lang="en-US" sz="1900" kern="1200"/>
        </a:p>
      </dsp:txBody>
      <dsp:txXfrm>
        <a:off x="4054777" y="3395558"/>
        <a:ext cx="2237624" cy="2237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E599E-F33D-1A40-8A89-22175FED3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CEFED-21BD-981F-0155-078782790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F0B7C-900A-EAF5-ED17-4D6B474AF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AC2FA-9F3F-D42E-DAC1-531DCF58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49223-9596-27DD-D4FD-9951F878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336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DE910-2FCC-D2EA-5128-E88C1107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B7D20-077C-AB33-E084-AEC175E39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6BEC1-3FDE-EF12-DA9E-8D8CFC92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91622-18C0-23E6-CFA9-41086181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A7779-8B21-9A4C-B0EA-FDBE1CC0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33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49CE-8EBD-54C1-03B5-40298017A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C6394-3E02-D559-DC35-DDB31CCD1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4BF26-52DC-71FB-B72D-813FF967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7650A-2794-8E7D-9DD8-9FC8C58B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D3B38-5FAB-88F1-4339-2E1F57A9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06E90-A931-C1E7-19A5-B43668D7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5CA39-94A1-0A56-B15D-6D7357112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0C9D9-9625-DD01-75AF-AF9B70750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7948F-6892-E0D9-F56C-7F854A767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8A078-2808-5049-76C5-4A4F25CD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773E2-CE56-79B6-4352-59030595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89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CC9F4-A3FE-3C82-4523-85B5F6036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F8F5F-9754-A190-45B5-1B5651C6C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7811D-B331-B6B5-02C9-FACC8E5E5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03C209-5C4F-8874-DDF7-99F8BCE94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03D853-8F23-1C6A-5F35-823426444C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C096A-81E6-8C8A-2334-CEF4CF25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36419E-7D82-75CB-14C9-432CD558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14903C-999B-C722-A9CE-4139A2A5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2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D4AA-F366-B5D9-2CDA-26BBF03C0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25D63-286E-329C-8CA8-F7F28AC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802C00-3AC6-B258-F2E7-D64B06147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5B8DF-3CDD-D4FD-AF48-79EC3441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773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837A3-C5F8-F70B-724D-75F3AB51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E2F6E5-64DE-9CC6-A1B8-5FEE30CA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96FE5-A2E3-F42D-CD37-3E2E44FF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411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13001-4FA3-793C-2227-EDAA1BBF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A9165-9B49-9E79-44B9-8DF8A8A33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D07A3-BF2E-8651-AC77-44B9117E4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09E86-2710-2558-CB65-B6B5A6FE4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F4F3A-D282-32D6-1F73-03E197EA1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F2895-72EC-2646-9D42-2077C85F3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50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7043-E744-DFD5-EAF0-321171F73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D454FC-BAA6-B539-2EFF-0316EA8035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DDB3B-49C4-32CD-02A9-887563CB5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3139D-8B0E-999D-9B21-D531D4081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8E29-8026-4A2E-4D94-6CA4B611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16FE3-6549-9C7B-3F98-CEBE6917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90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F8BAA-5221-144F-5083-97C79D08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450C7-87EB-95E9-1282-A54047214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FABB8-CF13-81A3-4AA1-7EB76E99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B6DDD-5A74-6881-92C0-AE7CEBC5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7B292-1DF4-0965-1BD9-EAC9CBAA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64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892FD-77D3-459A-61E5-D30424A30A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3D23B8-0F40-280D-06CD-863B0B7B0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E3FA2-BBE9-F17D-0C7E-6AF86F9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87D70-9E01-EE9F-E400-DDAA723B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7DA48-B995-D2D7-5A42-123DBCED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5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163A79-5763-3F79-09DC-C5DC32234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90358-3C8C-5766-CA37-21CCB21C0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77F1F-359A-F499-9FD6-EFD4BBA22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FC0DE-7050-1D47-93AF-43CEA65947C2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6DEF1-D2C4-506E-BA07-B3B5588A3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72D7A-37E8-E91C-3E07-240217912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60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" b="3"/>
          <a:stretch>
            <a:fillRect/>
          </a:stretch>
        </p:blipFill>
        <p:spPr>
          <a:xfrm>
            <a:off x="7969905" y="561697"/>
            <a:ext cx="2769973" cy="2769973"/>
          </a:xfrm>
          <a:custGeom>
            <a:avLst/>
            <a:gdLst/>
            <a:ahLst/>
            <a:cxnLst/>
            <a:rect l="l" t="t" r="r" b="b"/>
            <a:pathLst>
              <a:path w="2769973" h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</p:spPr>
      </p:pic>
      <p:sp>
        <p:nvSpPr>
          <p:cNvPr id="240" name="Arc 239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7783403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2728" y="486184"/>
            <a:ext cx="50158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28" y="1946684"/>
            <a:ext cx="5015804" cy="435133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200" b="1" dirty="0"/>
              <a:t>Attendance assembly 3</a:t>
            </a:r>
            <a:r>
              <a:rPr lang="en-US" sz="3200" b="1" baseline="30000" dirty="0"/>
              <a:t>rd</a:t>
            </a:r>
            <a:r>
              <a:rPr lang="en-US" sz="3200" b="1" dirty="0"/>
              <a:t> November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25B66D-3B0A-9308-62A3-0379BEB3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75" y="132951"/>
            <a:ext cx="5015805" cy="692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11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6 stars to have a </a:t>
            </a:r>
            <a:r>
              <a:rPr lang="en-US" sz="3200" b="1" u="sng" dirty="0">
                <a:ea typeface="Calibri Light"/>
                <a:cs typeface="Calibri Light"/>
              </a:rPr>
              <a:t>class</a:t>
            </a:r>
            <a:r>
              <a:rPr lang="en-US" sz="3200" b="1" dirty="0">
                <a:ea typeface="Calibri Light"/>
                <a:cs typeface="Calibri Light"/>
              </a:rPr>
              <a:t> celebration!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One class has over 95% EVERY week this term.</a:t>
            </a: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One other class has over 95% for 7/8 weeks</a:t>
            </a: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WELL DONE.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73D46-24F7-DAFD-D0C2-293CE5C9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63A80EEA-62BB-A195-3373-2A1AA296A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8B9E8-052D-0D59-6A44-F391391F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33" y="2894203"/>
            <a:ext cx="8091550" cy="2698523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There are individual,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attendance prizes this Tuesday (tomorrow)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- for children who have over 95% this term.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081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attendance-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7683825"/>
              </p:ext>
            </p:extLst>
          </p:nvPr>
        </p:nvGraphicFramePr>
        <p:xfrm>
          <a:off x="825027" y="1605516"/>
          <a:ext cx="10105245" cy="5174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0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6990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234189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32477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947252466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674777125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611801651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662848038"/>
                    </a:ext>
                  </a:extLst>
                </a:gridCol>
              </a:tblGrid>
              <a:tr h="70764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29th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 6th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 b 13th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 20th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197175"/>
              </p:ext>
            </p:extLst>
          </p:nvPr>
        </p:nvGraphicFramePr>
        <p:xfrm>
          <a:off x="825029" y="1391551"/>
          <a:ext cx="10126504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8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38648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10317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323901745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18210538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09384489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465238542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29th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6th 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13th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20th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 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449484"/>
              </p:ext>
            </p:extLst>
          </p:nvPr>
        </p:nvGraphicFramePr>
        <p:xfrm>
          <a:off x="825028" y="1391551"/>
          <a:ext cx="10515598" cy="5080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7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7074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47261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016137555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1826070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80243055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967655908"/>
                    </a:ext>
                  </a:extLst>
                </a:gridCol>
              </a:tblGrid>
              <a:tr h="1076739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29th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6th 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13th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24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D3B96859-A8B7-64C1-4DEF-B5DE54282EF8}"/>
              </a:ext>
            </a:extLst>
          </p:cNvPr>
          <p:cNvSpPr/>
          <p:nvPr/>
        </p:nvSpPr>
        <p:spPr>
          <a:xfrm>
            <a:off x="9643729" y="4529469"/>
            <a:ext cx="397835" cy="36150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390321" cy="79382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sz="24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884416"/>
              </p:ext>
            </p:extLst>
          </p:nvPr>
        </p:nvGraphicFramePr>
        <p:xfrm>
          <a:off x="304795" y="1391551"/>
          <a:ext cx="10689272" cy="5061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83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214111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240032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24964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163130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163130">
                  <a:extLst>
                    <a:ext uri="{9D8B030D-6E8A-4147-A177-3AD203B41FA5}">
                      <a16:colId xmlns:a16="http://schemas.microsoft.com/office/drawing/2014/main" val="95097935"/>
                    </a:ext>
                  </a:extLst>
                </a:gridCol>
                <a:gridCol w="1163130">
                  <a:extLst>
                    <a:ext uri="{9D8B030D-6E8A-4147-A177-3AD203B41FA5}">
                      <a16:colId xmlns:a16="http://schemas.microsoft.com/office/drawing/2014/main" val="2716458679"/>
                    </a:ext>
                  </a:extLst>
                </a:gridCol>
                <a:gridCol w="1163130">
                  <a:extLst>
                    <a:ext uri="{9D8B030D-6E8A-4147-A177-3AD203B41FA5}">
                      <a16:colId xmlns:a16="http://schemas.microsoft.com/office/drawing/2014/main" val="3738362026"/>
                    </a:ext>
                  </a:extLst>
                </a:gridCol>
                <a:gridCol w="1163130">
                  <a:extLst>
                    <a:ext uri="{9D8B030D-6E8A-4147-A177-3AD203B41FA5}">
                      <a16:colId xmlns:a16="http://schemas.microsoft.com/office/drawing/2014/main" val="2950090662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13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US" b="1" dirty="0"/>
                        <a:t>Swans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92802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F69F3-BACE-A48B-1CA9-8328A916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772" y="381935"/>
            <a:ext cx="3864421" cy="5974414"/>
          </a:xfrm>
        </p:spPr>
        <p:txBody>
          <a:bodyPr anchor="ctr">
            <a:normAutofit fontScale="90000"/>
          </a:bodyPr>
          <a:lstStyle/>
          <a:p>
            <a:r>
              <a:rPr lang="en-US" sz="8000" dirty="0">
                <a:solidFill>
                  <a:srgbClr val="FFFFFF"/>
                </a:solidFill>
                <a:ea typeface="Calibri Light"/>
                <a:cs typeface="Calibri Light"/>
              </a:rPr>
              <a:t>Firework safety and darker nights safety.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66F4F-4279-C166-340E-C84C27A70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360" y="228600"/>
            <a:ext cx="5779899" cy="647353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>
                    <a:alpha val="80000"/>
                  </a:srgbClr>
                </a:solidFill>
              </a:rPr>
              <a:t>This is our Assembly Theme this week.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7030A0">
                    <a:alpha val="80000"/>
                  </a:srgbClr>
                </a:solidFill>
              </a:rPr>
              <a:t>Value:  </a:t>
            </a:r>
            <a:r>
              <a:rPr lang="en-GB" sz="2000" i="1" dirty="0">
                <a:solidFill>
                  <a:srgbClr val="7030A0">
                    <a:alpha val="80000"/>
                  </a:srgbClr>
                </a:solidFill>
              </a:rPr>
              <a:t>Courage, resilience.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Use Explain &amp; debate types of talk.</a:t>
            </a:r>
          </a:p>
          <a:p>
            <a:pPr marL="0" indent="0">
              <a:buNone/>
            </a:pPr>
            <a:r>
              <a:rPr lang="en-GB" sz="1600" b="1" dirty="0">
                <a:solidFill>
                  <a:schemeClr val="tx1">
                    <a:alpha val="80000"/>
                  </a:schemeClr>
                </a:solidFill>
              </a:rPr>
              <a:t>Prepare in advance- note how we can…</a:t>
            </a:r>
          </a:p>
          <a:p>
            <a:pPr marL="0" indent="0">
              <a:buNone/>
            </a:pPr>
            <a:r>
              <a:rPr lang="en-GB" sz="1600" b="1" dirty="0">
                <a:solidFill>
                  <a:schemeClr val="tx1">
                    <a:alpha val="80000"/>
                  </a:schemeClr>
                </a:solidFill>
              </a:rPr>
              <a:t>Stay safe on darker nights</a:t>
            </a:r>
          </a:p>
          <a:p>
            <a:pPr marL="0" indent="0">
              <a:buNone/>
            </a:pPr>
            <a:r>
              <a:rPr lang="en-GB" sz="1600" b="1" dirty="0">
                <a:solidFill>
                  <a:schemeClr val="tx1">
                    <a:alpha val="80000"/>
                  </a:schemeClr>
                </a:solidFill>
              </a:rPr>
              <a:t>Stay safe around fireworks.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Look at the GREEN sections on the next slide;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Working with others- debate listening and responding.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  <a:p>
            <a:pPr marL="0" indent="0">
              <a:buNone/>
            </a:pPr>
            <a:r>
              <a:rPr lang="en-GB" sz="1800" b="1" i="1" dirty="0">
                <a:solidFill>
                  <a:srgbClr val="7030A0">
                    <a:alpha val="80000"/>
                  </a:srgbClr>
                </a:solidFill>
              </a:rPr>
              <a:t>Warm- up activity – If I ruled the world, children would………….. </a:t>
            </a:r>
          </a:p>
          <a:p>
            <a:pPr marL="0" indent="0">
              <a:buNone/>
            </a:pPr>
            <a:r>
              <a:rPr lang="en-GB" sz="1800" b="1" i="1" dirty="0">
                <a:solidFill>
                  <a:srgbClr val="7030A0">
                    <a:alpha val="80000"/>
                  </a:srgbClr>
                </a:solidFill>
              </a:rPr>
              <a:t>on Firework nights</a:t>
            </a:r>
          </a:p>
          <a:p>
            <a:pPr marL="0" indent="0">
              <a:buNone/>
            </a:pPr>
            <a:r>
              <a:rPr lang="en-GB" sz="1800" b="1" i="1" dirty="0">
                <a:solidFill>
                  <a:srgbClr val="7030A0">
                    <a:alpha val="80000"/>
                  </a:srgbClr>
                </a:solidFill>
              </a:rPr>
              <a:t>I couldn’t disagree more, If I ruled the world on darker- nights we would………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676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5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FADE6-6AA0-D55F-5C24-13C3A1D3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2074363"/>
            <a:ext cx="2753712" cy="242406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  presentation skills on this chart.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6C833-739F-867D-DE08-28A10EA03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325" y="-59278"/>
            <a:ext cx="9355078" cy="66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E03AFA-3B01-993E-4FA6-46F7E4268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5400"/>
              <a:t>Parents afternoon this week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1F8470AF-8A63-C58D-56E1-69D8A66674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5783050"/>
              </p:ext>
            </p:extLst>
          </p:nvPr>
        </p:nvGraphicFramePr>
        <p:xfrm>
          <a:off x="4210493" y="276448"/>
          <a:ext cx="7676707" cy="6358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97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B198A4-354F-5214-297B-352CF9569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701" y="17399"/>
            <a:ext cx="5330441" cy="736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46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7D54B-3C1B-923E-10BA-D54E6D8E1D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6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77FF4-D8A0-E018-6896-5525054AE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399"/>
            <a:ext cx="4505552" cy="3670595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3500" dirty="0">
                <a:solidFill>
                  <a:schemeClr val="bg1"/>
                </a:solidFill>
              </a:rPr>
            </a:br>
            <a:r>
              <a:rPr lang="en-US" sz="3500" dirty="0">
                <a:solidFill>
                  <a:schemeClr val="bg1"/>
                </a:solidFill>
              </a:rPr>
              <a:t>This is what I have been reading over half term.</a:t>
            </a:r>
            <a:br>
              <a:rPr lang="en-US" sz="3500" dirty="0">
                <a:solidFill>
                  <a:schemeClr val="bg1"/>
                </a:solidFill>
              </a:rPr>
            </a:br>
            <a:br>
              <a:rPr lang="en-US" sz="3500" dirty="0">
                <a:solidFill>
                  <a:schemeClr val="bg1"/>
                </a:solidFill>
              </a:rPr>
            </a:br>
            <a:r>
              <a:rPr lang="en-US" sz="3500" dirty="0">
                <a:solidFill>
                  <a:schemeClr val="bg1"/>
                </a:solidFill>
              </a:rPr>
              <a:t>Explain to a friend what you enjoyed reading and why it was great?</a:t>
            </a:r>
          </a:p>
        </p:txBody>
      </p:sp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682F21-46FD-9E3F-B9A0-AE1FE67B6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348" y="2663211"/>
            <a:ext cx="2113035" cy="3408121"/>
          </a:xfrm>
          <a:prstGeom prst="rect">
            <a:avLst/>
          </a:prstGeom>
        </p:spPr>
      </p:pic>
      <p:pic>
        <p:nvPicPr>
          <p:cNvPr id="1026" name="Picture 2" descr="A cartoon of a person waving&#10;&#10;AI-generated content may be incorrect.">
            <a:extLst>
              <a:ext uri="{FF2B5EF4-FFF2-40B4-BE49-F238E27FC236}">
                <a16:creationId xmlns:a16="http://schemas.microsoft.com/office/drawing/2014/main" id="{A0AC5DB5-E036-CE43-DA8D-45A18C6E1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459" y="496673"/>
            <a:ext cx="2181842" cy="299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2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507DD-7CAE-2535-B2D8-943F2194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/>
              <a:t>Ward End Welcome’s!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79F4-5495-38D6-C1A3-9763480CE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8249389" cy="451156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400" dirty="0"/>
              <a:t>Thank you for wishing staff on the doors a ‘good morning’ </a:t>
            </a:r>
          </a:p>
          <a:p>
            <a:pPr marL="0" indent="0">
              <a:buNone/>
            </a:pPr>
            <a:r>
              <a:rPr lang="en-GB" sz="2400" dirty="0"/>
              <a:t>Remember, don’t just walk past please- return the greeting please.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Value:  Respect</a:t>
            </a:r>
          </a:p>
          <a:p>
            <a:pPr marL="0" indent="0">
              <a:buNone/>
            </a:pP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/>
              <a:t>Please WALK SENSIBLY from the top gate, don’t run  down the path into school.</a:t>
            </a:r>
          </a:p>
          <a:p>
            <a:pPr marL="0" indent="0">
              <a:buNone/>
            </a:pPr>
            <a:r>
              <a:rPr lang="en-GB" sz="2400" dirty="0"/>
              <a:t>Your class teacher will check that all pupils have all the correct uniform daily- this is part of being a World Class School, with high standards. </a:t>
            </a:r>
            <a:r>
              <a:rPr lang="en-GB" sz="2400" b="1" dirty="0"/>
              <a:t>Important black shoes ( no trainers) and </a:t>
            </a:r>
          </a:p>
          <a:p>
            <a:pPr marL="0" indent="0">
              <a:buNone/>
            </a:pPr>
            <a:r>
              <a:rPr lang="en-GB" sz="2400" b="1" dirty="0"/>
              <a:t>fitted headscarves please.</a:t>
            </a:r>
          </a:p>
        </p:txBody>
      </p:sp>
      <p:pic>
        <p:nvPicPr>
          <p:cNvPr id="5" name="Picture 4" descr="A yellow sign with a group of people and text&#10;&#10;AI-generated content may be incorrect.">
            <a:extLst>
              <a:ext uri="{FF2B5EF4-FFF2-40B4-BE49-F238E27FC236}">
                <a16:creationId xmlns:a16="http://schemas.microsoft.com/office/drawing/2014/main" id="{5D4AC551-2097-92C8-1706-AB3B01F44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" r="4816" b="3"/>
          <a:stretch>
            <a:fillRect/>
          </a:stretch>
        </p:blipFill>
        <p:spPr>
          <a:xfrm>
            <a:off x="8977744" y="2093976"/>
            <a:ext cx="2638977" cy="274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9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1f986e230b53ff07620cbce93e8d62b7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71b886e63378f433877a059ccf3302c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3826CC-F506-454F-8A1C-C8A947CCB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44639eb9-4e59-423c-9035-d8b13c163b16"/>
    <ds:schemaRef ds:uri="http://purl.org/dc/elements/1.1/"/>
    <ds:schemaRef ds:uri="http://schemas.openxmlformats.org/package/2006/metadata/core-properties"/>
    <ds:schemaRef ds:uri="8597feb0-90a3-4dd7-bd7b-e801c828512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1046</Words>
  <Application>Microsoft Office PowerPoint</Application>
  <PresentationFormat>Widescreen</PresentationFormat>
  <Paragraphs>391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Univers LT Pro 45 Light</vt:lpstr>
      <vt:lpstr>Univers LT Pro 85 XBlack</vt:lpstr>
      <vt:lpstr>office theme</vt:lpstr>
      <vt:lpstr>1_Office Theme</vt:lpstr>
      <vt:lpstr>           </vt:lpstr>
      <vt:lpstr>PowerPoint Presentation</vt:lpstr>
      <vt:lpstr>     11 classes over 95%   6 stars to have a class celebration!  One class has over 95% EVERY week this term. One other class has over 95% for 7/8 weeks WELL DONE.      </vt:lpstr>
      <vt:lpstr>       There are individual, attendance prizes this Tuesday (tomorrow)  - for children who have over 95% this term.         </vt:lpstr>
      <vt:lpstr>Ward End weekly attendance- Autumn 1</vt:lpstr>
      <vt:lpstr>Ward End weekly attendance Autumn 1</vt:lpstr>
      <vt:lpstr>Ward End weekly attendance Autumn 1 </vt:lpstr>
      <vt:lpstr>Ward End weekly attendance Autumn 1</vt:lpstr>
      <vt:lpstr>Firework safety and darker nights safety.</vt:lpstr>
      <vt:lpstr>Check  presentation skills on this chart.</vt:lpstr>
      <vt:lpstr>Parents afternoon this week</vt:lpstr>
      <vt:lpstr>PowerPoint Presentation</vt:lpstr>
      <vt:lpstr>PowerPoint Presentation</vt:lpstr>
      <vt:lpstr> This is what I have been reading over half term.  Explain to a friend what you enjoyed reading and why it was great?</vt:lpstr>
      <vt:lpstr>Ward End Welcome’s!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921</cp:revision>
  <dcterms:created xsi:type="dcterms:W3CDTF">2023-08-18T11:35:42Z</dcterms:created>
  <dcterms:modified xsi:type="dcterms:W3CDTF">2025-10-28T18:34:45Z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2025-10-12T19:20:04Z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74cd0d41-6111-4391-865d-c6e87914ae7d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10, 3, 0, 2</vt:lpwstr>
  </property>
</Properties>
</file>