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50" r:id="rId5"/>
  </p:sldMasterIdLst>
  <p:notesMasterIdLst>
    <p:notesMasterId r:id="rId25"/>
  </p:notesMasterIdLst>
  <p:sldIdLst>
    <p:sldId id="378" r:id="rId6"/>
    <p:sldId id="278" r:id="rId7"/>
    <p:sldId id="553" r:id="rId8"/>
    <p:sldId id="322" r:id="rId9"/>
    <p:sldId id="320" r:id="rId10"/>
    <p:sldId id="321" r:id="rId11"/>
    <p:sldId id="323" r:id="rId12"/>
    <p:sldId id="526" r:id="rId13"/>
    <p:sldId id="532" r:id="rId14"/>
    <p:sldId id="563" r:id="rId15"/>
    <p:sldId id="564" r:id="rId16"/>
    <p:sldId id="565" r:id="rId17"/>
    <p:sldId id="562" r:id="rId18"/>
    <p:sldId id="561" r:id="rId19"/>
    <p:sldId id="557" r:id="rId20"/>
    <p:sldId id="558" r:id="rId21"/>
    <p:sldId id="507" r:id="rId22"/>
    <p:sldId id="257" r:id="rId23"/>
    <p:sldId id="25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89" autoAdjust="0"/>
    <p:restoredTop sz="89243" autoAdjust="0"/>
  </p:normalViewPr>
  <p:slideViewPr>
    <p:cSldViewPr snapToGrid="0">
      <p:cViewPr varScale="1">
        <p:scale>
          <a:sx n="72" d="100"/>
          <a:sy n="72" d="100"/>
        </p:scale>
        <p:origin x="40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16/11/2025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CFBFC5-FF75-40A2-9C56-C4B3DD62A1A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3515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A1B0B-9970-57BB-3293-7EBBF0FC6F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336C33-DAF7-299D-F8BC-CCDE378E1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9B522-05D0-42D8-F41A-908EF03FD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97AEB-4C5F-41FA-BBD0-0A49543F8747}" type="datetimeFigureOut">
              <a:rPr lang="en-GB" smtClean="0"/>
              <a:t>16/11/2025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6B6C7-2EA7-6B15-90CE-A136FACDC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0D441-AF42-747F-4DD6-59AEFBE15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AF5-DD57-46B2-B3C4-E45CDC5DB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061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D923A-D845-4A7B-AE4D-659C40209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50ED9-DE5F-B306-70C4-476EA7DC0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C85D4-737D-2348-49CE-556C5EB4F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97AEB-4C5F-41FA-BBD0-0A49543F8747}" type="datetimeFigureOut">
              <a:rPr lang="en-GB" smtClean="0"/>
              <a:t>16/11/2025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8D360-A661-DD87-3318-6EBF5ABB3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7DBF9-3290-48A8-0F7E-9E18D75D9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AF5-DD57-46B2-B3C4-E45CDC5DB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196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1E171-EBAC-7823-4A92-2695E7382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6843D-05EB-D70E-94FA-FF327441B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69373-0274-27CB-1C10-8F68321FA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97AEB-4C5F-41FA-BBD0-0A49543F8747}" type="datetimeFigureOut">
              <a:rPr lang="en-GB" smtClean="0"/>
              <a:t>16/11/2025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93D76-98C2-56A8-7A9A-D67E94285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EF4A0-2963-FCDA-A2BB-91EEE0C43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AF5-DD57-46B2-B3C4-E45CDC5DB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9159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FC9D0-CD4D-F789-FC75-6B0E3CCBC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3BCFF-F6BD-2DAF-2A78-538554E982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8250FE-BCCC-DC28-53FB-4D54DD3170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02F45D-D5F0-1FFB-8D2D-F88138E9B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97AEB-4C5F-41FA-BBD0-0A49543F8747}" type="datetimeFigureOut">
              <a:rPr lang="en-GB" smtClean="0"/>
              <a:t>16/11/2025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1B4CA6-5BE1-49CE-8528-4DDEE1BD7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9CC09F-9D21-116B-62DB-67A084570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AF5-DD57-46B2-B3C4-E45CDC5DB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7518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38AD7-555B-3461-C05D-E666B8DAE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59DABC-569C-93C7-D63D-010D915AD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F9E37F-5969-D74E-9F40-DA45EF4747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E476D0-D069-364C-7B82-4B28466D12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058321-6424-80B1-6B37-A92BC95DD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058237-672D-5E76-1732-BDC18CD6D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97AEB-4C5F-41FA-BBD0-0A49543F8747}" type="datetimeFigureOut">
              <a:rPr lang="en-GB" smtClean="0"/>
              <a:t>16/11/2025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02B8B2-151D-EA3C-569A-10A5EEB56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F143C6-AB57-0F0F-FD1A-5D722836B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AF5-DD57-46B2-B3C4-E45CDC5DB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85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0741F-E513-897C-BBAE-034AF5B3A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1721EA-1AA7-BF08-A7FC-F09657170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97AEB-4C5F-41FA-BBD0-0A49543F8747}" type="datetimeFigureOut">
              <a:rPr lang="en-GB" smtClean="0"/>
              <a:t>16/11/2025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DCE3A9-507D-3D56-8145-BD4E63E1F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A52D89-FF1B-8C2C-B93B-0F1E6C8D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AF5-DD57-46B2-B3C4-E45CDC5DB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8448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BFD7BF-6239-4BF4-6A7C-5FB3B0961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97AEB-4C5F-41FA-BBD0-0A49543F8747}" type="datetimeFigureOut">
              <a:rPr lang="en-GB" smtClean="0"/>
              <a:t>16/11/2025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6FE5FC-CD3A-7205-BFD7-7CAAB2C6F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D685D4-67EF-5BC2-ED32-220C1D665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AF5-DD57-46B2-B3C4-E45CDC5DB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4448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D7B73-99E4-42AD-B9F3-AD2D13395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B12AC-7869-2B83-1084-E89850741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334C80-8CE4-A99E-FF1E-F4C7F452E6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038BFA-EC75-0ADF-C8BD-08C320BDD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97AEB-4C5F-41FA-BBD0-0A49543F8747}" type="datetimeFigureOut">
              <a:rPr lang="en-GB" smtClean="0"/>
              <a:t>16/11/2025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FDFEEE-1451-05CF-35D8-88A0038DA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1491C1-8CBB-72BF-94F4-533FF544E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AF5-DD57-46B2-B3C4-E45CDC5DB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3705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F2526-BAF4-09CD-A47A-B815C47AA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6EF903-B5A7-B9CD-BD48-2DEBF81D87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9D2AA-73AD-7E87-2A38-F1C8B1F3DD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0F4648-65AF-809A-8BF8-ABE0CB17C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97AEB-4C5F-41FA-BBD0-0A49543F8747}" type="datetimeFigureOut">
              <a:rPr lang="en-GB" smtClean="0"/>
              <a:t>16/11/2025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D6A7DE-04B8-CB21-ED56-3993AE54E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8D414C-ACFE-A0B4-B12D-86ADFE94F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AF5-DD57-46B2-B3C4-E45CDC5DB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2517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4E8D0-1559-71A9-FF69-7B7F5121A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ACE2EE-7FC7-5354-E4FF-FE9171C183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603C1-AD19-B569-C508-F4312D4D7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97AEB-4C5F-41FA-BBD0-0A49543F8747}" type="datetimeFigureOut">
              <a:rPr lang="en-GB" smtClean="0"/>
              <a:t>16/11/2025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A0131-FBFD-A38B-3EFF-C9550E0D6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B0F45-8856-9168-338F-443874F48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AF5-DD57-46B2-B3C4-E45CDC5DB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9823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9256A6-17BB-6C78-9E7D-32A194312C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AEEB50-F9F9-8EEB-7715-C0DECBF28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94C12-BE1B-48A6-23D3-AA364B095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97AEB-4C5F-41FA-BBD0-0A49543F8747}" type="datetimeFigureOut">
              <a:rPr lang="en-GB" smtClean="0"/>
              <a:t>16/11/2025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76794-BDB3-3D4D-2D21-02D09CE85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5B53A-29CD-5F7B-9B96-52702F790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BAF5-DD57-46B2-B3C4-E45CDC5DB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6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4C48A9-FF8F-E460-F37C-E55ACE88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3A24C0-C93A-D866-DE66-CA084B3BB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E6F07-0293-8D8A-BE0D-C923530887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D97AEB-4C5F-41FA-BBD0-0A49543F8747}" type="datetimeFigureOut">
              <a:rPr lang="en-GB" smtClean="0"/>
              <a:t>16/11/2025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A68D0-E8A2-6A4A-9DDF-B77BDD1CA2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B0F9A-38AD-11DB-7806-CEE8DF8655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39BAF5-DD57-46B2-B3C4-E45CDC5DB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102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8" name="Rectangle 237">
            <a:extLst>
              <a:ext uri="{FF2B5EF4-FFF2-40B4-BE49-F238E27FC236}">
                <a16:creationId xmlns:a16="http://schemas.microsoft.com/office/drawing/2014/main" id="{FAF68CB5-D519-4070-A998-B86F0FBCD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yellow sign with a person and a child and a book&#10;&#10;Description automatically generated">
            <a:extLst>
              <a:ext uri="{FF2B5EF4-FFF2-40B4-BE49-F238E27FC236}">
                <a16:creationId xmlns:a16="http://schemas.microsoft.com/office/drawing/2014/main" id="{AB40C228-2DF5-4754-5C6E-40900E84A9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3" b="3"/>
          <a:stretch>
            <a:fillRect/>
          </a:stretch>
        </p:blipFill>
        <p:spPr>
          <a:xfrm>
            <a:off x="9526772" y="561698"/>
            <a:ext cx="1213106" cy="1213106"/>
          </a:xfrm>
          <a:custGeom>
            <a:avLst/>
            <a:gdLst/>
            <a:ahLst/>
            <a:cxnLst/>
            <a:rect l="l" t="t" r="r" b="b"/>
            <a:pathLst>
              <a:path w="2769973" h="2769973">
                <a:moveTo>
                  <a:pt x="133430" y="0"/>
                </a:moveTo>
                <a:lnTo>
                  <a:pt x="2636543" y="0"/>
                </a:lnTo>
                <a:cubicBezTo>
                  <a:pt x="2710234" y="0"/>
                  <a:pt x="2769973" y="59739"/>
                  <a:pt x="2769973" y="133430"/>
                </a:cubicBezTo>
                <a:lnTo>
                  <a:pt x="2769973" y="2636543"/>
                </a:lnTo>
                <a:cubicBezTo>
                  <a:pt x="2769973" y="2710234"/>
                  <a:pt x="2710234" y="2769973"/>
                  <a:pt x="2636543" y="2769973"/>
                </a:cubicBezTo>
                <a:lnTo>
                  <a:pt x="133430" y="2769973"/>
                </a:lnTo>
                <a:cubicBezTo>
                  <a:pt x="59739" y="2769973"/>
                  <a:pt x="0" y="2710234"/>
                  <a:pt x="0" y="2636543"/>
                </a:cubicBezTo>
                <a:lnTo>
                  <a:pt x="0" y="133430"/>
                </a:lnTo>
                <a:cubicBezTo>
                  <a:pt x="0" y="59739"/>
                  <a:pt x="59739" y="0"/>
                  <a:pt x="133430" y="0"/>
                </a:cubicBezTo>
                <a:close/>
              </a:path>
            </a:pathLst>
          </a:custGeom>
        </p:spPr>
      </p:pic>
      <p:sp>
        <p:nvSpPr>
          <p:cNvPr id="240" name="Arc 239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36468">
            <a:off x="7783403" y="326268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2728" y="486184"/>
            <a:ext cx="501580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28" y="1946684"/>
            <a:ext cx="5015804" cy="4351338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algn="l"/>
            <a:endParaRPr lang="en-US" sz="3200" b="1" dirty="0"/>
          </a:p>
          <a:p>
            <a:pPr algn="l"/>
            <a:r>
              <a:rPr lang="en-US" sz="3200" b="1" dirty="0"/>
              <a:t>Attendance assembly 17th November 2025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</p:txBody>
      </p:sp>
      <p:pic>
        <p:nvPicPr>
          <p:cNvPr id="6" name="Picture 5" descr="A group of children standing in a room&#10;&#10;AI-generated content may be incorrect.">
            <a:extLst>
              <a:ext uri="{FF2B5EF4-FFF2-40B4-BE49-F238E27FC236}">
                <a16:creationId xmlns:a16="http://schemas.microsoft.com/office/drawing/2014/main" id="{78E02F68-E02E-CD7F-FE52-9F989F947C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26" y="287079"/>
            <a:ext cx="6188149" cy="46411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6115D2-7DD0-85E7-2F00-C7CC7C4E66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5615" y="1720643"/>
            <a:ext cx="4553970" cy="341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73D46-24F7-DAFD-D0C2-293CE5C99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63A80EEA-62BB-A195-3373-2A1AA296A1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8B9E8-052D-0D59-6A44-F391391F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633" y="2894203"/>
            <a:ext cx="8091550" cy="2698523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16 of our 31 classes have over 95% attendance this week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One class with 99%</a:t>
            </a: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Well done!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FF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25081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Ward End weekly attendance- Autumn 1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842577"/>
              </p:ext>
            </p:extLst>
          </p:nvPr>
        </p:nvGraphicFramePr>
        <p:xfrm>
          <a:off x="825027" y="1605516"/>
          <a:ext cx="8983670" cy="5119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803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069901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234189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332477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1947252466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1674777125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611801651"/>
                    </a:ext>
                  </a:extLst>
                </a:gridCol>
              </a:tblGrid>
              <a:tr h="707646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3</a:t>
                      </a:r>
                      <a:r>
                        <a:rPr lang="en-GB" baseline="30000" dirty="0"/>
                        <a:t>rd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aseline="30000" dirty="0"/>
                    </a:p>
                    <a:p>
                      <a:pPr lvl="0">
                        <a:buNone/>
                      </a:pPr>
                      <a:r>
                        <a:rPr lang="en-GB" sz="2400" baseline="30000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800" baseline="30000" dirty="0"/>
                        <a:t>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800" baseline="30000" dirty="0"/>
                        <a:t>W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Ward End weekly attendance Autumn 1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8204108"/>
              </p:ext>
            </p:extLst>
          </p:nvPr>
        </p:nvGraphicFramePr>
        <p:xfrm>
          <a:off x="825029" y="1391551"/>
          <a:ext cx="8942011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581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38648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210317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1323901745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1182105384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209384489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10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aseline="30000" dirty="0"/>
                    </a:p>
                    <a:p>
                      <a:pPr lvl="0">
                        <a:buNone/>
                      </a:pPr>
                      <a:endParaRPr lang="en-GB" sz="2400" baseline="30000" dirty="0"/>
                    </a:p>
                    <a:p>
                      <a:pPr lvl="0">
                        <a:buNone/>
                      </a:pPr>
                      <a:r>
                        <a:rPr lang="en-GB" sz="2400" baseline="30000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Ward End weekly attendance Autumn 1 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0390098"/>
              </p:ext>
            </p:extLst>
          </p:nvPr>
        </p:nvGraphicFramePr>
        <p:xfrm>
          <a:off x="825028" y="1391551"/>
          <a:ext cx="9322364" cy="50802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7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37074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472615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115962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1016137555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231826070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2380243055"/>
                    </a:ext>
                  </a:extLst>
                </a:gridCol>
              </a:tblGrid>
              <a:tr h="1076739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10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390321" cy="793823"/>
          </a:xfrm>
        </p:spPr>
        <p:txBody>
          <a:bodyPr>
            <a:normAutofit/>
          </a:bodyPr>
          <a:lstStyle/>
          <a:p>
            <a:r>
              <a:rPr lang="en-US" dirty="0">
                <a:cs typeface="Calibri Light"/>
              </a:rPr>
              <a:t>Ward End weekly attendance Autumn 1</a:t>
            </a:r>
            <a:endParaRPr lang="en-US" sz="2400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0996815"/>
              </p:ext>
            </p:extLst>
          </p:nvPr>
        </p:nvGraphicFramePr>
        <p:xfrm>
          <a:off x="298349" y="1288901"/>
          <a:ext cx="9522591" cy="4994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009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073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112050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289975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00667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200667">
                  <a:extLst>
                    <a:ext uri="{9D8B030D-6E8A-4147-A177-3AD203B41FA5}">
                      <a16:colId xmlns:a16="http://schemas.microsoft.com/office/drawing/2014/main" val="95097935"/>
                    </a:ext>
                  </a:extLst>
                </a:gridCol>
                <a:gridCol w="1200667">
                  <a:extLst>
                    <a:ext uri="{9D8B030D-6E8A-4147-A177-3AD203B41FA5}">
                      <a16:colId xmlns:a16="http://schemas.microsoft.com/office/drawing/2014/main" val="2716458679"/>
                    </a:ext>
                  </a:extLst>
                </a:gridCol>
                <a:gridCol w="1200667">
                  <a:extLst>
                    <a:ext uri="{9D8B030D-6E8A-4147-A177-3AD203B41FA5}">
                      <a16:colId xmlns:a16="http://schemas.microsoft.com/office/drawing/2014/main" val="3738362026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10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Foxes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US" b="1" dirty="0"/>
                        <a:t>Swans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092802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3FCE6348-4211-A1EA-7C1A-9CC8E518F71E}"/>
              </a:ext>
            </a:extLst>
          </p:cNvPr>
          <p:cNvSpPr/>
          <p:nvPr/>
        </p:nvSpPr>
        <p:spPr>
          <a:xfrm>
            <a:off x="2169042" y="5752214"/>
            <a:ext cx="531627" cy="53162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2F69F3-BACE-A48B-1CA9-8328A916B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27" y="381935"/>
            <a:ext cx="5401338" cy="5974414"/>
          </a:xfrm>
        </p:spPr>
        <p:txBody>
          <a:bodyPr anchor="ctr">
            <a:normAutofit/>
          </a:bodyPr>
          <a:lstStyle/>
          <a:p>
            <a:r>
              <a:rPr lang="en-US" sz="8000">
                <a:solidFill>
                  <a:srgbClr val="FFFFFF"/>
                </a:solidFill>
                <a:ea typeface="Calibri Light"/>
                <a:cs typeface="Calibri Light"/>
              </a:rPr>
              <a:t>Stories of </a:t>
            </a:r>
            <a:r>
              <a:rPr lang="en-US" sz="6600">
                <a:solidFill>
                  <a:srgbClr val="FFFFFF"/>
                </a:solidFill>
                <a:ea typeface="Calibri Light"/>
                <a:cs typeface="Calibri Light"/>
              </a:rPr>
              <a:t>perseverance?</a:t>
            </a:r>
            <a:endParaRPr lang="en-US" sz="6600" dirty="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66F4F-4279-C166-340E-C84C27A70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360" y="228600"/>
            <a:ext cx="5779899" cy="6473536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FF0000">
                    <a:alpha val="80000"/>
                  </a:srgbClr>
                </a:solidFill>
              </a:rPr>
              <a:t>This is our Assembly Theme this week.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7030A0">
                    <a:alpha val="80000"/>
                  </a:srgbClr>
                </a:solidFill>
              </a:rPr>
              <a:t>Value:  </a:t>
            </a:r>
            <a:r>
              <a:rPr lang="en-GB" sz="2000" i="1" dirty="0">
                <a:solidFill>
                  <a:srgbClr val="7030A0">
                    <a:alpha val="80000"/>
                  </a:srgbClr>
                </a:solidFill>
              </a:rPr>
              <a:t>Perseverance</a:t>
            </a:r>
          </a:p>
          <a:p>
            <a:pPr marL="0" indent="0">
              <a:buNone/>
            </a:pPr>
            <a:r>
              <a:rPr lang="en-GB" sz="1600" b="1" dirty="0">
                <a:solidFill>
                  <a:srgbClr val="0070C0">
                    <a:alpha val="80000"/>
                  </a:srgbClr>
                </a:solidFill>
              </a:rPr>
              <a:t>Use the language of Comparison.</a:t>
            </a:r>
          </a:p>
          <a:p>
            <a:pPr marL="0" indent="0">
              <a:buNone/>
            </a:pPr>
            <a:endParaRPr lang="en-GB" sz="1600" b="1" dirty="0">
              <a:solidFill>
                <a:srgbClr val="0070C0">
                  <a:alpha val="80000"/>
                </a:srgbClr>
              </a:solidFill>
            </a:endParaRPr>
          </a:p>
          <a:p>
            <a:pPr marL="0" indent="0">
              <a:buNone/>
            </a:pPr>
            <a:r>
              <a:rPr lang="en-GB" sz="1600" b="1" dirty="0">
                <a:solidFill>
                  <a:srgbClr val="0070C0">
                    <a:alpha val="80000"/>
                  </a:srgbClr>
                </a:solidFill>
              </a:rPr>
              <a:t>What stories do you know that show perseverance. Perhaps have a think during the week.  Do YOU have a story about perseverance?</a:t>
            </a:r>
          </a:p>
          <a:p>
            <a:pPr marL="0" indent="0">
              <a:buNone/>
            </a:pPr>
            <a:endParaRPr lang="en-GB" sz="1600" b="1" dirty="0">
              <a:solidFill>
                <a:srgbClr val="0070C0">
                  <a:alpha val="80000"/>
                </a:srgbClr>
              </a:solidFill>
            </a:endParaRPr>
          </a:p>
          <a:p>
            <a:pPr marL="0" indent="0">
              <a:buNone/>
            </a:pPr>
            <a:r>
              <a:rPr lang="en-GB" sz="1600" b="1" dirty="0">
                <a:solidFill>
                  <a:srgbClr val="0070C0">
                    <a:alpha val="80000"/>
                  </a:srgbClr>
                </a:solidFill>
              </a:rPr>
              <a:t>The Hare and the Tortoise – Aesop’s fable.</a:t>
            </a:r>
          </a:p>
          <a:p>
            <a:pPr marL="0" indent="0">
              <a:buNone/>
            </a:pPr>
            <a:r>
              <a:rPr lang="en-GB" sz="1600" b="1" dirty="0">
                <a:solidFill>
                  <a:srgbClr val="0070C0">
                    <a:alpha val="80000"/>
                  </a:srgbClr>
                </a:solidFill>
              </a:rPr>
              <a:t>The Enormous Turnip</a:t>
            </a:r>
          </a:p>
          <a:p>
            <a:pPr marL="0" indent="0">
              <a:buNone/>
            </a:pPr>
            <a:r>
              <a:rPr lang="en-GB" sz="1600" b="1" dirty="0">
                <a:solidFill>
                  <a:srgbClr val="0070C0">
                    <a:alpha val="80000"/>
                  </a:srgbClr>
                </a:solidFill>
              </a:rPr>
              <a:t>The little Red Hen.</a:t>
            </a:r>
          </a:p>
          <a:p>
            <a:pPr marL="0" indent="0">
              <a:buNone/>
            </a:pPr>
            <a:endParaRPr lang="en-GB" sz="1600" b="1" dirty="0">
              <a:solidFill>
                <a:srgbClr val="0070C0">
                  <a:alpha val="80000"/>
                </a:srgb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0889A60-7F1B-8036-3371-8166536BE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2086" y="4592911"/>
            <a:ext cx="1974076" cy="197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676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356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CFADE6-6AA0-D55F-5C24-13C3A1D3A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14" y="2074363"/>
            <a:ext cx="2753712" cy="242406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Check  presentation skills on this chart.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E6C833-739F-867D-DE08-28A10EA039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9325" y="-59278"/>
            <a:ext cx="9355078" cy="661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1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9A42C7B2-7BD6-433A-95AB-5AA4F44B5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holding a stick with fruit on it&#10;&#10;AI-generated content may be incorrect.">
            <a:extLst>
              <a:ext uri="{FF2B5EF4-FFF2-40B4-BE49-F238E27FC236}">
                <a16:creationId xmlns:a16="http://schemas.microsoft.com/office/drawing/2014/main" id="{ED61D9A0-E100-8B8F-F971-2671EE55B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18"/>
          <a:stretch>
            <a:fillRect/>
          </a:stretch>
        </p:blipFill>
        <p:spPr>
          <a:xfrm>
            <a:off x="-6" y="10"/>
            <a:ext cx="7642746" cy="685799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986129"/>
            <a:ext cx="6288261" cy="2253231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FE2DF9-EDC9-049E-78D9-FE7CFA222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152624"/>
            <a:ext cx="2112264" cy="1920240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What’s happening at Ward End?</a:t>
            </a:r>
          </a:p>
        </p:txBody>
      </p:sp>
      <p:pic>
        <p:nvPicPr>
          <p:cNvPr id="5" name="Picture 4" descr="A group of kids making fruit skewers">
            <a:extLst>
              <a:ext uri="{FF2B5EF4-FFF2-40B4-BE49-F238E27FC236}">
                <a16:creationId xmlns:a16="http://schemas.microsoft.com/office/drawing/2014/main" id="{21FF8BE8-890F-AABD-73E5-EF57C65DA5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" r="1689" b="-1"/>
          <a:stretch>
            <a:fillRect/>
          </a:stretch>
        </p:blipFill>
        <p:spPr>
          <a:xfrm>
            <a:off x="7809454" y="1"/>
            <a:ext cx="4382546" cy="3345645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535" y="47845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94346" y="5103601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0DA8C-A154-B870-2333-1BF10657E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4992" y="4151376"/>
            <a:ext cx="3319272" cy="1920240"/>
          </a:xfrm>
        </p:spPr>
        <p:txBody>
          <a:bodyPr anchor="ctr">
            <a:normAutofit/>
          </a:bodyPr>
          <a:lstStyle/>
          <a:p>
            <a:r>
              <a:rPr lang="en-GB" sz="1700" b="1" dirty="0"/>
              <a:t>Cooking club has begun for years 4 and 2.  Year 2 made fruit kebabs, washing and cutting carefully and enjoying eating them at home.  They look great!</a:t>
            </a:r>
          </a:p>
        </p:txBody>
      </p:sp>
      <p:pic>
        <p:nvPicPr>
          <p:cNvPr id="9" name="Picture 8" descr="A child cutting fruit on a cutting board">
            <a:extLst>
              <a:ext uri="{FF2B5EF4-FFF2-40B4-BE49-F238E27FC236}">
                <a16:creationId xmlns:a16="http://schemas.microsoft.com/office/drawing/2014/main" id="{444629F1-9C2B-34DF-9BB6-07CF021FBF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4" b="-1"/>
          <a:stretch>
            <a:fillRect/>
          </a:stretch>
        </p:blipFill>
        <p:spPr>
          <a:xfrm>
            <a:off x="7809462" y="3512354"/>
            <a:ext cx="4382545" cy="334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49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kids sitting at a table with rolling pins&#10;&#10;AI-generated content may be incorrect.">
            <a:extLst>
              <a:ext uri="{FF2B5EF4-FFF2-40B4-BE49-F238E27FC236}">
                <a16:creationId xmlns:a16="http://schemas.microsoft.com/office/drawing/2014/main" id="{44DCD722-E5E5-C15E-42BF-76F2491C5F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62AAF0-9153-7D00-0248-259FF1EB2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Cheesecake making- what is happening here?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4101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60775-933C-311D-1E31-9551F385E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2" y="5097105"/>
            <a:ext cx="7022982" cy="115371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/>
              <a:t>Year 4 cookers!</a:t>
            </a:r>
          </a:p>
        </p:txBody>
      </p:sp>
      <p:pic>
        <p:nvPicPr>
          <p:cNvPr id="5" name="Content Placeholder 4" descr="A group of children in a classroom&#10;&#10;AI-generated content may be incorrect.">
            <a:extLst>
              <a:ext uri="{FF2B5EF4-FFF2-40B4-BE49-F238E27FC236}">
                <a16:creationId xmlns:a16="http://schemas.microsoft.com/office/drawing/2014/main" id="{061BBEBA-9566-3DDC-6FC7-EC419BEAC4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92" y="586799"/>
            <a:ext cx="5612107" cy="4209080"/>
          </a:xfrm>
          <a:prstGeom prst="rect">
            <a:avLst/>
          </a:prstGeom>
        </p:spPr>
      </p:pic>
      <p:pic>
        <p:nvPicPr>
          <p:cNvPr id="7" name="Picture 6" descr="A child holding a tray of food&#10;&#10;AI-generated content may be incorrect.">
            <a:extLst>
              <a:ext uri="{FF2B5EF4-FFF2-40B4-BE49-F238E27FC236}">
                <a16:creationId xmlns:a16="http://schemas.microsoft.com/office/drawing/2014/main" id="{48968C29-1100-B91F-F288-96C8150AF2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786" y="3481004"/>
            <a:ext cx="3998950" cy="2999212"/>
          </a:xfrm>
          <a:prstGeom prst="rect">
            <a:avLst/>
          </a:prstGeom>
        </p:spPr>
      </p:pic>
      <p:pic>
        <p:nvPicPr>
          <p:cNvPr id="9" name="Picture 8" descr="A group of children sitting at a table">
            <a:extLst>
              <a:ext uri="{FF2B5EF4-FFF2-40B4-BE49-F238E27FC236}">
                <a16:creationId xmlns:a16="http://schemas.microsoft.com/office/drawing/2014/main" id="{079ED97A-FC52-AFC7-F9D1-98CF48A308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785" y="209125"/>
            <a:ext cx="3998950" cy="299921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3FC4C9A-7760-08E3-AE1B-B5EBEC35F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4887467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44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-1500"/>
            <a:ext cx="12191998" cy="6858000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635" y="-1500"/>
            <a:ext cx="8119933" cy="6858001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0659F6-0853-468D-B1B2-44FDBE98B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9272" y="-3000"/>
            <a:ext cx="12201265" cy="6859501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8536" y="0"/>
            <a:ext cx="11718098" cy="6858000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3C1533-84E5-ACCF-901A-EA7A65F7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639" y="561203"/>
            <a:ext cx="9932691" cy="1165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700" dirty="0">
                <a:solidFill>
                  <a:srgbClr val="FFFFFF"/>
                </a:solidFill>
              </a:rPr>
              <a:t>Thank you everyone for joining in  with </a:t>
            </a:r>
            <a:br>
              <a:rPr lang="en-US" sz="3700" dirty="0">
                <a:solidFill>
                  <a:srgbClr val="FFFFFF"/>
                </a:solidFill>
              </a:rPr>
            </a:br>
            <a:r>
              <a:rPr lang="en-US" sz="3700" dirty="0">
                <a:solidFill>
                  <a:srgbClr val="FFFFFF"/>
                </a:solidFill>
              </a:rPr>
              <a:t>Children in Need day 2025- you can still donate £1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77ACDD7-882D-4B81-A213-84C82B96B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4" y="2888341"/>
            <a:ext cx="12203819" cy="396815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group of kids standing in a room&#10;&#10;AI-generated content may be incorrect.">
            <a:extLst>
              <a:ext uri="{FF2B5EF4-FFF2-40B4-BE49-F238E27FC236}">
                <a16:creationId xmlns:a16="http://schemas.microsoft.com/office/drawing/2014/main" id="{4F1AB9D8-A900-020B-C316-2F30702C23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1"/>
          <a:stretch>
            <a:fillRect/>
          </a:stretch>
        </p:blipFill>
        <p:spPr>
          <a:xfrm>
            <a:off x="467216" y="2217646"/>
            <a:ext cx="5396585" cy="3694055"/>
          </a:xfrm>
          <a:prstGeom prst="rect">
            <a:avLst/>
          </a:prstGeom>
        </p:spPr>
      </p:pic>
      <p:pic>
        <p:nvPicPr>
          <p:cNvPr id="7" name="Picture 6" descr="A group of children in a classroom&#10;&#10;AI-generated content may be incorrect.">
            <a:extLst>
              <a:ext uri="{FF2B5EF4-FFF2-40B4-BE49-F238E27FC236}">
                <a16:creationId xmlns:a16="http://schemas.microsoft.com/office/drawing/2014/main" id="{EE0BD9CC-409A-93DF-461D-126BEDE431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1"/>
          <a:stretch>
            <a:fillRect/>
          </a:stretch>
        </p:blipFill>
        <p:spPr>
          <a:xfrm>
            <a:off x="6350724" y="2216079"/>
            <a:ext cx="5678469" cy="388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61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82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25331E-C217-CD95-54D2-B07ECA507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57241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Friday 14</a:t>
            </a:r>
            <a:r>
              <a:rPr lang="en-US" sz="2800" baseline="30000" dirty="0">
                <a:solidFill>
                  <a:srgbClr val="FFFFFF"/>
                </a:solidFill>
              </a:rPr>
              <a:t>th</a:t>
            </a:r>
            <a:r>
              <a:rPr lang="en-US" sz="2800" dirty="0">
                <a:solidFill>
                  <a:srgbClr val="FFFFFF"/>
                </a:solidFill>
              </a:rPr>
              <a:t> November,</a:t>
            </a:r>
            <a:br>
              <a:rPr lang="en-US" sz="2800" dirty="0">
                <a:solidFill>
                  <a:srgbClr val="FFFFFF"/>
                </a:solidFill>
              </a:rPr>
            </a:br>
            <a:r>
              <a:rPr lang="en-US" sz="2800" dirty="0">
                <a:solidFill>
                  <a:srgbClr val="FFFFFF"/>
                </a:solidFill>
              </a:rPr>
              <a:t>Children in Need day 2025</a:t>
            </a:r>
            <a:br>
              <a:rPr lang="en-US" sz="2800" dirty="0">
                <a:solidFill>
                  <a:srgbClr val="FFFFFF"/>
                </a:solidFill>
              </a:rPr>
            </a:br>
            <a:br>
              <a:rPr lang="en-US" sz="2800" dirty="0">
                <a:solidFill>
                  <a:srgbClr val="FFFFFF"/>
                </a:solidFill>
              </a:rPr>
            </a:br>
            <a:r>
              <a:rPr lang="en-US" sz="2800" dirty="0">
                <a:solidFill>
                  <a:srgbClr val="FFFFFF"/>
                </a:solidFill>
              </a:rPr>
              <a:t>Wear something Spotty</a:t>
            </a:r>
            <a:br>
              <a:rPr lang="en-US" sz="2800" dirty="0">
                <a:solidFill>
                  <a:srgbClr val="FFFFFF"/>
                </a:solidFill>
              </a:rPr>
            </a:br>
            <a:r>
              <a:rPr lang="en-US" sz="2800" b="1" dirty="0">
                <a:solidFill>
                  <a:srgbClr val="FF0000"/>
                </a:solidFill>
              </a:rPr>
              <a:t>and donate £1- links have been sent to your adults to make the donation on line</a:t>
            </a: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92A4DDF-9794-94DF-9230-5E62BB343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123"/>
          <a:stretch>
            <a:fillRect/>
          </a:stretch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562076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339A6F5-AD6A-4D80-8AD9-6290D13AC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1000"/>
                </a:srgbClr>
              </a:gs>
              <a:gs pos="95000">
                <a:schemeClr val="accent5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7526FB-C1F2-9E8D-AA46-6F3350706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2945176"/>
            <a:ext cx="2878688" cy="27579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500" dirty="0">
                <a:solidFill>
                  <a:srgbClr val="FFFFFF"/>
                </a:solidFill>
              </a:rPr>
              <a:t>Just finished reading Midnight Treasure- </a:t>
            </a:r>
            <a:br>
              <a:rPr lang="en-US" sz="2500" dirty="0">
                <a:solidFill>
                  <a:srgbClr val="FFFFFF"/>
                </a:solidFill>
              </a:rPr>
            </a:br>
            <a:br>
              <a:rPr lang="en-US" sz="2500" dirty="0">
                <a:solidFill>
                  <a:srgbClr val="FFFFFF"/>
                </a:solidFill>
              </a:rPr>
            </a:br>
            <a:r>
              <a:rPr lang="en-US" sz="2500" dirty="0">
                <a:solidFill>
                  <a:srgbClr val="FFFFFF"/>
                </a:solidFill>
              </a:rPr>
              <a:t>A 3 word, review</a:t>
            </a:r>
            <a:br>
              <a:rPr lang="en-US" sz="2500" dirty="0">
                <a:solidFill>
                  <a:srgbClr val="FFFFFF"/>
                </a:solidFill>
              </a:rPr>
            </a:br>
            <a:r>
              <a:rPr lang="en-US" sz="2500" b="1" dirty="0">
                <a:solidFill>
                  <a:srgbClr val="FFFFFF"/>
                </a:solidFill>
              </a:rPr>
              <a:t>A terrifying fantasy quest! </a:t>
            </a:r>
            <a:br>
              <a:rPr lang="en-US" sz="2500" dirty="0">
                <a:solidFill>
                  <a:srgbClr val="FFFFFF"/>
                </a:solidFill>
              </a:rPr>
            </a:br>
            <a:endParaRPr lang="en-US" sz="2500" dirty="0">
              <a:solidFill>
                <a:srgbClr val="FFFFFF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640123-0658-D98C-2237-2D1C0A0C30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1629"/>
          <a:stretch>
            <a:fillRect/>
          </a:stretch>
        </p:blipFill>
        <p:spPr>
          <a:xfrm>
            <a:off x="4813797" y="736370"/>
            <a:ext cx="3070253" cy="5385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BA5364-D725-8A23-E3B3-2E93A380E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601" y="736370"/>
            <a:ext cx="3069598" cy="538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93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339A6F5-AD6A-4D80-8AD9-6290D13AC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1000"/>
                </a:srgbClr>
              </a:gs>
              <a:gs pos="95000">
                <a:schemeClr val="accent5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E48311-0EE6-771E-E467-90DFB80BE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2945176"/>
            <a:ext cx="2878688" cy="27579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My next read!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74C5914-A3C4-C7C0-3D96-CB6D1B5F5B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3020" r="2200"/>
          <a:stretch>
            <a:fillRect/>
          </a:stretch>
        </p:blipFill>
        <p:spPr>
          <a:xfrm>
            <a:off x="4813806" y="736370"/>
            <a:ext cx="3070234" cy="53850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EC1ECD-DC34-D0C2-7196-251B3BA0A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601" y="736370"/>
            <a:ext cx="3069598" cy="538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24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3507DD-7CAE-2535-B2D8-943F2194C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5" y="568517"/>
            <a:ext cx="5248221" cy="1067209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bg1"/>
                </a:solidFill>
              </a:rPr>
              <a:t>Ward End Welcome’s!</a:t>
            </a:r>
          </a:p>
        </p:txBody>
      </p:sp>
      <p:pic>
        <p:nvPicPr>
          <p:cNvPr id="5" name="Picture 4" descr="A yellow sign with a group of people and text&#10;&#10;AI-generated content may be incorrect.">
            <a:extLst>
              <a:ext uri="{FF2B5EF4-FFF2-40B4-BE49-F238E27FC236}">
                <a16:creationId xmlns:a16="http://schemas.microsoft.com/office/drawing/2014/main" id="{5D4AC551-2097-92C8-1706-AB3B01F44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8" b="-4"/>
          <a:stretch>
            <a:fillRect/>
          </a:stretch>
        </p:blipFill>
        <p:spPr>
          <a:xfrm>
            <a:off x="739959" y="1095407"/>
            <a:ext cx="4754947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894EFA8-F425-4D19-A94B-445388B31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579F4-5495-38D6-C1A3-9763480CE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820369"/>
            <a:ext cx="521717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bg1"/>
                </a:solidFill>
              </a:rPr>
              <a:t>Did everyone complete the half term Homework Challenge?</a:t>
            </a:r>
          </a:p>
          <a:p>
            <a:pPr marL="0" indent="0">
              <a:buNone/>
            </a:pPr>
            <a:endParaRPr lang="en-GB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bg1"/>
                </a:solidFill>
              </a:rPr>
              <a:t>Share some across the year group please.</a:t>
            </a:r>
          </a:p>
          <a:p>
            <a:pPr marL="0" indent="0">
              <a:buNone/>
            </a:pPr>
            <a:endParaRPr lang="en-GB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bg1"/>
                </a:solidFill>
              </a:rPr>
              <a:t>Reminder Wednesday and Thursday this week- photograph day.</a:t>
            </a:r>
          </a:p>
        </p:txBody>
      </p:sp>
      <p:grpSp>
        <p:nvGrpSpPr>
          <p:cNvPr id="23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7569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557108F-0E27-2217-A6F7-5B2BF3E8B555}"/>
              </a:ext>
            </a:extLst>
          </p:cNvPr>
          <p:cNvSpPr/>
          <p:nvPr/>
        </p:nvSpPr>
        <p:spPr>
          <a:xfrm>
            <a:off x="417149" y="352902"/>
            <a:ext cx="3640501" cy="6013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0C845A-3253-7CC5-F629-53E3B8E50E83}"/>
              </a:ext>
            </a:extLst>
          </p:cNvPr>
          <p:cNvSpPr txBox="1"/>
          <p:nvPr/>
        </p:nvSpPr>
        <p:spPr>
          <a:xfrm>
            <a:off x="466344" y="641024"/>
            <a:ext cx="3419856" cy="5583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The book fair is coming to Ward End!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 descr="A poster for a book fair">
            <a:extLst>
              <a:ext uri="{FF2B5EF4-FFF2-40B4-BE49-F238E27FC236}">
                <a16:creationId xmlns:a16="http://schemas.microsoft.com/office/drawing/2014/main" id="{85B0BD8B-69C9-139A-0A6D-23D6937534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488" y="309361"/>
            <a:ext cx="7181538" cy="40396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39E2D3-78FD-0C35-D08B-BABFDBDD471E}"/>
              </a:ext>
            </a:extLst>
          </p:cNvPr>
          <p:cNvSpPr txBox="1"/>
          <p:nvPr/>
        </p:nvSpPr>
        <p:spPr>
          <a:xfrm>
            <a:off x="4469892" y="4766602"/>
            <a:ext cx="7537704" cy="185164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etter-join No-Lead 8" panose="02000503000000020003" pitchFamily="50" charset="0"/>
                <a:ea typeface="+mn-ea"/>
                <a:cs typeface="+mn-cs"/>
              </a:rPr>
              <a:t>From the 1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etter-join No-Lead 8" panose="02000503000000020003" pitchFamily="50" charset="0"/>
                <a:ea typeface="+mn-ea"/>
                <a:cs typeface="+mn-cs"/>
              </a:rPr>
              <a:t>st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etter-join No-Lead 8" panose="02000503000000020003" pitchFamily="50" charset="0"/>
                <a:ea typeface="+mn-ea"/>
                <a:cs typeface="+mn-cs"/>
              </a:rPr>
              <a:t> December to 5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etter-join No-Lead 8" panose="02000503000000020003" pitchFamily="50" charset="0"/>
                <a:ea typeface="+mn-ea"/>
                <a:cs typeface="+mn-cs"/>
              </a:rPr>
              <a:t>th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etter-join No-Lead 8" panose="02000503000000020003" pitchFamily="50" charset="0"/>
                <a:ea typeface="+mn-ea"/>
                <a:cs typeface="+mn-cs"/>
              </a:rPr>
              <a:t> December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Letter-join No-Lead 8" panose="02000503000000020003" pitchFamily="50" charset="0"/>
                <a:ea typeface="+mn-ea"/>
                <a:cs typeface="+mn-cs"/>
              </a:rPr>
              <a:t>-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Letter-join No-Lead 8" panose="02000503000000020003" pitchFamily="50" charset="0"/>
                <a:ea typeface="+mn-ea"/>
                <a:cs typeface="+mn-cs"/>
              </a:rPr>
              <a:t>Books are half price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Letter-join No-Lead 8" panose="02000503000000020003" pitchFamily="50" charset="0"/>
                <a:ea typeface="+mn-ea"/>
                <a:cs typeface="+mn-cs"/>
              </a:rPr>
              <a:t>-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etter-join No-Lead 8" panose="02000503000000020003" pitchFamily="50" charset="0"/>
                <a:ea typeface="+mn-ea"/>
                <a:cs typeface="+mn-cs"/>
              </a:rPr>
              <a:t>You don’t want to miss it.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etter-join No-Lead 8" panose="02000503000000020003" pitchFamily="50" charset="0"/>
                <a:ea typeface="+mn-ea"/>
                <a:cs typeface="+mn-cs"/>
              </a:rPr>
              <a:t>Make sure to bring your parents and come see us !</a:t>
            </a:r>
          </a:p>
        </p:txBody>
      </p:sp>
    </p:spTree>
    <p:extLst>
      <p:ext uri="{BB962C8B-B14F-4D97-AF65-F5344CB8AC3E}">
        <p14:creationId xmlns:p14="http://schemas.microsoft.com/office/powerpoint/2010/main" val="1192255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DBD0C2-17DF-EB02-F389-82BC158D24C2}"/>
              </a:ext>
            </a:extLst>
          </p:cNvPr>
          <p:cNvSpPr txBox="1"/>
          <p:nvPr/>
        </p:nvSpPr>
        <p:spPr>
          <a:xfrm>
            <a:off x="2464419" y="612844"/>
            <a:ext cx="761349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Join us for our Book Fair!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📍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Location: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School canteen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📅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Dates: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1st–5th December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🕒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Times: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3:30 PM daily (Friday starts at 3:00 PM)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💸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Books are HALF PRICE!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We’re going mostly cashless this year, but cash is still welcome!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 keep things safe and organized, each year group has its own day: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Monday: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Year 1 &amp;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Tuesday: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Year 3 &amp; 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Wednesday: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Year 5 &amp; 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Thursday: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Reception &amp; Nursery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Friday: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Open to everyone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 can’t wait to see you there!</a:t>
            </a:r>
          </a:p>
        </p:txBody>
      </p:sp>
    </p:spTree>
    <p:extLst>
      <p:ext uri="{BB962C8B-B14F-4D97-AF65-F5344CB8AC3E}">
        <p14:creationId xmlns:p14="http://schemas.microsoft.com/office/powerpoint/2010/main" val="597669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1f986e230b53ff07620cbce93e8d62b7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71b886e63378f433877a059ccf3302c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6D64C7-25B4-4039-AC96-5EFDDB852A79}">
  <ds:schemaRefs>
    <ds:schemaRef ds:uri="8597feb0-90a3-4dd7-bd7b-e801c8285120"/>
    <ds:schemaRef ds:uri="http://purl.org/dc/elements/1.1/"/>
    <ds:schemaRef ds:uri="http://purl.org/dc/dcmitype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44639eb9-4e59-423c-9035-d8b13c163b16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23826CC-F506-454F-8A1C-C8A947CCBE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688</Words>
  <Application>Microsoft Office PowerPoint</Application>
  <PresentationFormat>Widescreen</PresentationFormat>
  <Paragraphs>223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Calibri Light</vt:lpstr>
      <vt:lpstr>Impact</vt:lpstr>
      <vt:lpstr>Letter-join No-Lead 8</vt:lpstr>
      <vt:lpstr>Univers LT Pro 45 Light</vt:lpstr>
      <vt:lpstr>Univers LT Pro 85 XBlack</vt:lpstr>
      <vt:lpstr>office theme</vt:lpstr>
      <vt:lpstr>1_Office Theme</vt:lpstr>
      <vt:lpstr>           </vt:lpstr>
      <vt:lpstr>PowerPoint Presentation</vt:lpstr>
      <vt:lpstr>        16 of our 31 classes have over 95% attendance this week  One class with 99% Well done!         </vt:lpstr>
      <vt:lpstr>Ward End weekly attendance- Autumn 1</vt:lpstr>
      <vt:lpstr>Ward End weekly attendance Autumn 1</vt:lpstr>
      <vt:lpstr>Ward End weekly attendance Autumn 1 </vt:lpstr>
      <vt:lpstr>Ward End weekly attendance Autumn 1</vt:lpstr>
      <vt:lpstr>Stories of perseverance?</vt:lpstr>
      <vt:lpstr>Check  presentation skills on this chart.</vt:lpstr>
      <vt:lpstr>What’s happening at Ward End?</vt:lpstr>
      <vt:lpstr>Cheesecake making- what is happening here?</vt:lpstr>
      <vt:lpstr>Year 4 cookers!</vt:lpstr>
      <vt:lpstr>Thank you everyone for joining in  with  Children in Need day 2025- you can still donate £1</vt:lpstr>
      <vt:lpstr>Friday 14th November, Children in Need day 2025  Wear something Spotty and donate £1- links have been sent to your adults to make the donation on line</vt:lpstr>
      <vt:lpstr>Just finished reading Midnight Treasure-   A 3 word, review A terrifying fantasy quest!  </vt:lpstr>
      <vt:lpstr>My next read!</vt:lpstr>
      <vt:lpstr>Ward End Welcome’s!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925</cp:revision>
  <dcterms:created xsi:type="dcterms:W3CDTF">2023-08-18T11:35:42Z</dcterms:created>
  <dcterms:modified xsi:type="dcterms:W3CDTF">2025-11-17T07:31:09Z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2025-10-12T19:20:04Z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74cd0d41-6111-4391-865d-c6e87914ae7d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10, 3, 0, 2</vt:lpwstr>
  </property>
</Properties>
</file>