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378" r:id="rId5"/>
    <p:sldId id="278" r:id="rId6"/>
    <p:sldId id="553" r:id="rId7"/>
    <p:sldId id="322" r:id="rId8"/>
    <p:sldId id="320" r:id="rId9"/>
    <p:sldId id="321" r:id="rId10"/>
    <p:sldId id="323" r:id="rId11"/>
    <p:sldId id="526" r:id="rId12"/>
    <p:sldId id="571" r:id="rId13"/>
    <p:sldId id="532" r:id="rId14"/>
    <p:sldId id="574" r:id="rId15"/>
    <p:sldId id="578" r:id="rId16"/>
    <p:sldId id="577" r:id="rId17"/>
    <p:sldId id="558" r:id="rId18"/>
    <p:sldId id="579" r:id="rId19"/>
    <p:sldId id="581" r:id="rId20"/>
    <p:sldId id="5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721E5C-DA7C-4B16-8181-8D1856CE1DDA}" v="8" dt="2025-12-14T19:30:28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9" autoAdjust="0"/>
    <p:restoredTop sz="89243" autoAdjust="0"/>
  </p:normalViewPr>
  <p:slideViewPr>
    <p:cSldViewPr snapToGrid="0">
      <p:cViewPr varScale="1">
        <p:scale>
          <a:sx n="82" d="100"/>
          <a:sy n="82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8" name="Rectangle 237">
            <a:extLst>
              <a:ext uri="{FF2B5EF4-FFF2-40B4-BE49-F238E27FC236}">
                <a16:creationId xmlns:a16="http://schemas.microsoft.com/office/drawing/2014/main" id="{FAF68CB5-D519-4070-A998-B86F0FB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" b="3"/>
          <a:stretch>
            <a:fillRect/>
          </a:stretch>
        </p:blipFill>
        <p:spPr>
          <a:xfrm>
            <a:off x="9526772" y="561698"/>
            <a:ext cx="1213106" cy="1213106"/>
          </a:xfrm>
          <a:custGeom>
            <a:avLst/>
            <a:gdLst/>
            <a:ahLst/>
            <a:cxnLst/>
            <a:rect l="l" t="t" r="r" b="b"/>
            <a:pathLst>
              <a:path w="2769973" h="2769973">
                <a:moveTo>
                  <a:pt x="133430" y="0"/>
                </a:moveTo>
                <a:lnTo>
                  <a:pt x="2636543" y="0"/>
                </a:lnTo>
                <a:cubicBezTo>
                  <a:pt x="2710234" y="0"/>
                  <a:pt x="2769973" y="59739"/>
                  <a:pt x="2769973" y="133430"/>
                </a:cubicBezTo>
                <a:lnTo>
                  <a:pt x="2769973" y="2636543"/>
                </a:lnTo>
                <a:cubicBezTo>
                  <a:pt x="2769973" y="2710234"/>
                  <a:pt x="2710234" y="2769973"/>
                  <a:pt x="2636543" y="2769973"/>
                </a:cubicBezTo>
                <a:lnTo>
                  <a:pt x="133430" y="2769973"/>
                </a:lnTo>
                <a:cubicBezTo>
                  <a:pt x="59739" y="2769973"/>
                  <a:pt x="0" y="2710234"/>
                  <a:pt x="0" y="2636543"/>
                </a:cubicBezTo>
                <a:lnTo>
                  <a:pt x="0" y="133430"/>
                </a:lnTo>
                <a:cubicBezTo>
                  <a:pt x="0" y="59739"/>
                  <a:pt x="59739" y="0"/>
                  <a:pt x="133430" y="0"/>
                </a:cubicBezTo>
                <a:close/>
              </a:path>
            </a:pathLst>
          </a:custGeom>
        </p:spPr>
      </p:pic>
      <p:sp>
        <p:nvSpPr>
          <p:cNvPr id="240" name="Arc 239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36468">
            <a:off x="7783403" y="326268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2728" y="486184"/>
            <a:ext cx="50158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28" y="1946684"/>
            <a:ext cx="5015804" cy="4351338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algn="l"/>
            <a:endParaRPr lang="en-US" sz="3200" b="1" dirty="0"/>
          </a:p>
          <a:p>
            <a:pPr algn="l"/>
            <a:r>
              <a:rPr lang="en-US" sz="3200" b="1" dirty="0"/>
              <a:t>Attendance assembly 8th December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4641F3-B778-8771-FAC2-AA3620387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" y="486184"/>
            <a:ext cx="4673600" cy="3505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40D8D0-D727-3543-A1CC-B87718036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418" y="4042186"/>
            <a:ext cx="2599856" cy="25998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8EAC1A-02B2-8155-EE2D-2D057BCBB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2308" y="584411"/>
            <a:ext cx="3080041" cy="453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73D46-24F7-DAFD-D0C2-293CE5C9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63A80EEA-62BB-A195-3373-2A1AA296A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8B9E8-052D-0D59-6A44-F391391F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33" y="2894203"/>
            <a:ext cx="8091550" cy="2698523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11 of our 31 classes have over 95% attendance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Highest score was 97% this week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We need to be in school EVERY DAY to be successful.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08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attendance-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913052"/>
              </p:ext>
            </p:extLst>
          </p:nvPr>
        </p:nvGraphicFramePr>
        <p:xfrm>
          <a:off x="825027" y="1605516"/>
          <a:ext cx="8983670" cy="5174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80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6990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234189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32477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947252466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674777125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611801651"/>
                    </a:ext>
                  </a:extLst>
                </a:gridCol>
              </a:tblGrid>
              <a:tr h="70764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Wb 8th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179830"/>
              </p:ext>
            </p:extLst>
          </p:nvPr>
        </p:nvGraphicFramePr>
        <p:xfrm>
          <a:off x="825029" y="1391551"/>
          <a:ext cx="8942011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58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38648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10317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323901745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18210538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0938448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1" i="0" u="none" strike="noStrike" noProof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8th Dec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 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989694"/>
              </p:ext>
            </p:extLst>
          </p:nvPr>
        </p:nvGraphicFramePr>
        <p:xfrm>
          <a:off x="825028" y="1391551"/>
          <a:ext cx="9322364" cy="5137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7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7074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47261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115962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016137555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1826070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80243055"/>
                    </a:ext>
                  </a:extLst>
                </a:gridCol>
              </a:tblGrid>
              <a:tr h="1076739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 8th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5770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390321" cy="793823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sz="24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6060553"/>
              </p:ext>
            </p:extLst>
          </p:nvPr>
        </p:nvGraphicFramePr>
        <p:xfrm>
          <a:off x="298349" y="1288901"/>
          <a:ext cx="9522591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00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73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112050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289975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95097935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2716458679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3738362026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</a:t>
                      </a:r>
                      <a:r>
                        <a:rPr lang="en-GB" baseline="30000" dirty="0"/>
                        <a:t>st</a:t>
                      </a:r>
                      <a:r>
                        <a:rPr lang="en-GB" dirty="0"/>
                        <a:t>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US" b="1" dirty="0"/>
                        <a:t>Swans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92802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3FCE6348-4211-A1EA-7C1A-9CC8E518F71E}"/>
              </a:ext>
            </a:extLst>
          </p:cNvPr>
          <p:cNvSpPr/>
          <p:nvPr/>
        </p:nvSpPr>
        <p:spPr>
          <a:xfrm>
            <a:off x="2169042" y="5752214"/>
            <a:ext cx="531627" cy="53162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87E38-753F-2452-17F8-EBDB55A15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827" y="5569099"/>
            <a:ext cx="566977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F69F3-BACE-A48B-1CA9-8328A916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>
                <a:ea typeface="Calibri Light"/>
                <a:cs typeface="Calibri Light"/>
              </a:rPr>
              <a:t>Advent: Joy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66F4F-4279-C166-340E-C84C27A70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2910066"/>
            <a:ext cx="4846320" cy="373660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6200" b="1" dirty="0"/>
              <a:t>This is our Assembly Theme this week. </a:t>
            </a:r>
          </a:p>
          <a:p>
            <a:pPr marL="0" indent="0">
              <a:buNone/>
            </a:pPr>
            <a:r>
              <a:rPr lang="en-GB" sz="6200" dirty="0"/>
              <a:t>Value:  </a:t>
            </a:r>
            <a:r>
              <a:rPr lang="en-GB" sz="6200" i="1" dirty="0"/>
              <a:t>Aspiration, Respect.</a:t>
            </a:r>
          </a:p>
          <a:p>
            <a:pPr marL="0" indent="0">
              <a:buNone/>
            </a:pPr>
            <a:r>
              <a:rPr lang="en-GB" sz="6200" b="1" dirty="0">
                <a:solidFill>
                  <a:srgbClr val="FF0000"/>
                </a:solidFill>
              </a:rPr>
              <a:t>Use the language of Comparison to ask some questions about Advent.</a:t>
            </a:r>
          </a:p>
          <a:p>
            <a:pPr marL="0" indent="0">
              <a:buNone/>
            </a:pPr>
            <a:endParaRPr lang="en-GB" sz="6200" b="1" dirty="0"/>
          </a:p>
          <a:p>
            <a:pPr marL="0" indent="0">
              <a:buNone/>
            </a:pPr>
            <a:r>
              <a:rPr lang="en-GB" sz="6200" b="1" dirty="0">
                <a:solidFill>
                  <a:schemeClr val="accent1">
                    <a:lumMod val="50000"/>
                  </a:schemeClr>
                </a:solidFill>
              </a:rPr>
              <a:t>Advent is a Christian season of preparation for Christmas.  It begins on the 4</a:t>
            </a:r>
            <a:r>
              <a:rPr lang="en-GB" sz="6200" b="1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GB" sz="6200" b="1" dirty="0">
                <a:solidFill>
                  <a:schemeClr val="accent1">
                    <a:lumMod val="50000"/>
                  </a:schemeClr>
                </a:solidFill>
              </a:rPr>
              <a:t> Sunday before Christmas. </a:t>
            </a:r>
          </a:p>
          <a:p>
            <a:pPr marL="0" indent="0">
              <a:buNone/>
            </a:pPr>
            <a:r>
              <a:rPr lang="en-GB" sz="6200" b="1" dirty="0"/>
              <a:t> Traditions include Advent calendars, lighting Advent wreaths with candles, and reflection and charity involvement.</a:t>
            </a:r>
          </a:p>
          <a:p>
            <a:pPr marL="0" indent="0">
              <a:buNone/>
            </a:pPr>
            <a:r>
              <a:rPr lang="en-GB" sz="6200" b="1" dirty="0">
                <a:solidFill>
                  <a:srgbClr val="7030A0"/>
                </a:solidFill>
              </a:rPr>
              <a:t>In Churches a wreath with candles is lit on each Sunday-The 4 candles themes are; Hope, Peace, Joy and Love.</a:t>
            </a:r>
          </a:p>
          <a:p>
            <a:pPr marL="0" indent="0">
              <a:buNone/>
            </a:pP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0D127-E181-6A50-AACA-8373D15FA6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93" r="678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3676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A7572-FA30-2180-E2FD-61BB9C1BC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C0254E-14B1-4CB0-338A-56C3289B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>
                <a:ea typeface="Calibri Light"/>
                <a:cs typeface="Calibri Light"/>
              </a:rPr>
              <a:t>Joy- the pink candle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3D93D-A9D2-AE82-806D-98EDC04A4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The pink candle in the advent wreath symbolises ‘Joy’- the anticipation of the festival to come.</a:t>
            </a:r>
          </a:p>
          <a:p>
            <a:pPr marL="0" indent="0">
              <a:buNone/>
            </a:pPr>
            <a:r>
              <a:rPr lang="en-GB" sz="2000" b="1" dirty="0"/>
              <a:t>The last candle means Love.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Can you talk about similar themes in other religions as well? Like Rama and Sita story at Diwali.</a:t>
            </a:r>
          </a:p>
          <a:p>
            <a:pPr marL="0" indent="0">
              <a:buNone/>
            </a:pPr>
            <a:r>
              <a:rPr lang="en-GB" sz="2000" b="1" dirty="0"/>
              <a:t>(Hope, Peace, Joy and Love)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1DC9B-11E9-11D5-F34E-1413685E7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82" r="2399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6791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5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FADE6-6AA0-D55F-5C24-13C3A1D3A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" y="2074363"/>
            <a:ext cx="2753712" cy="242406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  presentation skills on this chart.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E6C833-739F-867D-DE08-28A10EA03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325" y="-59278"/>
            <a:ext cx="9355078" cy="66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C90076-4919-DC73-0F0B-141C197F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/>
              <a:t>What’s happening at Ward End this week?</a:t>
            </a:r>
          </a:p>
        </p:txBody>
      </p:sp>
      <p:pic>
        <p:nvPicPr>
          <p:cNvPr id="4" name="Picture 3" descr="Boxes of candy and snacks&#10;&#10;AI-generated content may be incorrect.">
            <a:extLst>
              <a:ext uri="{FF2B5EF4-FFF2-40B4-BE49-F238E27FC236}">
                <a16:creationId xmlns:a16="http://schemas.microsoft.com/office/drawing/2014/main" id="{3FA32A36-D041-EE49-620C-26A422F9A5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09" r="17734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F6DA3-B0F6-AA20-D220-3BE8DEB30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7030A0"/>
                </a:solidFill>
              </a:rPr>
              <a:t>A fabulous Winter Craft fair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7030A0"/>
                </a:solidFill>
              </a:rPr>
              <a:t>Thank you everyone</a:t>
            </a: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7030A0"/>
                </a:solidFill>
              </a:rPr>
              <a:t>You can still buy tickets for the Rainbow raffle £1 a strip.  Raffle is drawn on Wednesday 17</a:t>
            </a:r>
            <a:r>
              <a:rPr lang="en-GB" sz="2400" b="1" baseline="30000" dirty="0">
                <a:solidFill>
                  <a:srgbClr val="7030A0"/>
                </a:solidFill>
              </a:rPr>
              <a:t>th</a:t>
            </a:r>
            <a:r>
              <a:rPr lang="en-GB" sz="2400" b="1" dirty="0">
                <a:solidFill>
                  <a:srgbClr val="7030A0"/>
                </a:solidFill>
              </a:rPr>
              <a:t> December.</a:t>
            </a:r>
          </a:p>
        </p:txBody>
      </p:sp>
    </p:spTree>
    <p:extLst>
      <p:ext uri="{BB962C8B-B14F-4D97-AF65-F5344CB8AC3E}">
        <p14:creationId xmlns:p14="http://schemas.microsoft.com/office/powerpoint/2010/main" val="1250475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3B45E2-3BE0-AF7D-369C-F3DC2968F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341415" y="3351"/>
            <a:ext cx="1519350" cy="12202174"/>
          </a:xfrm>
          <a:prstGeom prst="rect">
            <a:avLst/>
          </a:prstGeom>
          <a:gradFill>
            <a:gsLst>
              <a:gs pos="0">
                <a:schemeClr val="accent5"/>
              </a:gs>
              <a:gs pos="96000">
                <a:schemeClr val="accent2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1F74A5-B735-0F8D-63A1-E20BB85ED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8664051" y="3313433"/>
            <a:ext cx="1507122" cy="5569131"/>
          </a:xfrm>
          <a:prstGeom prst="rect">
            <a:avLst/>
          </a:prstGeom>
          <a:gradFill>
            <a:gsLst>
              <a:gs pos="36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73C44B-6EE9-7C41-FEF8-3D8C4AE58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3931710" y="1413054"/>
            <a:ext cx="1519355" cy="9382775"/>
          </a:xfrm>
          <a:prstGeom prst="rect">
            <a:avLst/>
          </a:prstGeom>
          <a:gradFill>
            <a:gsLst>
              <a:gs pos="19000">
                <a:schemeClr val="accent5">
                  <a:lumMod val="60000"/>
                  <a:lumOff val="40000"/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41A62A-E0EF-DC04-62E5-2FECA1AB5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5614"/>
            <a:ext cx="7069932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 great day!</a:t>
            </a:r>
          </a:p>
        </p:txBody>
      </p:sp>
      <p:pic>
        <p:nvPicPr>
          <p:cNvPr id="11" name="Picture 10" descr="A person standing in front of a table with decorations&#10;&#10;AI-generated content may be incorrect.">
            <a:extLst>
              <a:ext uri="{FF2B5EF4-FFF2-40B4-BE49-F238E27FC236}">
                <a16:creationId xmlns:a16="http://schemas.microsoft.com/office/drawing/2014/main" id="{1B8A0BEB-CE75-51E3-7ACD-16A523DBA5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" r="6613" b="1"/>
          <a:stretch>
            <a:fillRect/>
          </a:stretch>
        </p:blipFill>
        <p:spPr>
          <a:xfrm>
            <a:off x="-6217" y="2"/>
            <a:ext cx="9304716" cy="5344758"/>
          </a:xfrm>
          <a:prstGeom prst="rect">
            <a:avLst/>
          </a:prstGeom>
        </p:spPr>
      </p:pic>
      <p:pic>
        <p:nvPicPr>
          <p:cNvPr id="9" name="Picture 8" descr="A group of people standing in a classroom&#10;&#10;AI-generated content may be incorrect.">
            <a:extLst>
              <a:ext uri="{FF2B5EF4-FFF2-40B4-BE49-F238E27FC236}">
                <a16:creationId xmlns:a16="http://schemas.microsoft.com/office/drawing/2014/main" id="{507CBA86-F15C-0B18-45FD-BDD2A213EA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" b="7150"/>
          <a:stretch>
            <a:fillRect/>
          </a:stretch>
        </p:blipFill>
        <p:spPr>
          <a:xfrm>
            <a:off x="9298805" y="10"/>
            <a:ext cx="2903808" cy="1799821"/>
          </a:xfrm>
          <a:prstGeom prst="rect">
            <a:avLst/>
          </a:prstGeom>
        </p:spPr>
      </p:pic>
      <p:pic>
        <p:nvPicPr>
          <p:cNvPr id="7" name="Picture 6" descr="A table with food on it&#10;&#10;AI-generated content may be incorrect.">
            <a:extLst>
              <a:ext uri="{FF2B5EF4-FFF2-40B4-BE49-F238E27FC236}">
                <a16:creationId xmlns:a16="http://schemas.microsoft.com/office/drawing/2014/main" id="{B7877D0F-FF40-B5CA-E099-11E9CE9BB3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44" b="-1"/>
          <a:stretch>
            <a:fillRect/>
          </a:stretch>
        </p:blipFill>
        <p:spPr>
          <a:xfrm>
            <a:off x="9298805" y="1798476"/>
            <a:ext cx="2903372" cy="1777468"/>
          </a:xfrm>
          <a:prstGeom prst="rect">
            <a:avLst/>
          </a:prstGeom>
        </p:spPr>
      </p:pic>
      <p:pic>
        <p:nvPicPr>
          <p:cNvPr id="5" name="Content Placeholder 4" descr="A table with paper and signs on it&#10;&#10;AI-generated content may be incorrect.">
            <a:extLst>
              <a:ext uri="{FF2B5EF4-FFF2-40B4-BE49-F238E27FC236}">
                <a16:creationId xmlns:a16="http://schemas.microsoft.com/office/drawing/2014/main" id="{57091760-D213-6786-AB83-4CC926963B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4" r="13192" b="-2"/>
          <a:stretch>
            <a:fillRect/>
          </a:stretch>
        </p:blipFill>
        <p:spPr>
          <a:xfrm>
            <a:off x="9298805" y="3567291"/>
            <a:ext cx="2903372" cy="177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24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C1D25-3ABE-5314-31C3-DF0DD00B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GB" sz="3100" dirty="0"/>
              <a:t>If you presently </a:t>
            </a:r>
            <a:r>
              <a:rPr lang="en-GB" sz="3100" b="1" dirty="0"/>
              <a:t>do not </a:t>
            </a:r>
            <a:r>
              <a:rPr lang="en-GB" sz="3100" dirty="0"/>
              <a:t>have school dinners, but would like to join –in. </a:t>
            </a:r>
            <a:r>
              <a:rPr lang="en-GB" sz="3100" b="1" dirty="0">
                <a:solidFill>
                  <a:srgbClr val="FF0000"/>
                </a:solidFill>
              </a:rPr>
              <a:t>You Can!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939F0-563E-760A-54F5-B88399FF5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45" y="2482589"/>
            <a:ext cx="4122452" cy="3936872"/>
          </a:xfrm>
        </p:spPr>
        <p:txBody>
          <a:bodyPr>
            <a:normAutofit/>
          </a:bodyPr>
          <a:lstStyle/>
          <a:p>
            <a:r>
              <a:rPr lang="en-GB" sz="2000" dirty="0"/>
              <a:t>You can choose 1, 2,3 or 4 days each week to have a school dinner.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Stick to them same days each week.</a:t>
            </a:r>
          </a:p>
          <a:p>
            <a:r>
              <a:rPr lang="en-GB" sz="2000" dirty="0"/>
              <a:t>You could join for Pizza Friday’s?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The new menus have been published on dojo, so you can discuss it at home and decide.</a:t>
            </a:r>
          </a:p>
          <a:p>
            <a:r>
              <a:rPr lang="en-GB" sz="2000" b="1" dirty="0"/>
              <a:t>Parents E mail the school office when you have decided.</a:t>
            </a:r>
          </a:p>
        </p:txBody>
      </p:sp>
      <p:pic>
        <p:nvPicPr>
          <p:cNvPr id="5" name="Picture 4" descr="A sliced bread with garlic and herbs&#10;&#10;AI-generated content may be incorrect.">
            <a:extLst>
              <a:ext uri="{FF2B5EF4-FFF2-40B4-BE49-F238E27FC236}">
                <a16:creationId xmlns:a16="http://schemas.microsoft.com/office/drawing/2014/main" id="{BFF72534-05BA-FA84-2D49-6999C64AE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293" r="1" b="31869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Picture 3" descr="A cheese pizza on a pan&#10;&#10;AI-generated content may be incorrect.">
            <a:extLst>
              <a:ext uri="{FF2B5EF4-FFF2-40B4-BE49-F238E27FC236}">
                <a16:creationId xmlns:a16="http://schemas.microsoft.com/office/drawing/2014/main" id="{19BA6FCB-66DC-9084-098F-7C7E2FE2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64" b="23086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2196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48311-0EE6-771E-E467-90DFB80BE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1105320"/>
            <a:ext cx="2905684" cy="459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My next read. I am Rebel.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 Check you have your log- in for </a:t>
            </a:r>
            <a:r>
              <a:rPr lang="en-US" sz="2000" b="1" dirty="0" err="1">
                <a:solidFill>
                  <a:schemeClr val="bg1"/>
                </a:solidFill>
              </a:rPr>
              <a:t>MyOn</a:t>
            </a:r>
            <a:r>
              <a:rPr lang="en-US" sz="2000" b="1" dirty="0">
                <a:solidFill>
                  <a:schemeClr val="bg1"/>
                </a:solidFill>
              </a:rPr>
              <a:t> ready to take home over the holidays.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I hope you enjoy the books.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081E5E-CC05-0DE4-92B8-232E1F50D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411" y="542612"/>
            <a:ext cx="4793063" cy="47930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EC1ECD-DC34-D0C2-7196-251B3BA0A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01" y="736370"/>
            <a:ext cx="3069598" cy="538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24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CAB53-C8ED-9FCF-E71E-A6C0A53AF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135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74E8AF-424C-B003-929D-F436CD118B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34" r="12377"/>
          <a:stretch>
            <a:fillRect/>
          </a:stretch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7B3EB-E12E-347F-B806-A7BE5B149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en-GB" sz="2800"/>
              <a:t>Christmas Jumper day this Friday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16446-56E5-F189-09F1-064CA61DC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2804504" cy="3918792"/>
          </a:xfrm>
        </p:spPr>
        <p:txBody>
          <a:bodyPr>
            <a:normAutofit/>
          </a:bodyPr>
          <a:lstStyle/>
          <a:p>
            <a:r>
              <a:rPr lang="en-GB" sz="1800" dirty="0"/>
              <a:t>Please donate £1 for Save the Children </a:t>
            </a:r>
          </a:p>
          <a:p>
            <a:r>
              <a:rPr lang="en-GB" sz="1800" dirty="0"/>
              <a:t>You have to do it on-line.  </a:t>
            </a:r>
          </a:p>
          <a:p>
            <a:r>
              <a:rPr lang="en-GB" sz="1800" dirty="0"/>
              <a:t>The link is on Dojo and </a:t>
            </a:r>
            <a:r>
              <a:rPr lang="en-GB" sz="1800" dirty="0" err="1"/>
              <a:t>BromCom</a:t>
            </a:r>
            <a:r>
              <a:rPr lang="en-GB" sz="1800" dirty="0"/>
              <a:t> , </a:t>
            </a:r>
          </a:p>
          <a:p>
            <a:pPr marL="0" indent="0">
              <a:buNone/>
            </a:pPr>
            <a:r>
              <a:rPr lang="en-GB" sz="1800" dirty="0"/>
              <a:t>-already sent to your parents.</a:t>
            </a:r>
          </a:p>
        </p:txBody>
      </p:sp>
    </p:spTree>
    <p:extLst>
      <p:ext uri="{BB962C8B-B14F-4D97-AF65-F5344CB8AC3E}">
        <p14:creationId xmlns:p14="http://schemas.microsoft.com/office/powerpoint/2010/main" val="3072506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CC616-CA99-8A6C-3491-50C5B4B385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284241-CEF3-567A-6E04-0E6CD899F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002060"/>
                </a:solidFill>
              </a:rPr>
              <a:t>Winter holiday homework – Oracy challenge, discuss with your teacher.</a:t>
            </a:r>
          </a:p>
        </p:txBody>
      </p:sp>
    </p:spTree>
    <p:extLst>
      <p:ext uri="{BB962C8B-B14F-4D97-AF65-F5344CB8AC3E}">
        <p14:creationId xmlns:p14="http://schemas.microsoft.com/office/powerpoint/2010/main" val="1558739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4DFD9E-6A2A-9855-7057-ED019537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8BF2A-553C-8EC0-51E4-120114705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Have a lovely 2 week holiday.  See you all on Tuesday 6</a:t>
            </a:r>
            <a:r>
              <a:rPr lang="en-US" sz="5200" baseline="30000">
                <a:solidFill>
                  <a:srgbClr val="FFFFFF"/>
                </a:solidFill>
              </a:rPr>
              <a:t>th</a:t>
            </a:r>
            <a:r>
              <a:rPr lang="en-US" sz="5200">
                <a:solidFill>
                  <a:srgbClr val="FFFFFF"/>
                </a:solidFill>
              </a:rPr>
              <a:t> January 2026</a:t>
            </a:r>
          </a:p>
        </p:txBody>
      </p:sp>
    </p:spTree>
    <p:extLst>
      <p:ext uri="{BB962C8B-B14F-4D97-AF65-F5344CB8AC3E}">
        <p14:creationId xmlns:p14="http://schemas.microsoft.com/office/powerpoint/2010/main" val="1984153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1f986e230b53ff07620cbce93e8d62b7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71b886e63378f433877a059ccf3302c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8597feb0-90a3-4dd7-bd7b-e801c8285120"/>
    <ds:schemaRef ds:uri="44639eb9-4e59-423c-9035-d8b13c163b1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3826CC-F506-454F-8A1C-C8A947CCBE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989</Words>
  <Application>Microsoft Office PowerPoint</Application>
  <PresentationFormat>Widescreen</PresentationFormat>
  <Paragraphs>343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        11 of our 31 classes have over 95% attendance this week  Highest score was 97% this week We need to be in school EVERY DAY to be successful.         </vt:lpstr>
      <vt:lpstr>Ward End weekly attendance- Autumn 1</vt:lpstr>
      <vt:lpstr>Ward End weekly attendance Autumn 1</vt:lpstr>
      <vt:lpstr>Ward End weekly attendance Autumn 1 </vt:lpstr>
      <vt:lpstr>Ward End weekly attendance Autumn 1</vt:lpstr>
      <vt:lpstr>Advent: Joy</vt:lpstr>
      <vt:lpstr>Joy- the pink candle</vt:lpstr>
      <vt:lpstr>Check  presentation skills on this chart.</vt:lpstr>
      <vt:lpstr>What’s happening at Ward End this week?</vt:lpstr>
      <vt:lpstr>What a great day!</vt:lpstr>
      <vt:lpstr>If you presently do not have school dinners, but would like to join –in. You Can!</vt:lpstr>
      <vt:lpstr>My next read. I am Rebel.   Check you have your log- in for MyOn ready to take home over the holidays.   I hope you enjoy the books.</vt:lpstr>
      <vt:lpstr>Christmas Jumper day this Friday</vt:lpstr>
      <vt:lpstr>Winter holiday homework – Oracy challenge, discuss with your teacher.</vt:lpstr>
      <vt:lpstr>Have a lovely 2 week holiday.  See you all on Tuesday 6th January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979</cp:revision>
  <dcterms:created xsi:type="dcterms:W3CDTF">2023-08-18T11:35:42Z</dcterms:created>
  <dcterms:modified xsi:type="dcterms:W3CDTF">2025-12-14T20:33:14Z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2025-10-12T19:20:04Z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74cd0d41-6111-4391-865d-c6e87914ae7d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10, 3, 0, 2</vt:lpwstr>
  </property>
</Properties>
</file>