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78" r:id="rId5"/>
    <p:sldId id="278" r:id="rId6"/>
    <p:sldId id="553" r:id="rId7"/>
    <p:sldId id="322" r:id="rId8"/>
    <p:sldId id="320" r:id="rId9"/>
    <p:sldId id="321" r:id="rId10"/>
    <p:sldId id="323" r:id="rId11"/>
    <p:sldId id="526" r:id="rId12"/>
    <p:sldId id="571" r:id="rId13"/>
    <p:sldId id="532" r:id="rId14"/>
    <p:sldId id="574" r:id="rId15"/>
    <p:sldId id="575" r:id="rId16"/>
    <p:sldId id="576" r:id="rId17"/>
    <p:sldId id="577" r:id="rId18"/>
    <p:sldId id="558" r:id="rId19"/>
    <p:sldId id="56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42E3D-4ED1-4A2F-A7F8-199A352B9361}" v="157" dt="2025-12-07T19:02:34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9" autoAdjust="0"/>
    <p:restoredTop sz="89243" autoAdjust="0"/>
  </p:normalViewPr>
  <p:slideViewPr>
    <p:cSldViewPr snapToGrid="0">
      <p:cViewPr varScale="1">
        <p:scale>
          <a:sx n="82" d="100"/>
          <a:sy n="82" d="100"/>
        </p:scale>
        <p:origin x="72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07/12/2025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3"/>
          <a:stretch>
            <a:fillRect/>
          </a:stretch>
        </p:blipFill>
        <p:spPr>
          <a:xfrm>
            <a:off x="9526772" y="561698"/>
            <a:ext cx="1213106" cy="1213106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sp>
        <p:nvSpPr>
          <p:cNvPr id="240" name="Arc 239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7783403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2728" y="486184"/>
            <a:ext cx="50158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28" y="1946684"/>
            <a:ext cx="5015804" cy="435133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algn="l"/>
            <a:endParaRPr lang="en-US" sz="3200" b="1" dirty="0"/>
          </a:p>
          <a:p>
            <a:pPr algn="l"/>
            <a:r>
              <a:rPr lang="en-US" sz="3200" b="1" dirty="0"/>
              <a:t>Attendance assembly 8th December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4641F3-B778-8771-FAC2-AA3620387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" y="486184"/>
            <a:ext cx="4673600" cy="3505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2476FC-221C-7FF7-521E-B2E0235FE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953" y="344540"/>
            <a:ext cx="3502090" cy="4534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58AC14-CEBB-0E7A-0937-5C9ACFE34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6723" y="2476532"/>
            <a:ext cx="2272607" cy="22645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40D8D0-D727-3543-A1CC-B87718036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418" y="4042186"/>
            <a:ext cx="2599856" cy="25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73D46-24F7-DAFD-D0C2-293CE5C99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63A80EEA-62BB-A195-3373-2A1AA296A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8B9E8-052D-0D59-6A44-F391391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33" y="2894203"/>
            <a:ext cx="8091550" cy="2698523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12 of our 31 classes have over 95% attendance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Highest score was 98% this week</a:t>
            </a: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 need to be in school EVERY DAY to be successful.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08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attendance-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848395"/>
              </p:ext>
            </p:extLst>
          </p:nvPr>
        </p:nvGraphicFramePr>
        <p:xfrm>
          <a:off x="825027" y="1605516"/>
          <a:ext cx="8983670" cy="5174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0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6990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234189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3247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2157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049934"/>
              </p:ext>
            </p:extLst>
          </p:nvPr>
        </p:nvGraphicFramePr>
        <p:xfrm>
          <a:off x="825029" y="1391551"/>
          <a:ext cx="8942011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8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8648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10317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184493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Ward End weekly attendance Autumn 1 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912822"/>
              </p:ext>
            </p:extLst>
          </p:nvPr>
        </p:nvGraphicFramePr>
        <p:xfrm>
          <a:off x="825028" y="1391551"/>
          <a:ext cx="9322364" cy="5137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7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707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47261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19323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1st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5770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 Autumn 1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634207"/>
              </p:ext>
            </p:extLst>
          </p:nvPr>
        </p:nvGraphicFramePr>
        <p:xfrm>
          <a:off x="298349" y="1288901"/>
          <a:ext cx="9522591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00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073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112050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89975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200667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Nov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3FCE6348-4211-A1EA-7C1A-9CC8E518F71E}"/>
              </a:ext>
            </a:extLst>
          </p:cNvPr>
          <p:cNvSpPr/>
          <p:nvPr/>
        </p:nvSpPr>
        <p:spPr>
          <a:xfrm>
            <a:off x="2169042" y="5752214"/>
            <a:ext cx="531627" cy="53162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87E38-753F-2452-17F8-EBDB55A15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827" y="5569099"/>
            <a:ext cx="566977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F69F3-BACE-A48B-1CA9-8328A916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ea typeface="Calibri Light"/>
                <a:cs typeface="Calibri Light"/>
              </a:rPr>
              <a:t>Advent: Peace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6F4F-4279-C166-340E-C84C27A70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2605282"/>
            <a:ext cx="4846320" cy="404139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6200" b="1" dirty="0"/>
              <a:t>This is our Assembly Theme this week.</a:t>
            </a:r>
          </a:p>
          <a:p>
            <a:pPr marL="0" indent="0">
              <a:buNone/>
            </a:pPr>
            <a:r>
              <a:rPr lang="en-GB" sz="6200" dirty="0"/>
              <a:t>Value:  </a:t>
            </a:r>
            <a:r>
              <a:rPr lang="en-GB" sz="6200" i="1" dirty="0"/>
              <a:t>Courage, Respect.</a:t>
            </a:r>
          </a:p>
          <a:p>
            <a:pPr marL="0" indent="0">
              <a:buNone/>
            </a:pPr>
            <a:r>
              <a:rPr lang="en-GB" sz="6200" b="1" dirty="0">
                <a:solidFill>
                  <a:srgbClr val="FF0000"/>
                </a:solidFill>
              </a:rPr>
              <a:t>Use the language of Comparison to ask some questions about Advent.</a:t>
            </a:r>
          </a:p>
          <a:p>
            <a:pPr marL="0" indent="0">
              <a:buNone/>
            </a:pPr>
            <a:endParaRPr lang="en-GB" sz="6200" b="1" dirty="0"/>
          </a:p>
          <a:p>
            <a:pPr marL="0" indent="0">
              <a:buNone/>
            </a:pPr>
            <a:r>
              <a:rPr lang="en-GB" sz="6200" b="1" dirty="0">
                <a:solidFill>
                  <a:schemeClr val="accent1">
                    <a:lumMod val="50000"/>
                  </a:schemeClr>
                </a:solidFill>
              </a:rPr>
              <a:t>Advent is a Christian season of preparation for Christmas.  It begins on the 4</a:t>
            </a:r>
            <a:r>
              <a:rPr lang="en-GB" sz="6200" b="1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GB" sz="6200" b="1" dirty="0">
                <a:solidFill>
                  <a:schemeClr val="accent1">
                    <a:lumMod val="50000"/>
                  </a:schemeClr>
                </a:solidFill>
              </a:rPr>
              <a:t> Sunday before Christmas. </a:t>
            </a:r>
          </a:p>
          <a:p>
            <a:pPr marL="0" indent="0">
              <a:buNone/>
            </a:pPr>
            <a:r>
              <a:rPr lang="en-GB" sz="6200" b="1" dirty="0"/>
              <a:t> Traditions include Advent calendars, lighting Advent wreaths with candles, and reflection and charity involvement.</a:t>
            </a:r>
          </a:p>
          <a:p>
            <a:pPr marL="0" indent="0">
              <a:buNone/>
            </a:pPr>
            <a:r>
              <a:rPr lang="en-GB" sz="6200" b="1" dirty="0">
                <a:solidFill>
                  <a:srgbClr val="7030A0"/>
                </a:solidFill>
              </a:rPr>
              <a:t>In Churches a wreath with candles is lit on each Sunday-The 4 candles themes are; Hope, Peace, Joy and Love.</a:t>
            </a:r>
          </a:p>
          <a:p>
            <a:pPr marL="0" indent="0">
              <a:buNone/>
            </a:pP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0D127-E181-6A50-AACA-8373D15FA6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93" r="678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3676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A7572-FA30-2180-E2FD-61BB9C1BC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0254E-14B1-4CB0-338A-56C3289B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ea typeface="Calibri Light"/>
                <a:cs typeface="Calibri Light"/>
              </a:rPr>
              <a:t>Peace &amp; Forgiveness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3D93D-A9D2-AE82-806D-98EDC04A4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Challenge question:</a:t>
            </a:r>
          </a:p>
          <a:p>
            <a:pPr marL="0" indent="0">
              <a:buNone/>
            </a:pPr>
            <a:r>
              <a:rPr lang="en-GB" sz="2000" b="1" dirty="0"/>
              <a:t>Religious stories often focus on obtaining Peace  -through </a:t>
            </a:r>
            <a:r>
              <a:rPr lang="en-GB" sz="2000" b="1"/>
              <a:t>Forgiveness</a:t>
            </a:r>
          </a:p>
          <a:p>
            <a:pPr marL="0" indent="0">
              <a:buNone/>
            </a:pPr>
            <a:r>
              <a:rPr lang="en-GB" sz="2000" b="1"/>
              <a:t>That’s a really long word…..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What do you think it means?  </a:t>
            </a:r>
          </a:p>
          <a:p>
            <a:pPr marL="0" indent="0">
              <a:buNone/>
            </a:pPr>
            <a:r>
              <a:rPr lang="en-GB" sz="2000" b="1" dirty="0"/>
              <a:t>And how does Peace follow forgiveness?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1DC9B-11E9-11D5-F34E-1413685E7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82" r="2399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6791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90076-4919-DC73-0F0B-141C197F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/>
              <a:t>What’s happening at Ward End this week?</a:t>
            </a:r>
          </a:p>
        </p:txBody>
      </p:sp>
      <p:pic>
        <p:nvPicPr>
          <p:cNvPr id="4" name="Picture 3" descr="Boxes of candy and snacks&#10;&#10;AI-generated content may be incorrect.">
            <a:extLst>
              <a:ext uri="{FF2B5EF4-FFF2-40B4-BE49-F238E27FC236}">
                <a16:creationId xmlns:a16="http://schemas.microsoft.com/office/drawing/2014/main" id="{3FA32A36-D041-EE49-620C-26A422F9A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09" r="17734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F6DA3-B0F6-AA20-D220-3BE8DEB30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Wednesday 10th- School Christmas Dinner</a:t>
            </a:r>
          </a:p>
          <a:p>
            <a:r>
              <a:rPr lang="en-GB" sz="2400" b="1" dirty="0">
                <a:solidFill>
                  <a:srgbClr val="7030A0"/>
                </a:solidFill>
              </a:rPr>
              <a:t>Friday 12th- Winter Craft Fair.  You can sell the crafts you have made to others and buy from other classes stalls.</a:t>
            </a:r>
          </a:p>
          <a:p>
            <a:r>
              <a:rPr lang="en-GB" sz="2400" b="1" dirty="0">
                <a:solidFill>
                  <a:srgbClr val="7030A0"/>
                </a:solidFill>
              </a:rPr>
              <a:t>Money raised goes towards school fund- we are saving to replace the school climbing frame.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7030A0"/>
                </a:solidFill>
              </a:rPr>
              <a:t>You can </a:t>
            </a:r>
            <a:r>
              <a:rPr lang="en-GB" sz="2400" b="1">
                <a:solidFill>
                  <a:srgbClr val="7030A0"/>
                </a:solidFill>
              </a:rPr>
              <a:t>also buy </a:t>
            </a:r>
            <a:r>
              <a:rPr lang="en-GB" sz="2400" b="1" dirty="0">
                <a:solidFill>
                  <a:srgbClr val="7030A0"/>
                </a:solidFill>
              </a:rPr>
              <a:t>tickets for the Rainbow raffle £1 a strip.  Raffle is drawn on Wednesday 17</a:t>
            </a:r>
            <a:r>
              <a:rPr lang="en-GB" sz="2400" b="1" baseline="30000" dirty="0">
                <a:solidFill>
                  <a:srgbClr val="7030A0"/>
                </a:solidFill>
              </a:rPr>
              <a:t>th</a:t>
            </a:r>
            <a:r>
              <a:rPr lang="en-GB" sz="2400" b="1" dirty="0">
                <a:solidFill>
                  <a:srgbClr val="7030A0"/>
                </a:solidFill>
              </a:rPr>
              <a:t> December.</a:t>
            </a:r>
          </a:p>
        </p:txBody>
      </p:sp>
    </p:spTree>
    <p:extLst>
      <p:ext uri="{BB962C8B-B14F-4D97-AF65-F5344CB8AC3E}">
        <p14:creationId xmlns:p14="http://schemas.microsoft.com/office/powerpoint/2010/main" val="125047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19784-FCB0-7377-C92D-E1998890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GB" sz="3200"/>
              <a:t>School Council have reviewed the new school dinner menus.</a:t>
            </a:r>
          </a:p>
        </p:txBody>
      </p:sp>
      <p:pic>
        <p:nvPicPr>
          <p:cNvPr id="5" name="Picture 4" descr="Food on a bowl">
            <a:extLst>
              <a:ext uri="{FF2B5EF4-FFF2-40B4-BE49-F238E27FC236}">
                <a16:creationId xmlns:a16="http://schemas.microsoft.com/office/drawing/2014/main" id="{1B38EDCD-CA15-35B9-70D2-4B06B2FF4D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06" r="19356" b="-1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3B34-1B22-DCF3-993D-DCF749A7C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GB" sz="2000" dirty="0"/>
              <a:t>NEW DISHES coming soon…</a:t>
            </a:r>
          </a:p>
          <a:p>
            <a:r>
              <a:rPr lang="en-GB" sz="2000" dirty="0"/>
              <a:t>Chicken Curry</a:t>
            </a:r>
          </a:p>
          <a:p>
            <a:r>
              <a:rPr lang="en-GB" sz="2000" dirty="0"/>
              <a:t>Chicken and chickpea curry</a:t>
            </a:r>
          </a:p>
          <a:p>
            <a:r>
              <a:rPr lang="en-GB" sz="2000" dirty="0"/>
              <a:t>Taco Tuesdays</a:t>
            </a:r>
          </a:p>
          <a:p>
            <a:r>
              <a:rPr lang="en-GB" sz="2000" dirty="0"/>
              <a:t>Chicken and vegetable pie</a:t>
            </a:r>
          </a:p>
          <a:p>
            <a:r>
              <a:rPr lang="en-GB" sz="2000" dirty="0"/>
              <a:t>Chicken meatballs in a tomato sauce.</a:t>
            </a:r>
          </a:p>
          <a:p>
            <a:r>
              <a:rPr lang="en-GB" sz="2000" dirty="0"/>
              <a:t>Macaroni cheese</a:t>
            </a:r>
          </a:p>
          <a:p>
            <a:r>
              <a:rPr lang="en-GB" sz="2000" dirty="0"/>
              <a:t>Pizza baguette</a:t>
            </a:r>
          </a:p>
          <a:p>
            <a:pPr marL="0" indent="0">
              <a:buNone/>
            </a:pPr>
            <a:r>
              <a:rPr lang="en-GB" sz="2000" dirty="0"/>
              <a:t>We will trail them and see what people think.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8219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39282A-E1BD-9885-5B53-DB075742D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C98E7D-1AF7-E435-2141-39EF83B9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en-GB" sz="3800" dirty="0"/>
              <a:t>School Council have reviewed the new school dessert menus.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05F26-1B7C-E7BC-3295-F3BF71B7B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900" dirty="0"/>
              <a:t>NEW DESSERTS coming soon</a:t>
            </a:r>
          </a:p>
          <a:p>
            <a:r>
              <a:rPr lang="en-GB" sz="1900" dirty="0"/>
              <a:t>Different coloured jellies which are less runny and some with fruit inside.</a:t>
            </a:r>
          </a:p>
          <a:p>
            <a:r>
              <a:rPr lang="en-GB" sz="1900" dirty="0"/>
              <a:t>Maybe trifle too.</a:t>
            </a:r>
          </a:p>
          <a:p>
            <a:r>
              <a:rPr lang="en-GB" sz="1900" dirty="0"/>
              <a:t>Ice creams that are mostly chocolate flavour!</a:t>
            </a:r>
          </a:p>
          <a:p>
            <a:r>
              <a:rPr lang="en-GB" sz="1900" dirty="0"/>
              <a:t>Brownies</a:t>
            </a:r>
          </a:p>
          <a:p>
            <a:r>
              <a:rPr lang="en-GB" sz="1900" dirty="0"/>
              <a:t>Some days have milk or orange juice to drink as well as the water</a:t>
            </a:r>
          </a:p>
          <a:p>
            <a:endParaRPr lang="en-GB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DCDCC1-9C97-96EB-FD2E-CCAC8F6B5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13" r="16634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7461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C1D25-3ABE-5314-31C3-DF0DD00B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GB" sz="3100" dirty="0"/>
              <a:t>If you presently </a:t>
            </a:r>
            <a:r>
              <a:rPr lang="en-GB" sz="3100" b="1" dirty="0"/>
              <a:t>do not </a:t>
            </a:r>
            <a:r>
              <a:rPr lang="en-GB" sz="3100" dirty="0"/>
              <a:t>have school dinners, but would like to join –in. </a:t>
            </a:r>
            <a:r>
              <a:rPr lang="en-GB" sz="3100" b="1" dirty="0">
                <a:solidFill>
                  <a:srgbClr val="FF0000"/>
                </a:solidFill>
              </a:rPr>
              <a:t>You Can!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939F0-563E-760A-54F5-B88399FF5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2482589"/>
            <a:ext cx="4122452" cy="3936872"/>
          </a:xfrm>
        </p:spPr>
        <p:txBody>
          <a:bodyPr>
            <a:normAutofit/>
          </a:bodyPr>
          <a:lstStyle/>
          <a:p>
            <a:r>
              <a:rPr lang="en-GB" sz="2000" dirty="0"/>
              <a:t>You can choose 1, 2,3 or 4 days each week to have a school dinner.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Stick to them same days each week.</a:t>
            </a:r>
          </a:p>
          <a:p>
            <a:r>
              <a:rPr lang="en-GB" sz="2000" dirty="0"/>
              <a:t>You could join for Pizza Friday’s?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The new menus will be published soon so you can discuss it at home and decide.</a:t>
            </a:r>
          </a:p>
          <a:p>
            <a:r>
              <a:rPr lang="en-GB" sz="2000" dirty="0"/>
              <a:t>Parents E mail the school office when you have decided.</a:t>
            </a:r>
          </a:p>
        </p:txBody>
      </p:sp>
      <p:pic>
        <p:nvPicPr>
          <p:cNvPr id="5" name="Picture 4" descr="A sliced bread with garlic and herbs&#10;&#10;AI-generated content may be incorrect.">
            <a:extLst>
              <a:ext uri="{FF2B5EF4-FFF2-40B4-BE49-F238E27FC236}">
                <a16:creationId xmlns:a16="http://schemas.microsoft.com/office/drawing/2014/main" id="{BFF72534-05BA-FA84-2D49-6999C64AE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93" r="1" b="31869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3" descr="A cheese pizza on a pan&#10;&#10;AI-generated content may be incorrect.">
            <a:extLst>
              <a:ext uri="{FF2B5EF4-FFF2-40B4-BE49-F238E27FC236}">
                <a16:creationId xmlns:a16="http://schemas.microsoft.com/office/drawing/2014/main" id="{19BA6FCB-66DC-9084-098F-7C7E2FE2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64" b="2308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219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48311-0EE6-771E-E467-90DFB80BE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1105320"/>
            <a:ext cx="2905684" cy="459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My next read. I am Rebel.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 Check you have your log- in for </a:t>
            </a:r>
            <a:r>
              <a:rPr lang="en-US" sz="2000" dirty="0" err="1">
                <a:solidFill>
                  <a:srgbClr val="FFFFFF"/>
                </a:solidFill>
              </a:rPr>
              <a:t>MyOn</a:t>
            </a:r>
            <a:r>
              <a:rPr lang="en-US" sz="2000" dirty="0">
                <a:solidFill>
                  <a:srgbClr val="FFFFFF"/>
                </a:solidFill>
              </a:rPr>
              <a:t> ready to take home over the holidays.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Thank you to everyone who visited the book Fair last week.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I hope you enjoy the books.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081E5E-CC05-0DE4-92B8-232E1F50D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411" y="542612"/>
            <a:ext cx="4793063" cy="47930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EC1ECD-DC34-D0C2-7196-251B3BA0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01" y="736370"/>
            <a:ext cx="3069598" cy="53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4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hild cutting bananas in a classroom&#10;&#10;AI-generated content may be incorrect.">
            <a:extLst>
              <a:ext uri="{FF2B5EF4-FFF2-40B4-BE49-F238E27FC236}">
                <a16:creationId xmlns:a16="http://schemas.microsoft.com/office/drawing/2014/main" id="{D89C94AA-BF27-69D1-B6ED-E68B25B7E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/>
          <a:stretch>
            <a:fillRect/>
          </a:stretch>
        </p:blipFill>
        <p:spPr>
          <a:xfrm rot="5400000">
            <a:off x="-616659" y="616661"/>
            <a:ext cx="5271924" cy="4038603"/>
          </a:xfrm>
          <a:prstGeom prst="rect">
            <a:avLst/>
          </a:prstGeom>
        </p:spPr>
      </p:pic>
      <p:pic>
        <p:nvPicPr>
          <p:cNvPr id="11" name="Picture 10" descr="A group of plastic cups with straws&#10;&#10;AI-generated content may be incorrect.">
            <a:extLst>
              <a:ext uri="{FF2B5EF4-FFF2-40B4-BE49-F238E27FC236}">
                <a16:creationId xmlns:a16="http://schemas.microsoft.com/office/drawing/2014/main" id="{67935D2C-1C48-AE8E-106A-537C3A937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1"/>
          <a:stretch>
            <a:fillRect/>
          </a:stretch>
        </p:blipFill>
        <p:spPr>
          <a:xfrm rot="5400000">
            <a:off x="3440988" y="597613"/>
            <a:ext cx="5271924" cy="4076700"/>
          </a:xfrm>
          <a:prstGeom prst="rect">
            <a:avLst/>
          </a:prstGeom>
        </p:spPr>
      </p:pic>
      <p:pic>
        <p:nvPicPr>
          <p:cNvPr id="7" name="Picture 6" descr="Two girls cutting bananas on a table&#10;&#10;AI-generated content may be incorrect.">
            <a:extLst>
              <a:ext uri="{FF2B5EF4-FFF2-40B4-BE49-F238E27FC236}">
                <a16:creationId xmlns:a16="http://schemas.microsoft.com/office/drawing/2014/main" id="{E4BA91E9-7A1B-3B30-8B6B-5B5416548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" r="1" b="21481"/>
          <a:stretch>
            <a:fillRect/>
          </a:stretch>
        </p:blipFill>
        <p:spPr>
          <a:xfrm rot="5400000">
            <a:off x="7517680" y="597613"/>
            <a:ext cx="5271924" cy="407670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E2DF9-EDC9-049E-78D9-FE7CFA222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5588000"/>
            <a:ext cx="6867277" cy="9205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More cooking club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0DA8C-A154-B870-2333-1BF10657E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9149" y="5613400"/>
            <a:ext cx="3256019" cy="8697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Banana smoothies.</a:t>
            </a:r>
            <a:endParaRPr lang="en-US" sz="2000" b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4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Props1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6D64C7-25B4-4039-AC96-5EFDDB852A79}">
  <ds:schemaRefs>
    <ds:schemaRef ds:uri="http://purl.org/dc/dcmitype/"/>
    <ds:schemaRef ds:uri="8597feb0-90a3-4dd7-bd7b-e801c8285120"/>
    <ds:schemaRef ds:uri="http://purl.org/dc/elements/1.1/"/>
    <ds:schemaRef ds:uri="http://www.w3.org/XML/1998/namespace"/>
    <ds:schemaRef ds:uri="44639eb9-4e59-423c-9035-d8b13c163b1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985</Words>
  <Application>Microsoft Office PowerPoint</Application>
  <PresentationFormat>Widescreen</PresentationFormat>
  <Paragraphs>323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Univers LT Pro 45 Light</vt:lpstr>
      <vt:lpstr>Univers LT Pro 85 XBlack</vt:lpstr>
      <vt:lpstr>office theme</vt:lpstr>
      <vt:lpstr>           </vt:lpstr>
      <vt:lpstr>PowerPoint Presentation</vt:lpstr>
      <vt:lpstr>        12 of our 31 classes have over 95% attendance this week  Highest score was 98% this week We need to be in school EVERY DAY to be successful.         </vt:lpstr>
      <vt:lpstr>Ward End weekly attendance- Autumn 1</vt:lpstr>
      <vt:lpstr>Ward End weekly attendance Autumn 1</vt:lpstr>
      <vt:lpstr>Ward End weekly attendance Autumn 1 </vt:lpstr>
      <vt:lpstr>Ward End weekly attendance Autumn 1</vt:lpstr>
      <vt:lpstr>Advent: Peace</vt:lpstr>
      <vt:lpstr>Peace &amp; Forgiveness</vt:lpstr>
      <vt:lpstr>Check  presentation skills on this chart.</vt:lpstr>
      <vt:lpstr>What’s happening at Ward End this week?</vt:lpstr>
      <vt:lpstr>School Council have reviewed the new school dinner menus.</vt:lpstr>
      <vt:lpstr>School Council have reviewed the new school dessert menus.</vt:lpstr>
      <vt:lpstr>If you presently do not have school dinners, but would like to join –in. You Can!</vt:lpstr>
      <vt:lpstr>My next read. I am Rebel.   Check you have your log- in for MyOn ready to take home over the holidays.  Thank you to everyone who visited the book Fair last week.  I hope you enjoy the books.</vt:lpstr>
      <vt:lpstr>More cooking club 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978</cp:revision>
  <dcterms:created xsi:type="dcterms:W3CDTF">2023-08-18T11:35:42Z</dcterms:created>
  <dcterms:modified xsi:type="dcterms:W3CDTF">2025-12-07T19:06:22Z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