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378" r:id="rId5"/>
    <p:sldId id="394" r:id="rId6"/>
    <p:sldId id="258" r:id="rId7"/>
    <p:sldId id="404" r:id="rId8"/>
    <p:sldId id="397" r:id="rId9"/>
    <p:sldId id="278" r:id="rId10"/>
    <p:sldId id="286" r:id="rId11"/>
    <p:sldId id="322" r:id="rId12"/>
    <p:sldId id="320" r:id="rId13"/>
    <p:sldId id="321" r:id="rId14"/>
    <p:sldId id="323" r:id="rId15"/>
    <p:sldId id="395" r:id="rId16"/>
    <p:sldId id="401" r:id="rId17"/>
    <p:sldId id="400" r:id="rId18"/>
    <p:sldId id="402" r:id="rId19"/>
    <p:sldId id="40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592F16-6072-4707-A391-863D5F689013}" v="88" dt="2026-01-11T15:10:53.3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97241D-0DF2-4744-8B28-814E8F3A7EE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2A3AC9A-5244-42F3-B800-7FCB68BF78F4}">
      <dgm:prSet/>
      <dgm:spPr/>
      <dgm:t>
        <a:bodyPr/>
        <a:lstStyle/>
        <a:p>
          <a:r>
            <a:rPr lang="en-GB"/>
            <a:t>How is your class doing?</a:t>
          </a:r>
          <a:endParaRPr lang="en-US"/>
        </a:p>
      </dgm:t>
    </dgm:pt>
    <dgm:pt modelId="{57E2F83D-3146-4F74-87B8-12E94DB0B365}" type="parTrans" cxnId="{FC98F421-2E9B-475B-AB97-5DA828208383}">
      <dgm:prSet/>
      <dgm:spPr/>
      <dgm:t>
        <a:bodyPr/>
        <a:lstStyle/>
        <a:p>
          <a:endParaRPr lang="en-US"/>
        </a:p>
      </dgm:t>
    </dgm:pt>
    <dgm:pt modelId="{196DF00B-ED92-49ED-B631-2B37F3D046C3}" type="sibTrans" cxnId="{FC98F421-2E9B-475B-AB97-5DA828208383}">
      <dgm:prSet/>
      <dgm:spPr/>
      <dgm:t>
        <a:bodyPr/>
        <a:lstStyle/>
        <a:p>
          <a:endParaRPr lang="en-US"/>
        </a:p>
      </dgm:t>
    </dgm:pt>
    <dgm:pt modelId="{C529DDC6-6F73-4809-BD4C-5966DF606B4C}">
      <dgm:prSet/>
      <dgm:spPr/>
      <dgm:t>
        <a:bodyPr/>
        <a:lstStyle/>
        <a:p>
          <a:r>
            <a:rPr lang="en-GB" dirty="0"/>
            <a:t>What ways can you think of to make sure everyone comes to school every day?</a:t>
          </a:r>
          <a:endParaRPr lang="en-US" dirty="0"/>
        </a:p>
      </dgm:t>
    </dgm:pt>
    <dgm:pt modelId="{4493DACD-063D-4AD7-A0C0-63357D71FC55}" type="parTrans" cxnId="{2B36530B-87FD-4880-9052-022E9D4E4ED1}">
      <dgm:prSet/>
      <dgm:spPr/>
      <dgm:t>
        <a:bodyPr/>
        <a:lstStyle/>
        <a:p>
          <a:endParaRPr lang="en-US"/>
        </a:p>
      </dgm:t>
    </dgm:pt>
    <dgm:pt modelId="{746924E9-372A-4BCD-AEE9-05EEB1844497}" type="sibTrans" cxnId="{2B36530B-87FD-4880-9052-022E9D4E4ED1}">
      <dgm:prSet/>
      <dgm:spPr/>
      <dgm:t>
        <a:bodyPr/>
        <a:lstStyle/>
        <a:p>
          <a:endParaRPr lang="en-US"/>
        </a:p>
      </dgm:t>
    </dgm:pt>
    <dgm:pt modelId="{AEA12229-FC57-4CAA-9F0E-B52CEFA4D80C}">
      <dgm:prSet/>
      <dgm:spPr/>
      <dgm:t>
        <a:bodyPr/>
        <a:lstStyle/>
        <a:p>
          <a:r>
            <a:rPr lang="en-GB"/>
            <a:t>Can you say WHY this is important? Use the language of discussion.</a:t>
          </a:r>
          <a:endParaRPr lang="en-US"/>
        </a:p>
      </dgm:t>
    </dgm:pt>
    <dgm:pt modelId="{374A6960-73C0-48DA-98A6-5BA9B0ABA8D4}" type="parTrans" cxnId="{A7C88E62-F3FF-4988-BB60-324232E5D05E}">
      <dgm:prSet/>
      <dgm:spPr/>
      <dgm:t>
        <a:bodyPr/>
        <a:lstStyle/>
        <a:p>
          <a:endParaRPr lang="en-US"/>
        </a:p>
      </dgm:t>
    </dgm:pt>
    <dgm:pt modelId="{E92D1585-9367-409E-B9A9-F19568EE05CF}" type="sibTrans" cxnId="{A7C88E62-F3FF-4988-BB60-324232E5D05E}">
      <dgm:prSet/>
      <dgm:spPr/>
      <dgm:t>
        <a:bodyPr/>
        <a:lstStyle/>
        <a:p>
          <a:endParaRPr lang="en-US"/>
        </a:p>
      </dgm:t>
    </dgm:pt>
    <dgm:pt modelId="{92233B7F-EBA1-4B8B-9C3B-13114FF7E37B}" type="pres">
      <dgm:prSet presAssocID="{1797241D-0DF2-4744-8B28-814E8F3A7EE5}" presName="root" presStyleCnt="0">
        <dgm:presLayoutVars>
          <dgm:dir/>
          <dgm:resizeHandles val="exact"/>
        </dgm:presLayoutVars>
      </dgm:prSet>
      <dgm:spPr/>
    </dgm:pt>
    <dgm:pt modelId="{AD6F5DCD-533D-47F2-880F-9FB870934152}" type="pres">
      <dgm:prSet presAssocID="{C2A3AC9A-5244-42F3-B800-7FCB68BF78F4}" presName="compNode" presStyleCnt="0"/>
      <dgm:spPr/>
    </dgm:pt>
    <dgm:pt modelId="{6B2B6379-B0DC-48A9-9F64-E654A4C5F3F9}" type="pres">
      <dgm:prSet presAssocID="{C2A3AC9A-5244-42F3-B800-7FCB68BF78F4}" presName="bgRect" presStyleLbl="bgShp" presStyleIdx="0" presStyleCnt="3"/>
      <dgm:spPr/>
    </dgm:pt>
    <dgm:pt modelId="{7ACE673F-3C32-43B8-8842-271A2FBB3A8F}" type="pres">
      <dgm:prSet presAssocID="{C2A3AC9A-5244-42F3-B800-7FCB68BF78F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18C4308B-ECA4-4BFB-87C3-7E0AA40B76B3}" type="pres">
      <dgm:prSet presAssocID="{C2A3AC9A-5244-42F3-B800-7FCB68BF78F4}" presName="spaceRect" presStyleCnt="0"/>
      <dgm:spPr/>
    </dgm:pt>
    <dgm:pt modelId="{8A39F359-739B-4D09-BE04-80363F05ABD6}" type="pres">
      <dgm:prSet presAssocID="{C2A3AC9A-5244-42F3-B800-7FCB68BF78F4}" presName="parTx" presStyleLbl="revTx" presStyleIdx="0" presStyleCnt="3">
        <dgm:presLayoutVars>
          <dgm:chMax val="0"/>
          <dgm:chPref val="0"/>
        </dgm:presLayoutVars>
      </dgm:prSet>
      <dgm:spPr/>
    </dgm:pt>
    <dgm:pt modelId="{524E2C10-96F7-4E20-A242-BFD2E790764B}" type="pres">
      <dgm:prSet presAssocID="{196DF00B-ED92-49ED-B631-2B37F3D046C3}" presName="sibTrans" presStyleCnt="0"/>
      <dgm:spPr/>
    </dgm:pt>
    <dgm:pt modelId="{1FD25E59-1910-4DE6-B9AF-CD33DE9A9942}" type="pres">
      <dgm:prSet presAssocID="{C529DDC6-6F73-4809-BD4C-5966DF606B4C}" presName="compNode" presStyleCnt="0"/>
      <dgm:spPr/>
    </dgm:pt>
    <dgm:pt modelId="{B3DEA4F6-527E-4FFF-9832-C561A8B47C82}" type="pres">
      <dgm:prSet presAssocID="{C529DDC6-6F73-4809-BD4C-5966DF606B4C}" presName="bgRect" presStyleLbl="bgShp" presStyleIdx="1" presStyleCnt="3"/>
      <dgm:spPr/>
    </dgm:pt>
    <dgm:pt modelId="{D4F13925-9D84-4584-BD9F-85F3E5A475E6}" type="pres">
      <dgm:prSet presAssocID="{C529DDC6-6F73-4809-BD4C-5966DF606B4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C7CC6885-6BFC-4E67-968B-9303794F1A42}" type="pres">
      <dgm:prSet presAssocID="{C529DDC6-6F73-4809-BD4C-5966DF606B4C}" presName="spaceRect" presStyleCnt="0"/>
      <dgm:spPr/>
    </dgm:pt>
    <dgm:pt modelId="{56189FF1-8106-4356-A3DE-996372156CB3}" type="pres">
      <dgm:prSet presAssocID="{C529DDC6-6F73-4809-BD4C-5966DF606B4C}" presName="parTx" presStyleLbl="revTx" presStyleIdx="1" presStyleCnt="3">
        <dgm:presLayoutVars>
          <dgm:chMax val="0"/>
          <dgm:chPref val="0"/>
        </dgm:presLayoutVars>
      </dgm:prSet>
      <dgm:spPr/>
    </dgm:pt>
    <dgm:pt modelId="{FF40FA01-9F0D-467F-973A-102D27895DD8}" type="pres">
      <dgm:prSet presAssocID="{746924E9-372A-4BCD-AEE9-05EEB1844497}" presName="sibTrans" presStyleCnt="0"/>
      <dgm:spPr/>
    </dgm:pt>
    <dgm:pt modelId="{0E6EB1BE-59CE-4466-BC16-FF418A330A85}" type="pres">
      <dgm:prSet presAssocID="{AEA12229-FC57-4CAA-9F0E-B52CEFA4D80C}" presName="compNode" presStyleCnt="0"/>
      <dgm:spPr/>
    </dgm:pt>
    <dgm:pt modelId="{F38C673F-A087-4FE9-9E84-D5BE96200C20}" type="pres">
      <dgm:prSet presAssocID="{AEA12229-FC57-4CAA-9F0E-B52CEFA4D80C}" presName="bgRect" presStyleLbl="bgShp" presStyleIdx="2" presStyleCnt="3"/>
      <dgm:spPr/>
    </dgm:pt>
    <dgm:pt modelId="{4818BFDA-3DB6-4A9A-B1C3-5E3D3A120A78}" type="pres">
      <dgm:prSet presAssocID="{AEA12229-FC57-4CAA-9F0E-B52CEFA4D80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E466BB73-0ED8-497C-8B71-93F460AE44AA}" type="pres">
      <dgm:prSet presAssocID="{AEA12229-FC57-4CAA-9F0E-B52CEFA4D80C}" presName="spaceRect" presStyleCnt="0"/>
      <dgm:spPr/>
    </dgm:pt>
    <dgm:pt modelId="{ABEC815C-0431-4EBA-A37E-43C5030DB4DC}" type="pres">
      <dgm:prSet presAssocID="{AEA12229-FC57-4CAA-9F0E-B52CEFA4D80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B36530B-87FD-4880-9052-022E9D4E4ED1}" srcId="{1797241D-0DF2-4744-8B28-814E8F3A7EE5}" destId="{C529DDC6-6F73-4809-BD4C-5966DF606B4C}" srcOrd="1" destOrd="0" parTransId="{4493DACD-063D-4AD7-A0C0-63357D71FC55}" sibTransId="{746924E9-372A-4BCD-AEE9-05EEB1844497}"/>
    <dgm:cxn modelId="{FC98F421-2E9B-475B-AB97-5DA828208383}" srcId="{1797241D-0DF2-4744-8B28-814E8F3A7EE5}" destId="{C2A3AC9A-5244-42F3-B800-7FCB68BF78F4}" srcOrd="0" destOrd="0" parTransId="{57E2F83D-3146-4F74-87B8-12E94DB0B365}" sibTransId="{196DF00B-ED92-49ED-B631-2B37F3D046C3}"/>
    <dgm:cxn modelId="{A7C88E62-F3FF-4988-BB60-324232E5D05E}" srcId="{1797241D-0DF2-4744-8B28-814E8F3A7EE5}" destId="{AEA12229-FC57-4CAA-9F0E-B52CEFA4D80C}" srcOrd="2" destOrd="0" parTransId="{374A6960-73C0-48DA-98A6-5BA9B0ABA8D4}" sibTransId="{E92D1585-9367-409E-B9A9-F19568EE05CF}"/>
    <dgm:cxn modelId="{5E25889C-7B17-4774-968E-13F4FB606F08}" type="presOf" srcId="{AEA12229-FC57-4CAA-9F0E-B52CEFA4D80C}" destId="{ABEC815C-0431-4EBA-A37E-43C5030DB4DC}" srcOrd="0" destOrd="0" presId="urn:microsoft.com/office/officeart/2018/2/layout/IconVerticalSolidList"/>
    <dgm:cxn modelId="{EEBA8EB9-5DE6-42B4-AE74-E88C19EA6223}" type="presOf" srcId="{C529DDC6-6F73-4809-BD4C-5966DF606B4C}" destId="{56189FF1-8106-4356-A3DE-996372156CB3}" srcOrd="0" destOrd="0" presId="urn:microsoft.com/office/officeart/2018/2/layout/IconVerticalSolidList"/>
    <dgm:cxn modelId="{093017BC-CC36-466F-8A86-DAF6D1455A6E}" type="presOf" srcId="{1797241D-0DF2-4744-8B28-814E8F3A7EE5}" destId="{92233B7F-EBA1-4B8B-9C3B-13114FF7E37B}" srcOrd="0" destOrd="0" presId="urn:microsoft.com/office/officeart/2018/2/layout/IconVerticalSolidList"/>
    <dgm:cxn modelId="{F0FD26D8-CB60-4011-B5F2-B0B757CD39D9}" type="presOf" srcId="{C2A3AC9A-5244-42F3-B800-7FCB68BF78F4}" destId="{8A39F359-739B-4D09-BE04-80363F05ABD6}" srcOrd="0" destOrd="0" presId="urn:microsoft.com/office/officeart/2018/2/layout/IconVerticalSolidList"/>
    <dgm:cxn modelId="{AD9DDDAB-DEA0-4D31-89BD-633AA796F218}" type="presParOf" srcId="{92233B7F-EBA1-4B8B-9C3B-13114FF7E37B}" destId="{AD6F5DCD-533D-47F2-880F-9FB870934152}" srcOrd="0" destOrd="0" presId="urn:microsoft.com/office/officeart/2018/2/layout/IconVerticalSolidList"/>
    <dgm:cxn modelId="{C6A6668D-F1A0-49CB-A205-7B85A30A64AA}" type="presParOf" srcId="{AD6F5DCD-533D-47F2-880F-9FB870934152}" destId="{6B2B6379-B0DC-48A9-9F64-E654A4C5F3F9}" srcOrd="0" destOrd="0" presId="urn:microsoft.com/office/officeart/2018/2/layout/IconVerticalSolidList"/>
    <dgm:cxn modelId="{34C54E2F-9F75-4FE8-B968-533AACC7B6AC}" type="presParOf" srcId="{AD6F5DCD-533D-47F2-880F-9FB870934152}" destId="{7ACE673F-3C32-43B8-8842-271A2FBB3A8F}" srcOrd="1" destOrd="0" presId="urn:microsoft.com/office/officeart/2018/2/layout/IconVerticalSolidList"/>
    <dgm:cxn modelId="{9DCCA49C-193E-4C62-AC94-1D1E52CA8824}" type="presParOf" srcId="{AD6F5DCD-533D-47F2-880F-9FB870934152}" destId="{18C4308B-ECA4-4BFB-87C3-7E0AA40B76B3}" srcOrd="2" destOrd="0" presId="urn:microsoft.com/office/officeart/2018/2/layout/IconVerticalSolidList"/>
    <dgm:cxn modelId="{73FD4ED8-DEE9-4AAD-BBD0-29BED56E393B}" type="presParOf" srcId="{AD6F5DCD-533D-47F2-880F-9FB870934152}" destId="{8A39F359-739B-4D09-BE04-80363F05ABD6}" srcOrd="3" destOrd="0" presId="urn:microsoft.com/office/officeart/2018/2/layout/IconVerticalSolidList"/>
    <dgm:cxn modelId="{5A2B0076-C850-43B4-B74B-F905CD163FD2}" type="presParOf" srcId="{92233B7F-EBA1-4B8B-9C3B-13114FF7E37B}" destId="{524E2C10-96F7-4E20-A242-BFD2E790764B}" srcOrd="1" destOrd="0" presId="urn:microsoft.com/office/officeart/2018/2/layout/IconVerticalSolidList"/>
    <dgm:cxn modelId="{C1C6DDC3-0976-44A0-9045-9CA9763F8EEE}" type="presParOf" srcId="{92233B7F-EBA1-4B8B-9C3B-13114FF7E37B}" destId="{1FD25E59-1910-4DE6-B9AF-CD33DE9A9942}" srcOrd="2" destOrd="0" presId="urn:microsoft.com/office/officeart/2018/2/layout/IconVerticalSolidList"/>
    <dgm:cxn modelId="{F694BA93-1F82-46E0-BD35-2FB885880049}" type="presParOf" srcId="{1FD25E59-1910-4DE6-B9AF-CD33DE9A9942}" destId="{B3DEA4F6-527E-4FFF-9832-C561A8B47C82}" srcOrd="0" destOrd="0" presId="urn:microsoft.com/office/officeart/2018/2/layout/IconVerticalSolidList"/>
    <dgm:cxn modelId="{1B42AF7D-032F-4A21-9B60-08B7D611F1EF}" type="presParOf" srcId="{1FD25E59-1910-4DE6-B9AF-CD33DE9A9942}" destId="{D4F13925-9D84-4584-BD9F-85F3E5A475E6}" srcOrd="1" destOrd="0" presId="urn:microsoft.com/office/officeart/2018/2/layout/IconVerticalSolidList"/>
    <dgm:cxn modelId="{B8DA221F-8BF3-4647-9143-9C9A7638E99D}" type="presParOf" srcId="{1FD25E59-1910-4DE6-B9AF-CD33DE9A9942}" destId="{C7CC6885-6BFC-4E67-968B-9303794F1A42}" srcOrd="2" destOrd="0" presId="urn:microsoft.com/office/officeart/2018/2/layout/IconVerticalSolidList"/>
    <dgm:cxn modelId="{600356E6-544A-4CAD-AD5B-EE6F728C15AB}" type="presParOf" srcId="{1FD25E59-1910-4DE6-B9AF-CD33DE9A9942}" destId="{56189FF1-8106-4356-A3DE-996372156CB3}" srcOrd="3" destOrd="0" presId="urn:microsoft.com/office/officeart/2018/2/layout/IconVerticalSolidList"/>
    <dgm:cxn modelId="{970A157F-0263-41FF-A054-346E90266F06}" type="presParOf" srcId="{92233B7F-EBA1-4B8B-9C3B-13114FF7E37B}" destId="{FF40FA01-9F0D-467F-973A-102D27895DD8}" srcOrd="3" destOrd="0" presId="urn:microsoft.com/office/officeart/2018/2/layout/IconVerticalSolidList"/>
    <dgm:cxn modelId="{BE0117D1-2A39-41C4-BF20-F366880A6FE8}" type="presParOf" srcId="{92233B7F-EBA1-4B8B-9C3B-13114FF7E37B}" destId="{0E6EB1BE-59CE-4466-BC16-FF418A330A85}" srcOrd="4" destOrd="0" presId="urn:microsoft.com/office/officeart/2018/2/layout/IconVerticalSolidList"/>
    <dgm:cxn modelId="{583B3F32-A793-4EE5-B3DD-5CE2DD09539F}" type="presParOf" srcId="{0E6EB1BE-59CE-4466-BC16-FF418A330A85}" destId="{F38C673F-A087-4FE9-9E84-D5BE96200C20}" srcOrd="0" destOrd="0" presId="urn:microsoft.com/office/officeart/2018/2/layout/IconVerticalSolidList"/>
    <dgm:cxn modelId="{FC0CA7A3-4D8D-4E9B-9EA9-DE9333A53F5E}" type="presParOf" srcId="{0E6EB1BE-59CE-4466-BC16-FF418A330A85}" destId="{4818BFDA-3DB6-4A9A-B1C3-5E3D3A120A78}" srcOrd="1" destOrd="0" presId="urn:microsoft.com/office/officeart/2018/2/layout/IconVerticalSolidList"/>
    <dgm:cxn modelId="{21465237-E443-44AF-8867-879B225C16FB}" type="presParOf" srcId="{0E6EB1BE-59CE-4466-BC16-FF418A330A85}" destId="{E466BB73-0ED8-497C-8B71-93F460AE44AA}" srcOrd="2" destOrd="0" presId="urn:microsoft.com/office/officeart/2018/2/layout/IconVerticalSolidList"/>
    <dgm:cxn modelId="{8BF7118F-264B-45AD-B876-ADB63652D32D}" type="presParOf" srcId="{0E6EB1BE-59CE-4466-BC16-FF418A330A85}" destId="{ABEC815C-0431-4EBA-A37E-43C5030DB4D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B6379-B0DC-48A9-9F64-E654A4C5F3F9}">
      <dsp:nvSpPr>
        <dsp:cNvPr id="0" name=""/>
        <dsp:cNvSpPr/>
      </dsp:nvSpPr>
      <dsp:spPr>
        <a:xfrm>
          <a:off x="0" y="673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E673F-3C32-43B8-8842-271A2FBB3A8F}">
      <dsp:nvSpPr>
        <dsp:cNvPr id="0" name=""/>
        <dsp:cNvSpPr/>
      </dsp:nvSpPr>
      <dsp:spPr>
        <a:xfrm>
          <a:off x="476436" y="355047"/>
          <a:ext cx="866247" cy="8662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39F359-739B-4D09-BE04-80363F05ABD6}">
      <dsp:nvSpPr>
        <dsp:cNvPr id="0" name=""/>
        <dsp:cNvSpPr/>
      </dsp:nvSpPr>
      <dsp:spPr>
        <a:xfrm>
          <a:off x="1819120" y="673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How is your class doing?</a:t>
          </a:r>
          <a:endParaRPr lang="en-US" sz="2500" kern="1200"/>
        </a:p>
      </dsp:txBody>
      <dsp:txXfrm>
        <a:off x="1819120" y="673"/>
        <a:ext cx="4545103" cy="1574995"/>
      </dsp:txXfrm>
    </dsp:sp>
    <dsp:sp modelId="{B3DEA4F6-527E-4FFF-9832-C561A8B47C82}">
      <dsp:nvSpPr>
        <dsp:cNvPr id="0" name=""/>
        <dsp:cNvSpPr/>
      </dsp:nvSpPr>
      <dsp:spPr>
        <a:xfrm>
          <a:off x="0" y="1969418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F13925-9D84-4584-BD9F-85F3E5A475E6}">
      <dsp:nvSpPr>
        <dsp:cNvPr id="0" name=""/>
        <dsp:cNvSpPr/>
      </dsp:nvSpPr>
      <dsp:spPr>
        <a:xfrm>
          <a:off x="476436" y="2323792"/>
          <a:ext cx="866247" cy="8662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189FF1-8106-4356-A3DE-996372156CB3}">
      <dsp:nvSpPr>
        <dsp:cNvPr id="0" name=""/>
        <dsp:cNvSpPr/>
      </dsp:nvSpPr>
      <dsp:spPr>
        <a:xfrm>
          <a:off x="1819120" y="1969418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What ways can you think of to make sure everyone comes to school every day?</a:t>
          </a:r>
          <a:endParaRPr lang="en-US" sz="2500" kern="1200" dirty="0"/>
        </a:p>
      </dsp:txBody>
      <dsp:txXfrm>
        <a:off x="1819120" y="1969418"/>
        <a:ext cx="4545103" cy="1574995"/>
      </dsp:txXfrm>
    </dsp:sp>
    <dsp:sp modelId="{F38C673F-A087-4FE9-9E84-D5BE96200C20}">
      <dsp:nvSpPr>
        <dsp:cNvPr id="0" name=""/>
        <dsp:cNvSpPr/>
      </dsp:nvSpPr>
      <dsp:spPr>
        <a:xfrm>
          <a:off x="0" y="3938162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18BFDA-3DB6-4A9A-B1C3-5E3D3A120A78}">
      <dsp:nvSpPr>
        <dsp:cNvPr id="0" name=""/>
        <dsp:cNvSpPr/>
      </dsp:nvSpPr>
      <dsp:spPr>
        <a:xfrm>
          <a:off x="476436" y="4292537"/>
          <a:ext cx="866247" cy="8662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C815C-0431-4EBA-A37E-43C5030DB4DC}">
      <dsp:nvSpPr>
        <dsp:cNvPr id="0" name=""/>
        <dsp:cNvSpPr/>
      </dsp:nvSpPr>
      <dsp:spPr>
        <a:xfrm>
          <a:off x="1819120" y="3938162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Can you say WHY this is important? Use the language of discussion.</a:t>
          </a:r>
          <a:endParaRPr lang="en-US" sz="2500" kern="1200"/>
        </a:p>
      </dsp:txBody>
      <dsp:txXfrm>
        <a:off x="1819120" y="3938162"/>
        <a:ext cx="4545103" cy="1574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11/01/2026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FAB19B-0C2E-4A2D-834F-7A205E9C95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3" r="1257" b="1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9ACBF8-4401-9BAE-4378-59E836EA7E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51" r="11880" b="1"/>
          <a:stretch>
            <a:fillRect/>
          </a:stretch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0" name="Picture 9" descr="A yellow sign with a person and a child and a book&#10;&#10;Description automatically generated">
            <a:extLst>
              <a:ext uri="{FF2B5EF4-FFF2-40B4-BE49-F238E27FC236}">
                <a16:creationId xmlns:a16="http://schemas.microsoft.com/office/drawing/2014/main" id="{AB40C228-2DF5-4754-5C6E-40900E84A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6" r="2" b="22222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Attendance assembly 12th January 2025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DD33D3-C46D-5F5A-A410-CDC09FD465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84" r="-4" b="-4"/>
          <a:stretch>
            <a:fillRect/>
          </a:stretch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0FCAA2-8064-7FB1-2D3C-26D3CE6032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50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3DF4E-3A1B-4C5B-CD54-7AA77FCD3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>
                <a:cs typeface="Calibri Light"/>
              </a:rPr>
              <a:t>What will the new year bring for you?</a:t>
            </a:r>
            <a:endParaRPr lang="en-US" sz="5400"/>
          </a:p>
        </p:txBody>
      </p:sp>
      <p:pic>
        <p:nvPicPr>
          <p:cNvPr id="4" name="Picture 3" descr="A cartoon of a person waving&#10;&#10;Description automatically generated">
            <a:extLst>
              <a:ext uri="{FF2B5EF4-FFF2-40B4-BE49-F238E27FC236}">
                <a16:creationId xmlns:a16="http://schemas.microsoft.com/office/drawing/2014/main" id="{F9D40752-D57E-EB74-1941-1908492AAA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7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5652F-CB8D-F467-4882-A6F5E4BB9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97247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200" dirty="0">
                <a:ea typeface="Calibri"/>
                <a:cs typeface="Calibri"/>
              </a:rPr>
              <a:t>Last week we discussed</a:t>
            </a:r>
          </a:p>
          <a:p>
            <a:pPr marL="0" indent="0">
              <a:buNone/>
            </a:pPr>
            <a:r>
              <a:rPr lang="en-US" sz="2200" dirty="0">
                <a:ea typeface="Calibri"/>
                <a:cs typeface="Calibri"/>
              </a:rPr>
              <a:t>New Years resolutions- a promise to yourself about how to do something a little better.</a:t>
            </a:r>
          </a:p>
          <a:p>
            <a:pPr marL="0" indent="0">
              <a:buNone/>
            </a:pPr>
            <a:r>
              <a:rPr lang="en-US" sz="2200" dirty="0">
                <a:ea typeface="Calibri"/>
                <a:cs typeface="Calibri"/>
              </a:rPr>
              <a:t>Sentence stems</a:t>
            </a:r>
          </a:p>
          <a:p>
            <a:r>
              <a:rPr lang="en-US" sz="2200" dirty="0">
                <a:ea typeface="Calibri"/>
                <a:cs typeface="Calibri"/>
              </a:rPr>
              <a:t>' I would like to be able to....</a:t>
            </a:r>
          </a:p>
          <a:p>
            <a:pPr marL="0" indent="0">
              <a:buNone/>
            </a:pPr>
            <a:r>
              <a:rPr lang="en-US" sz="2200" dirty="0">
                <a:ea typeface="Calibri"/>
                <a:cs typeface="Calibri"/>
              </a:rPr>
              <a:t>Try yours out on a friend.</a:t>
            </a:r>
          </a:p>
          <a:p>
            <a:pPr marL="0" indent="0">
              <a:buNone/>
            </a:pPr>
            <a:endParaRPr lang="en-US" sz="22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200" dirty="0">
                <a:ea typeface="Calibri"/>
                <a:cs typeface="Calibri"/>
              </a:rPr>
              <a:t>What help would you like from the class – to achieve your New Years Resolution?</a:t>
            </a:r>
          </a:p>
          <a:p>
            <a:pPr marL="0" indent="0">
              <a:buNone/>
            </a:pPr>
            <a:r>
              <a:rPr lang="en-US" sz="2200" dirty="0">
                <a:ea typeface="Calibri"/>
                <a:cs typeface="Calibri"/>
              </a:rPr>
              <a:t>Values: </a:t>
            </a:r>
            <a:r>
              <a:rPr lang="en-US" sz="2200" b="1" i="1" dirty="0">
                <a:solidFill>
                  <a:srgbClr val="7030A0"/>
                </a:solidFill>
                <a:ea typeface="Calibri"/>
                <a:cs typeface="Calibri"/>
              </a:rPr>
              <a:t>Resilience, Perseverance, Aspiration</a:t>
            </a:r>
          </a:p>
        </p:txBody>
      </p:sp>
    </p:spTree>
    <p:extLst>
      <p:ext uri="{BB962C8B-B14F-4D97-AF65-F5344CB8AC3E}">
        <p14:creationId xmlns:p14="http://schemas.microsoft.com/office/powerpoint/2010/main" val="2537758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D6060C-1782-AC6C-C473-0E047271C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GB" sz="4000" dirty="0"/>
              <a:t>Please have a look at our attendance newsletter</a:t>
            </a:r>
            <a:br>
              <a:rPr lang="en-GB" sz="4000" dirty="0"/>
            </a:br>
            <a:endParaRPr lang="en-GB" sz="4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9B76C6-A645-386C-F0B1-CCB1A83C4D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1544651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111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BE5ECB-9395-A492-F559-1807170682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12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200" b="1" dirty="0">
                <a:ea typeface="Calibri Light"/>
                <a:cs typeface="Calibri Light"/>
              </a:rPr>
              <a:t>Let's look at attendance in the first week of January</a:t>
            </a: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We were in school for 3 days Tuesday- Thursday.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  <a:t>Keep working hard to be </a:t>
            </a: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over 95% </a:t>
            </a:r>
            <a: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  <a:t>every week.</a:t>
            </a:r>
            <a:endParaRPr lang="en-US" sz="3200" b="1" dirty="0">
              <a:solidFill>
                <a:srgbClr val="FF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662449"/>
              </p:ext>
            </p:extLst>
          </p:nvPr>
        </p:nvGraphicFramePr>
        <p:xfrm>
          <a:off x="825027" y="1391551"/>
          <a:ext cx="8314829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7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427383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457860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0633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62939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993222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890378">
                  <a:extLst>
                    <a:ext uri="{9D8B030D-6E8A-4147-A177-3AD203B41FA5}">
                      <a16:colId xmlns:a16="http://schemas.microsoft.com/office/drawing/2014/main" val="4110935021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6th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5194483"/>
              </p:ext>
            </p:extLst>
          </p:nvPr>
        </p:nvGraphicFramePr>
        <p:xfrm>
          <a:off x="825030" y="1391551"/>
          <a:ext cx="7499116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24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00719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17000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3962594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9022781"/>
              </p:ext>
            </p:extLst>
          </p:nvPr>
        </p:nvGraphicFramePr>
        <p:xfrm>
          <a:off x="825028" y="1391551"/>
          <a:ext cx="9362581" cy="546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3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15733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88966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32003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278508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49449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996795">
                  <a:extLst>
                    <a:ext uri="{9D8B030D-6E8A-4147-A177-3AD203B41FA5}">
                      <a16:colId xmlns:a16="http://schemas.microsoft.com/office/drawing/2014/main" val="1717803247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2284791"/>
              </p:ext>
            </p:extLst>
          </p:nvPr>
        </p:nvGraphicFramePr>
        <p:xfrm>
          <a:off x="304798" y="1391551"/>
          <a:ext cx="8680175" cy="4994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B2C7C51-8250-E6CD-71B0-67903A81BC18}"/>
              </a:ext>
            </a:extLst>
          </p:cNvPr>
          <p:cNvSpPr/>
          <p:nvPr/>
        </p:nvSpPr>
        <p:spPr>
          <a:xfrm>
            <a:off x="2305877" y="5744817"/>
            <a:ext cx="745435" cy="53671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485CA4-73F6-2C03-2CD4-E49E891E54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68" t="9091" r="28145" b="-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C9B9AD-D62A-DC9C-E02D-B17664BFC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Well done Swans 100% attendance!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1541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B58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DC8E93-269E-207A-5F9C-0A9A8EE5A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82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597747" cy="1616203"/>
          </a:xfrm>
        </p:spPr>
        <p:txBody>
          <a:bodyPr anchor="b">
            <a:normAutofit/>
          </a:bodyPr>
          <a:lstStyle/>
          <a:p>
            <a:r>
              <a:rPr lang="en-GB" sz="3200" dirty="0"/>
              <a:t>Walk to School Initiative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4597746" cy="3447832"/>
          </a:xfrm>
        </p:spPr>
        <p:txBody>
          <a:bodyPr anchor="t">
            <a:normAutofit/>
          </a:bodyPr>
          <a:lstStyle/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We are starting a Wak to School initiative next week</a:t>
            </a: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Less cars outside school makes it safer for everyone.</a:t>
            </a: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There will be lots to discuss, and points and badges to be earned.</a:t>
            </a: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Pupils who live too far away to walk- can park away from school and join the walking initiative too.</a:t>
            </a:r>
          </a:p>
          <a:p>
            <a:endParaRPr lang="en-GB" sz="16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More news to follow – we’ll need everyone’s help</a:t>
            </a:r>
            <a:r>
              <a:rPr lang="en-GB" sz="16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25486C-C706-0697-86E8-DFB26063B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817903"/>
            <a:ext cx="5319062" cy="31471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70E79D-6CEE-71F2-D895-58EE1EEC3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/>
          </a:bodyPr>
          <a:lstStyle/>
          <a:p>
            <a:r>
              <a:rPr lang="en-GB" sz="4000"/>
              <a:t>What are you reading?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F4B764-B0E3-0A90-1AB1-67E95948B9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23" r="7846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49A1F0-93A3-5E36-F9D7-293A8555F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2942813" cy="3540265"/>
          </a:xfrm>
        </p:spPr>
        <p:txBody>
          <a:bodyPr>
            <a:normAutofit/>
          </a:bodyPr>
          <a:lstStyle/>
          <a:p>
            <a:r>
              <a:rPr lang="en-US" sz="2000" dirty="0"/>
              <a:t>Cold weather is a great time to curl up with a good book.</a:t>
            </a:r>
          </a:p>
          <a:p>
            <a:endParaRPr lang="en-US" sz="2000" dirty="0"/>
          </a:p>
          <a:p>
            <a:r>
              <a:rPr lang="en-US" sz="2000" dirty="0"/>
              <a:t>Look on </a:t>
            </a:r>
            <a:r>
              <a:rPr lang="en-US" sz="2000" dirty="0" err="1"/>
              <a:t>MyOn</a:t>
            </a:r>
            <a:r>
              <a:rPr lang="en-US" sz="2000" dirty="0"/>
              <a:t> and choose something great!</a:t>
            </a:r>
          </a:p>
          <a:p>
            <a:endParaRPr lang="en-US" sz="2000" dirty="0"/>
          </a:p>
          <a:p>
            <a:r>
              <a:rPr lang="en-US" sz="2000" dirty="0"/>
              <a:t>Recommend one to your class.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27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CCCB6D-5162-4AAE-A5E3-3AC55410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CD8C04-CC7B-40EF-82EB-E9821F79BB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70" y="2458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B90B42-17CF-256C-8D38-9D35E01BEB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9109" r="8951"/>
          <a:stretch>
            <a:fillRect/>
          </a:stretch>
        </p:blipFill>
        <p:spPr>
          <a:xfrm>
            <a:off x="-170" y="10"/>
            <a:ext cx="8450317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96C290-C9B9-DDEC-2A46-2B7DD484D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What’s happening this week?</a:t>
            </a:r>
            <a:b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Favourite lunch day 15</a:t>
            </a:r>
            <a:r>
              <a:rPr lang="en-US" kern="1200" baseline="30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January</a:t>
            </a:r>
            <a:b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66259-2EE2-1A2A-83AD-1C995C27B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5277684"/>
            <a:ext cx="4620584" cy="77549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Voted for by pupils – enjoy!!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738D7-967F-9F7F-9519-F2748DED26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164" r="-1" b="12188"/>
          <a:stretch>
            <a:fillRect/>
          </a:stretch>
        </p:blipFill>
        <p:spPr>
          <a:xfrm>
            <a:off x="6225997" y="-2458"/>
            <a:ext cx="5962785" cy="685800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40076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6D64C7-25B4-4039-AC96-5EFDDB852A79}">
  <ds:schemaRefs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44639eb9-4e59-423c-9035-d8b13c163b16"/>
    <ds:schemaRef ds:uri="8597feb0-90a3-4dd7-bd7b-e801c828512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513</Words>
  <Application>Microsoft Office PowerPoint</Application>
  <PresentationFormat>Widescreen</PresentationFormat>
  <Paragraphs>163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Univers LT Pro 45 Light</vt:lpstr>
      <vt:lpstr>Univers LT Pro 85 XBlack</vt:lpstr>
      <vt:lpstr>office theme</vt:lpstr>
      <vt:lpstr>           </vt:lpstr>
      <vt:lpstr>PowerPoint Presentation</vt:lpstr>
      <vt:lpstr>What will the new year bring for you?</vt:lpstr>
      <vt:lpstr>Please have a look at our attendance newsletter </vt:lpstr>
      <vt:lpstr>PowerPoint Presentation</vt:lpstr>
      <vt:lpstr>PowerPoint Presentation</vt:lpstr>
      <vt:lpstr>Let's look at attendance in the first week of January We were in school for 3 days Tuesday- Thursday.   Keep working hard to be over 95% every week.</vt:lpstr>
      <vt:lpstr>Ward End weekly attendance</vt:lpstr>
      <vt:lpstr>Ward End weekly attendance</vt:lpstr>
      <vt:lpstr>Ward End weekly attendance</vt:lpstr>
      <vt:lpstr>Ward End weekly attendance</vt:lpstr>
      <vt:lpstr>Well done Swans 100% attendance!</vt:lpstr>
      <vt:lpstr>PowerPoint Presentation</vt:lpstr>
      <vt:lpstr>Walk to School Initiative</vt:lpstr>
      <vt:lpstr>What are you reading?</vt:lpstr>
      <vt:lpstr>What’s happening this week? Favourite lunch day 15th January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509</cp:revision>
  <dcterms:created xsi:type="dcterms:W3CDTF">2023-08-18T11:35:42Z</dcterms:created>
  <dcterms:modified xsi:type="dcterms:W3CDTF">2026-01-11T15:14:02Z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