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8"/>
  </p:notesMasterIdLst>
  <p:sldIdLst>
    <p:sldId id="378" r:id="rId5"/>
    <p:sldId id="278" r:id="rId6"/>
    <p:sldId id="286" r:id="rId7"/>
    <p:sldId id="322" r:id="rId8"/>
    <p:sldId id="320" r:id="rId9"/>
    <p:sldId id="321" r:id="rId10"/>
    <p:sldId id="323" r:id="rId11"/>
    <p:sldId id="421" r:id="rId12"/>
    <p:sldId id="426" r:id="rId13"/>
    <p:sldId id="428" r:id="rId14"/>
    <p:sldId id="430" r:id="rId15"/>
    <p:sldId id="420" r:id="rId16"/>
    <p:sldId id="257" r:id="rId17"/>
    <p:sldId id="258" r:id="rId18"/>
    <p:sldId id="425" r:id="rId19"/>
    <p:sldId id="419" r:id="rId20"/>
    <p:sldId id="412" r:id="rId21"/>
    <p:sldId id="397" r:id="rId22"/>
    <p:sldId id="410" r:id="rId23"/>
    <p:sldId id="411" r:id="rId24"/>
    <p:sldId id="423" r:id="rId25"/>
    <p:sldId id="424" r:id="rId26"/>
    <p:sldId id="40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74" autoAdjust="0"/>
    <p:restoredTop sz="94660"/>
  </p:normalViewPr>
  <p:slideViewPr>
    <p:cSldViewPr snapToGrid="0">
      <p:cViewPr varScale="1">
        <p:scale>
          <a:sx n="77" d="100"/>
          <a:sy n="77" d="100"/>
        </p:scale>
        <p:origin x="10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F949A-6025-4237-8750-97EA62EABD3E}" type="datetimeFigureOut">
              <a:rPr lang="en-GB" smtClean="0"/>
              <a:t>22/02/2026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C46C06-AEF7-480F-ABB8-8B8D611998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429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object 1">
    <p:bg>
      <p:bgPr>
        <a:solidFill>
          <a:srgbClr val="00AE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6B79801-24AD-D045-91A4-8CAA77B45F8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096000" y="0"/>
            <a:ext cx="6095999" cy="6857999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2000" b="1" i="0">
                <a:latin typeface="Univers LT Pro 45 Light" panose="020B0403020202020204" pitchFamily="34" charset="77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ICON TO ADD IMAGE/OBJECT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5305425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5467049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5305425" cy="1127125"/>
          </a:xfrm>
        </p:spPr>
        <p:txBody>
          <a:bodyPr lIns="0">
            <a:normAutofit/>
          </a:bodyPr>
          <a:lstStyle>
            <a:lvl1pPr>
              <a:buClr>
                <a:srgbClr val="FFFF00"/>
              </a:buClr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5305425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FF00"/>
              </a:buClr>
              <a:buFont typeface="+mj-lt"/>
              <a:buAutoNum type="arabicPeriod"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5305425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9FAF7C1-0CA9-E90C-964C-A069F38901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2641971" cy="714793"/>
          </a:xfrm>
          <a:solidFill>
            <a:schemeClr val="tx1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HEADER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C541B7-871A-357C-23E6-5617B6B91D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103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2" y="531140"/>
            <a:ext cx="6536088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PRIMARY ACTIVITIES</a:t>
            </a:r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62A945-C8E3-30FD-0CBD-CC70E13ED8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04974" y="285818"/>
            <a:ext cx="1728039" cy="1424750"/>
          </a:xfrm>
          <a:prstGeom prst="rect">
            <a:avLst/>
          </a:prstGeom>
        </p:spPr>
      </p:pic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333433F5-63DC-A438-C03F-9D02A0B4A9C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741" y="1422679"/>
            <a:ext cx="5676116" cy="569407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You do not need to complete every activity but if you have time you can try to complete more than one. </a:t>
            </a:r>
          </a:p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029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3186731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HEADLINE</a:t>
            </a:r>
            <a:endParaRPr lang="en-GB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10781619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rgbClr val="00AEEF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10781620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10781619" cy="1127125"/>
          </a:xfrm>
        </p:spPr>
        <p:txBody>
          <a:bodyPr lIns="0">
            <a:normAutofit/>
          </a:bodyPr>
          <a:lstStyle>
            <a:lvl1pPr>
              <a:buClr>
                <a:srgbClr val="FF6937"/>
              </a:buClr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10781619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6937"/>
              </a:buClr>
              <a:buFont typeface="+mj-lt"/>
              <a:buAutoNum type="arabicPeriod"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10781619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BC8ABD-FF41-7E2C-391C-DB27D8AD34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25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7" r:id="rId12"/>
    <p:sldLayoutId id="2147483748" r:id="rId13"/>
    <p:sldLayoutId id="214748374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hop.scholastic.co.uk/scholastic-live-world-book-day?utm_medium=email&amp;utm_campaign=UK%20Teachers%20-%20WBD%20Book%20Club%20Launch%20-%2009022026&amp;utm_content=UK%20Teachers%20-%20WBD%20Book%20Club%20Launch%20-%2009022026+CID_c6d5477cc7037717a2facee3061463c3&amp;utm_source=Email%20marketing%20software&amp;utm_term=World%20Book%20Day%20Event%20Schedule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BAFC4CB-599A-6DE0-ACD3-D3A88764A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8663" y="1422400"/>
            <a:ext cx="4505552" cy="2387600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endParaRPr lang="en-US" sz="20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l"/>
            <a:br>
              <a:rPr lang="en-US" sz="20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br>
              <a:rPr lang="en-US" sz="20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br>
              <a:rPr lang="en-US" sz="20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br>
              <a:rPr lang="en-US" sz="20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br>
              <a:rPr lang="en-US" sz="20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br>
              <a:rPr lang="en-US" sz="20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endParaRPr lang="en-US" sz="2000" b="1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2000" b="1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2000" b="1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2000" b="1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2000" b="1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F25F9EC-DB9D-EC2B-AD11-08BFFCA981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8663" y="3902075"/>
            <a:ext cx="4505552" cy="1655762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sz="1700" b="1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700" b="1">
                <a:solidFill>
                  <a:schemeClr val="bg1"/>
                </a:solidFill>
              </a:rPr>
              <a:t>Attendance assembly 23rd February 2026</a:t>
            </a:r>
            <a:endParaRPr lang="en-US" sz="1700" b="1">
              <a:solidFill>
                <a:schemeClr val="bg1"/>
              </a:solidFill>
              <a:ea typeface="Calibri"/>
              <a:cs typeface="Calibri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>
              <a:solidFill>
                <a:schemeClr val="bg1"/>
              </a:solidFill>
              <a:ea typeface="Calibri"/>
              <a:cs typeface="Calibri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>
              <a:solidFill>
                <a:schemeClr val="bg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277405F-0B4F-4418-B773-1B38814125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30421" y="226893"/>
            <a:ext cx="5968658" cy="6085007"/>
          </a:xfrm>
          <a:custGeom>
            <a:avLst/>
            <a:gdLst>
              <a:gd name="connsiteX0" fmla="*/ 0 w 5968658"/>
              <a:gd name="connsiteY0" fmla="*/ 0 h 6085007"/>
              <a:gd name="connsiteX1" fmla="*/ 3557919 w 5968658"/>
              <a:gd name="connsiteY1" fmla="*/ 0 h 6085007"/>
              <a:gd name="connsiteX2" fmla="*/ 3557919 w 5968658"/>
              <a:gd name="connsiteY2" fmla="*/ 2195749 h 6085007"/>
              <a:gd name="connsiteX3" fmla="*/ 5968658 w 5968658"/>
              <a:gd name="connsiteY3" fmla="*/ 2195749 h 6085007"/>
              <a:gd name="connsiteX4" fmla="*/ 5968658 w 5968658"/>
              <a:gd name="connsiteY4" fmla="*/ 6085007 h 6085007"/>
              <a:gd name="connsiteX5" fmla="*/ 2058230 w 5968658"/>
              <a:gd name="connsiteY5" fmla="*/ 6085007 h 6085007"/>
              <a:gd name="connsiteX6" fmla="*/ 2058230 w 5968658"/>
              <a:gd name="connsiteY6" fmla="*/ 3538657 h 6085007"/>
              <a:gd name="connsiteX7" fmla="*/ 0 w 5968658"/>
              <a:gd name="connsiteY7" fmla="*/ 3538657 h 6085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68658" h="6085007">
                <a:moveTo>
                  <a:pt x="0" y="0"/>
                </a:moveTo>
                <a:lnTo>
                  <a:pt x="3557919" y="0"/>
                </a:lnTo>
                <a:lnTo>
                  <a:pt x="3557919" y="2195749"/>
                </a:lnTo>
                <a:lnTo>
                  <a:pt x="5968658" y="2195749"/>
                </a:lnTo>
                <a:lnTo>
                  <a:pt x="5968658" y="6085007"/>
                </a:lnTo>
                <a:lnTo>
                  <a:pt x="2058230" y="6085007"/>
                </a:lnTo>
                <a:lnTo>
                  <a:pt x="2058230" y="3538657"/>
                </a:lnTo>
                <a:lnTo>
                  <a:pt x="0" y="3538657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2E754B6-892E-F0E9-3C7E-DF0B3E37D0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4750" y="3047486"/>
            <a:ext cx="3408121" cy="3109911"/>
          </a:xfrm>
          <a:prstGeom prst="rect">
            <a:avLst/>
          </a:prstGeom>
        </p:spPr>
      </p:pic>
      <p:pic>
        <p:nvPicPr>
          <p:cNvPr id="1026" name="Picture 2" descr="Ramadan Mubarak 2026 Wishes: 50+ Chand Mubarak Wishes, Messages, Images ...">
            <a:extLst>
              <a:ext uri="{FF2B5EF4-FFF2-40B4-BE49-F238E27FC236}">
                <a16:creationId xmlns:a16="http://schemas.microsoft.com/office/drawing/2014/main" id="{746CF5F1-31F7-2727-DEC4-80E0CCF299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84" y="152400"/>
            <a:ext cx="7722704" cy="4344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82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9" name="Rectangle 1048">
            <a:extLst>
              <a:ext uri="{FF2B5EF4-FFF2-40B4-BE49-F238E27FC236}">
                <a16:creationId xmlns:a16="http://schemas.microsoft.com/office/drawing/2014/main" id="{1022CA72-2A63-428F-B586-37BA5AB6D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-1"/>
            <a:ext cx="11231745" cy="41314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55FA7A8D-FE5B-42D3-4625-0006873F3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8495" y="364143"/>
            <a:ext cx="3756204" cy="342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5" name="Rectangle 1054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3837444" y="5460209"/>
            <a:ext cx="1790365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B5440473-A460-1A78-E0FB-CA449EF89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2719" y="4495568"/>
            <a:ext cx="6586915" cy="190523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95% and above Attendance weekly Reward.  </a:t>
            </a:r>
            <a:r>
              <a:rPr lang="en-US" altLang="en-US" sz="2800"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Gain a star for each week your class achieves 95%+ </a:t>
            </a:r>
            <a:r>
              <a:rPr lang="en-US" altLang="en-US" sz="2800" b="1">
                <a:solidFill>
                  <a:srgbClr val="FF0000"/>
                </a:solidFill>
                <a:latin typeface="+mn-lt"/>
              </a:rPr>
              <a:t>How did your class do?</a:t>
            </a:r>
            <a:r>
              <a:rPr lang="en-US" altLang="en-US" sz="2800">
                <a:solidFill>
                  <a:srgbClr val="FF0000"/>
                </a:solidFill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endParaRPr lang="en-US" altLang="en-US" sz="2800">
              <a:latin typeface="+mn-lt"/>
            </a:endParaRPr>
          </a:p>
          <a:p>
            <a:pPr marL="0" marR="0" lvl="0" indent="-22860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A941AC7D-09E9-3F79-F913-B9999D569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1955" y="3115614"/>
            <a:ext cx="48090" cy="254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841248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6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4C914D15-EA28-85F7-5922-0AFC8ECF79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45683"/>
              </p:ext>
            </p:extLst>
          </p:nvPr>
        </p:nvGraphicFramePr>
        <p:xfrm>
          <a:off x="5499100" y="364142"/>
          <a:ext cx="5816601" cy="3426463"/>
        </p:xfrm>
        <a:graphic>
          <a:graphicData uri="http://schemas.openxmlformats.org/drawingml/2006/table">
            <a:tbl>
              <a:tblPr/>
              <a:tblGrid>
                <a:gridCol w="1938867">
                  <a:extLst>
                    <a:ext uri="{9D8B030D-6E8A-4147-A177-3AD203B41FA5}">
                      <a16:colId xmlns:a16="http://schemas.microsoft.com/office/drawing/2014/main" val="3145656724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2406971026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3590698982"/>
                    </a:ext>
                  </a:extLst>
                </a:gridCol>
              </a:tblGrid>
              <a:tr h="1836191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459750"/>
                  </a:ext>
                </a:extLst>
              </a:tr>
              <a:tr h="1590272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365656"/>
                  </a:ext>
                </a:extLst>
              </a:tr>
            </a:tbl>
          </a:graphicData>
        </a:graphic>
      </p:graphicFrame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AC499C42-AFE8-D6DE-4FEB-B55FF8B70E93}"/>
              </a:ext>
            </a:extLst>
          </p:cNvPr>
          <p:cNvSpPr/>
          <p:nvPr/>
        </p:nvSpPr>
        <p:spPr>
          <a:xfrm>
            <a:off x="5850678" y="774700"/>
            <a:ext cx="1030862" cy="8001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382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ames and Functions of Chemical Elements in Fireworks">
            <a:extLst>
              <a:ext uri="{FF2B5EF4-FFF2-40B4-BE49-F238E27FC236}">
                <a16:creationId xmlns:a16="http://schemas.microsoft.com/office/drawing/2014/main" id="{71907D62-C5EF-4BA0-BD14-EC9102C3CF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553" b="186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24E9FF-9302-93F9-60FD-3302F5D6B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612" y="2894203"/>
            <a:ext cx="9885571" cy="3693410"/>
          </a:xfr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 fontScale="90000"/>
          </a:bodyPr>
          <a:lstStyle/>
          <a:p>
            <a:pPr algn="ctr"/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  <a:t>7 classes over 95%</a:t>
            </a: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ea typeface="Calibri Light"/>
                <a:cs typeface="Calibri Light"/>
              </a:rPr>
              <a:t>One class 100%</a:t>
            </a: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  <a:t>Well done!</a:t>
            </a: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endParaRPr lang="en-US" sz="3200" b="1" dirty="0">
              <a:solidFill>
                <a:srgbClr val="000000"/>
              </a:solidFill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67372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8D015-C314-472E-1C22-E227508D6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A2D3B-6796-FEBC-9FAD-FEE2EC143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9501E6C-EA4F-6090-A62D-319CC7B193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2007709"/>
              </p:ext>
            </p:extLst>
          </p:nvPr>
        </p:nvGraphicFramePr>
        <p:xfrm>
          <a:off x="825027" y="1391551"/>
          <a:ext cx="8314829" cy="535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6711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427383">
                  <a:extLst>
                    <a:ext uri="{9D8B030D-6E8A-4147-A177-3AD203B41FA5}">
                      <a16:colId xmlns:a16="http://schemas.microsoft.com/office/drawing/2014/main" val="1577369742"/>
                    </a:ext>
                  </a:extLst>
                </a:gridCol>
                <a:gridCol w="1457860">
                  <a:extLst>
                    <a:ext uri="{9D8B030D-6E8A-4147-A177-3AD203B41FA5}">
                      <a16:colId xmlns:a16="http://schemas.microsoft.com/office/drawing/2014/main" val="2533194778"/>
                    </a:ext>
                  </a:extLst>
                </a:gridCol>
                <a:gridCol w="1406336">
                  <a:extLst>
                    <a:ext uri="{9D8B030D-6E8A-4147-A177-3AD203B41FA5}">
                      <a16:colId xmlns:a16="http://schemas.microsoft.com/office/drawing/2014/main" val="2839853832"/>
                    </a:ext>
                  </a:extLst>
                </a:gridCol>
                <a:gridCol w="1162939">
                  <a:extLst>
                    <a:ext uri="{9D8B030D-6E8A-4147-A177-3AD203B41FA5}">
                      <a16:colId xmlns:a16="http://schemas.microsoft.com/office/drawing/2014/main" val="2263260307"/>
                    </a:ext>
                  </a:extLst>
                </a:gridCol>
                <a:gridCol w="993222">
                  <a:extLst>
                    <a:ext uri="{9D8B030D-6E8A-4147-A177-3AD203B41FA5}">
                      <a16:colId xmlns:a16="http://schemas.microsoft.com/office/drawing/2014/main" val="445395172"/>
                    </a:ext>
                  </a:extLst>
                </a:gridCol>
                <a:gridCol w="890378">
                  <a:extLst>
                    <a:ext uri="{9D8B030D-6E8A-4147-A177-3AD203B41FA5}">
                      <a16:colId xmlns:a16="http://schemas.microsoft.com/office/drawing/2014/main" val="4110935021"/>
                    </a:ext>
                  </a:extLst>
                </a:gridCol>
              </a:tblGrid>
              <a:tr h="921611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6th January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12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26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618416">
                <a:tc>
                  <a:txBody>
                    <a:bodyPr/>
                    <a:lstStyle/>
                    <a:p>
                      <a:r>
                        <a:rPr lang="en-GB" b="1" dirty="0"/>
                        <a:t>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889AC57F-EB47-E46C-F0BB-642DB3CBF6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041" y="184438"/>
            <a:ext cx="835054" cy="83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230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9BE2C-46AE-41A0-3A35-D1649817A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12B89-7C02-DDC6-6076-EEEB1B706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5AF2FC5E-2737-9166-E7A6-048194F3A6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4421802"/>
              </p:ext>
            </p:extLst>
          </p:nvPr>
        </p:nvGraphicFramePr>
        <p:xfrm>
          <a:off x="825030" y="1391551"/>
          <a:ext cx="7499116" cy="5392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244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100719">
                  <a:extLst>
                    <a:ext uri="{9D8B030D-6E8A-4147-A177-3AD203B41FA5}">
                      <a16:colId xmlns:a16="http://schemas.microsoft.com/office/drawing/2014/main" val="2849786961"/>
                    </a:ext>
                  </a:extLst>
                </a:gridCol>
                <a:gridCol w="1170001">
                  <a:extLst>
                    <a:ext uri="{9D8B030D-6E8A-4147-A177-3AD203B41FA5}">
                      <a16:colId xmlns:a16="http://schemas.microsoft.com/office/drawing/2014/main" val="1248758268"/>
                    </a:ext>
                  </a:extLst>
                </a:gridCol>
                <a:gridCol w="1145038">
                  <a:extLst>
                    <a:ext uri="{9D8B030D-6E8A-4147-A177-3AD203B41FA5}">
                      <a16:colId xmlns:a16="http://schemas.microsoft.com/office/drawing/2014/main" val="2961498032"/>
                    </a:ext>
                  </a:extLst>
                </a:gridCol>
                <a:gridCol w="1145038">
                  <a:extLst>
                    <a:ext uri="{9D8B030D-6E8A-4147-A177-3AD203B41FA5}">
                      <a16:colId xmlns:a16="http://schemas.microsoft.com/office/drawing/2014/main" val="290236774"/>
                    </a:ext>
                  </a:extLst>
                </a:gridCol>
                <a:gridCol w="1145038">
                  <a:extLst>
                    <a:ext uri="{9D8B030D-6E8A-4147-A177-3AD203B41FA5}">
                      <a16:colId xmlns:a16="http://schemas.microsoft.com/office/drawing/2014/main" val="2843937924"/>
                    </a:ext>
                  </a:extLst>
                </a:gridCol>
                <a:gridCol w="1145038">
                  <a:extLst>
                    <a:ext uri="{9D8B030D-6E8A-4147-A177-3AD203B41FA5}">
                      <a16:colId xmlns:a16="http://schemas.microsoft.com/office/drawing/2014/main" val="39625949"/>
                    </a:ext>
                  </a:extLst>
                </a:gridCol>
              </a:tblGrid>
              <a:tr h="1160268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sz="1800" b="1" i="0" u="none" strike="noStrike" noProof="0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6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12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Week  19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26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Feb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51848">
                <a:tc>
                  <a:txBody>
                    <a:bodyPr/>
                    <a:lstStyle/>
                    <a:p>
                      <a:r>
                        <a:rPr lang="en-GB" b="1" dirty="0"/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718037">
                <a:tc>
                  <a:txBody>
                    <a:bodyPr/>
                    <a:lstStyle/>
                    <a:p>
                      <a:r>
                        <a:rPr lang="en-GB" b="1" dirty="0"/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A96A5775-4EF4-0AA8-1CE0-4C181F7212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013" y="157113"/>
            <a:ext cx="1371511" cy="133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708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74887-A6A1-5F94-9C10-6F06F591E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5C8E8-DF7A-6740-9D7A-F6209B3A0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BB6706A0-36F4-6937-05E9-8903CC66DB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5272447"/>
              </p:ext>
            </p:extLst>
          </p:nvPr>
        </p:nvGraphicFramePr>
        <p:xfrm>
          <a:off x="825028" y="1391551"/>
          <a:ext cx="9362581" cy="5466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0430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715733">
                  <a:extLst>
                    <a:ext uri="{9D8B030D-6E8A-4147-A177-3AD203B41FA5}">
                      <a16:colId xmlns:a16="http://schemas.microsoft.com/office/drawing/2014/main" val="2211297180"/>
                    </a:ext>
                  </a:extLst>
                </a:gridCol>
                <a:gridCol w="1889663">
                  <a:extLst>
                    <a:ext uri="{9D8B030D-6E8A-4147-A177-3AD203B41FA5}">
                      <a16:colId xmlns:a16="http://schemas.microsoft.com/office/drawing/2014/main" val="1231295604"/>
                    </a:ext>
                  </a:extLst>
                </a:gridCol>
                <a:gridCol w="1432003">
                  <a:extLst>
                    <a:ext uri="{9D8B030D-6E8A-4147-A177-3AD203B41FA5}">
                      <a16:colId xmlns:a16="http://schemas.microsoft.com/office/drawing/2014/main" val="378133511"/>
                    </a:ext>
                  </a:extLst>
                </a:gridCol>
                <a:gridCol w="1278508">
                  <a:extLst>
                    <a:ext uri="{9D8B030D-6E8A-4147-A177-3AD203B41FA5}">
                      <a16:colId xmlns:a16="http://schemas.microsoft.com/office/drawing/2014/main" val="1146905894"/>
                    </a:ext>
                  </a:extLst>
                </a:gridCol>
                <a:gridCol w="1249449">
                  <a:extLst>
                    <a:ext uri="{9D8B030D-6E8A-4147-A177-3AD203B41FA5}">
                      <a16:colId xmlns:a16="http://schemas.microsoft.com/office/drawing/2014/main" val="811126248"/>
                    </a:ext>
                  </a:extLst>
                </a:gridCol>
                <a:gridCol w="996795">
                  <a:extLst>
                    <a:ext uri="{9D8B030D-6E8A-4147-A177-3AD203B41FA5}">
                      <a16:colId xmlns:a16="http://schemas.microsoft.com/office/drawing/2014/main" val="1717803247"/>
                    </a:ext>
                  </a:extLst>
                </a:gridCol>
              </a:tblGrid>
              <a:tr h="1403328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 6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 12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26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C43BB4A1-5F6C-D8EA-9D6D-5983FF00B7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5987" y="184439"/>
            <a:ext cx="1189861" cy="1200722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457B97CC-519A-24A4-57DB-262704ACEC9E}"/>
              </a:ext>
            </a:extLst>
          </p:cNvPr>
          <p:cNvSpPr/>
          <p:nvPr/>
        </p:nvSpPr>
        <p:spPr>
          <a:xfrm>
            <a:off x="9904344" y="3697355"/>
            <a:ext cx="566530" cy="496957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3820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CCD61-0FA4-E92E-5CFD-ABFF21572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D326E-DC11-7657-3B99-CB26D731C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984D5DA7-D515-5917-C84A-829229BA74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1570265"/>
              </p:ext>
            </p:extLst>
          </p:nvPr>
        </p:nvGraphicFramePr>
        <p:xfrm>
          <a:off x="304798" y="1391551"/>
          <a:ext cx="8680175" cy="49949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427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328889">
                  <a:extLst>
                    <a:ext uri="{9D8B030D-6E8A-4147-A177-3AD203B41FA5}">
                      <a16:colId xmlns:a16="http://schemas.microsoft.com/office/drawing/2014/main" val="4130481469"/>
                    </a:ext>
                  </a:extLst>
                </a:gridCol>
                <a:gridCol w="1357263">
                  <a:extLst>
                    <a:ext uri="{9D8B030D-6E8A-4147-A177-3AD203B41FA5}">
                      <a16:colId xmlns:a16="http://schemas.microsoft.com/office/drawing/2014/main" val="207533839"/>
                    </a:ext>
                  </a:extLst>
                </a:gridCol>
                <a:gridCol w="1367786">
                  <a:extLst>
                    <a:ext uri="{9D8B030D-6E8A-4147-A177-3AD203B41FA5}">
                      <a16:colId xmlns:a16="http://schemas.microsoft.com/office/drawing/2014/main" val="2691377456"/>
                    </a:ext>
                  </a:extLst>
                </a:gridCol>
                <a:gridCol w="1273091">
                  <a:extLst>
                    <a:ext uri="{9D8B030D-6E8A-4147-A177-3AD203B41FA5}">
                      <a16:colId xmlns:a16="http://schemas.microsoft.com/office/drawing/2014/main" val="1470183391"/>
                    </a:ext>
                  </a:extLst>
                </a:gridCol>
                <a:gridCol w="1083706">
                  <a:extLst>
                    <a:ext uri="{9D8B030D-6E8A-4147-A177-3AD203B41FA5}">
                      <a16:colId xmlns:a16="http://schemas.microsoft.com/office/drawing/2014/main" val="2446578689"/>
                    </a:ext>
                  </a:extLst>
                </a:gridCol>
                <a:gridCol w="989013">
                  <a:extLst>
                    <a:ext uri="{9D8B030D-6E8A-4147-A177-3AD203B41FA5}">
                      <a16:colId xmlns:a16="http://schemas.microsoft.com/office/drawing/2014/main" val="3593814763"/>
                    </a:ext>
                  </a:extLst>
                </a:gridCol>
              </a:tblGrid>
              <a:tr h="982611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6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12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26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Rabbits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Squirrels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Foxes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Hedgehogs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Owls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Doves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78%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86%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Swans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521901"/>
                  </a:ext>
                </a:extLst>
              </a:tr>
            </a:tbl>
          </a:graphicData>
        </a:graphic>
      </p:graphicFrame>
      <p:pic>
        <p:nvPicPr>
          <p:cNvPr id="5" name="Picture 4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3B15AC31-E08B-AF2D-53C9-124F2828A7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391" y="46704"/>
            <a:ext cx="1552455" cy="1506794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6B2C7C51-8250-E6CD-71B0-67903A81BC18}"/>
              </a:ext>
            </a:extLst>
          </p:cNvPr>
          <p:cNvSpPr/>
          <p:nvPr/>
        </p:nvSpPr>
        <p:spPr>
          <a:xfrm>
            <a:off x="2305877" y="5744817"/>
            <a:ext cx="745435" cy="536713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691EBA-2790-02FA-2496-9AC3F5B35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4399" y="5744817"/>
            <a:ext cx="798645" cy="5730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86C709-237F-2E17-1B62-6FEBC5001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3269" y="4573698"/>
            <a:ext cx="798645" cy="57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285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9F3A76-5A5E-C70B-BA6A-9FD37DFC5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Well done 2.3 </a:t>
            </a:r>
            <a:br>
              <a:rPr lang="en-US" sz="36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3600" b="1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6F24862-EE33-3B71-16CE-506483D2DE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77316" y="1393626"/>
            <a:ext cx="6780700" cy="4068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024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088FBBD-AD08-A3BC-8D01-F0706D8D78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4EE6D5-64CF-FCB6-FB1F-358B44A0A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Chinese New Year 17</a:t>
            </a:r>
            <a:r>
              <a:rPr lang="en-US" sz="3600" baseline="30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February- The Year of the Fire Horse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1150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5BB1E3-6496-D0DF-87E3-9F5EB84F7E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870" r="11106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6660B0-089D-DB41-1F43-F140E05BB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GB" sz="4000"/>
              <a:t>A fire horse year only happens once in 60 years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25C25-ED91-14F7-8986-5943034DD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900"/>
              <a:t>If you were born during a Fire Horse year you may be;</a:t>
            </a:r>
          </a:p>
          <a:p>
            <a:r>
              <a:rPr lang="en-US" sz="1900"/>
              <a:t>Independent </a:t>
            </a:r>
          </a:p>
          <a:p>
            <a:r>
              <a:rPr lang="en-US" sz="1900"/>
              <a:t>Bold, fearless, and action-oriented</a:t>
            </a:r>
          </a:p>
          <a:p>
            <a:r>
              <a:rPr lang="en-US" sz="1900"/>
              <a:t>A leader</a:t>
            </a:r>
          </a:p>
          <a:p>
            <a:r>
              <a:rPr lang="en-US" sz="1900"/>
              <a:t>Highly creative and expressive</a:t>
            </a:r>
          </a:p>
          <a:p>
            <a:pPr marL="0" indent="0">
              <a:buNone/>
            </a:pPr>
            <a:r>
              <a:rPr lang="en-US" sz="1900"/>
              <a:t>Other years of the horse 1990 (Metal horse)</a:t>
            </a:r>
          </a:p>
          <a:p>
            <a:r>
              <a:rPr lang="en-US" sz="1900"/>
              <a:t>2002 (water horse) 2014 (wood horse)</a:t>
            </a:r>
          </a:p>
        </p:txBody>
      </p:sp>
    </p:spTree>
    <p:extLst>
      <p:ext uri="{BB962C8B-B14F-4D97-AF65-F5344CB8AC3E}">
        <p14:creationId xmlns:p14="http://schemas.microsoft.com/office/powerpoint/2010/main" val="23360314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1303A2-814E-82D6-D051-4AE9DC45D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Find out what Chinese New Year you were born under and what your character is said to be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F26997F-F693-D4AF-33B2-3573F54495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721" r="5162" b="-1"/>
          <a:stretch>
            <a:fillRect/>
          </a:stretch>
        </p:blipFill>
        <p:spPr>
          <a:xfrm>
            <a:off x="5153822" y="1108983"/>
            <a:ext cx="6553545" cy="464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6959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9531E7-FE00-61BD-5C22-9025BA75A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4600">
                <a:ea typeface="Calibri Light"/>
                <a:cs typeface="Calibri Light"/>
              </a:rPr>
              <a:t>Ward End School News.</a:t>
            </a:r>
            <a:br>
              <a:rPr lang="en-US" sz="4600">
                <a:ea typeface="Calibri Light"/>
                <a:cs typeface="Calibri Light"/>
              </a:rPr>
            </a:br>
            <a:r>
              <a:rPr lang="en-US" sz="4600">
                <a:ea typeface="Calibri Light"/>
                <a:cs typeface="Calibri Light"/>
              </a:rPr>
              <a:t>The Swimming Pool is here!</a:t>
            </a:r>
            <a:endParaRPr lang="en-US" sz="4600"/>
          </a:p>
        </p:txBody>
      </p:sp>
      <p:sp>
        <p:nvSpPr>
          <p:cNvPr id="2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790DEB4-B978-9427-8FF9-B23123EB12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>
              <a:buNone/>
            </a:pPr>
            <a:r>
              <a:rPr lang="en-US" sz="2200" b="1" i="0" dirty="0">
                <a:effectLst/>
              </a:rPr>
              <a:t>Year 3 and Year 4 </a:t>
            </a:r>
          </a:p>
          <a:p>
            <a:pPr>
              <a:buNone/>
            </a:pPr>
            <a:r>
              <a:rPr lang="en-US" sz="2200" b="1" i="0" dirty="0">
                <a:effectLst/>
              </a:rPr>
              <a:t>Monday 23rd February – Friday 17th April</a:t>
            </a:r>
          </a:p>
          <a:p>
            <a:pPr>
              <a:buNone/>
            </a:pPr>
            <a:endParaRPr lang="en-US" sz="2200" b="1" i="0" dirty="0">
              <a:effectLst/>
            </a:endParaRPr>
          </a:p>
          <a:p>
            <a:pPr>
              <a:buNone/>
            </a:pPr>
            <a:r>
              <a:rPr lang="en-US" sz="2200" b="1" i="0" dirty="0">
                <a:effectLst/>
              </a:rPr>
              <a:t>Year 1, Year 2 and Resource Base </a:t>
            </a:r>
          </a:p>
          <a:p>
            <a:pPr>
              <a:buNone/>
            </a:pPr>
            <a:r>
              <a:rPr lang="en-US" sz="2200" b="1" i="0" dirty="0">
                <a:effectLst/>
              </a:rPr>
              <a:t>Monday 20th April – Friday 22nd May</a:t>
            </a:r>
          </a:p>
          <a:p>
            <a:pPr>
              <a:buNone/>
            </a:pPr>
            <a:endParaRPr lang="en-US" sz="2200" b="1" i="0" dirty="0">
              <a:effectLst/>
            </a:endParaRPr>
          </a:p>
          <a:p>
            <a:pPr>
              <a:buNone/>
            </a:pPr>
            <a:r>
              <a:rPr lang="en-US" sz="2200" b="1" i="0" dirty="0">
                <a:effectLst/>
              </a:rPr>
              <a:t>Year 5 and Year 6 </a:t>
            </a:r>
          </a:p>
          <a:p>
            <a:pPr>
              <a:buNone/>
            </a:pPr>
            <a:r>
              <a:rPr lang="en-US" sz="2200" b="1" i="0" dirty="0">
                <a:effectLst/>
              </a:rPr>
              <a:t>Monday 1st June – Friday 17th July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CFFC946-548C-49FD-F3A7-3B1D332E35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42" r="1450" b="-3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8039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3B509E-3305-C86C-A749-EC23A07921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1" r="4111" b="2"/>
          <a:stretch>
            <a:fillRect/>
          </a:stretch>
        </p:blipFill>
        <p:spPr>
          <a:xfrm>
            <a:off x="4391613" y="10"/>
            <a:ext cx="7800387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FB99DC8-D220-CDE8-49ED-2076192A0B94}"/>
              </a:ext>
            </a:extLst>
          </p:cNvPr>
          <p:cNvSpPr txBox="1"/>
          <p:nvPr/>
        </p:nvSpPr>
        <p:spPr>
          <a:xfrm>
            <a:off x="368253" y="3541433"/>
            <a:ext cx="4023360" cy="25925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dirty="0">
                <a:latin typeface="Letter-join Air No-lead 8" panose="02000805000000020003" pitchFamily="50" charset="0"/>
                <a:ea typeface="+mj-ea"/>
                <a:cs typeface="+mj-cs"/>
              </a:rPr>
              <a:t>Your teacher has booked a LIVE author visit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400" dirty="0">
              <a:latin typeface="Letter-join Air No-lead 8" panose="02000805000000020003" pitchFamily="50" charset="0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dirty="0">
                <a:latin typeface="Letter-join Air No-lead 8" panose="02000805000000020003" pitchFamily="50" charset="0"/>
                <a:ea typeface="+mj-ea"/>
                <a:cs typeface="+mj-cs"/>
              </a:rPr>
              <a:t>you’ll learn secrets, ask questions, and get inspired!”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E054DB-A0D6-870C-4C64-60ECF3B11DED}"/>
              </a:ext>
            </a:extLst>
          </p:cNvPr>
          <p:cNvSpPr txBox="1"/>
          <p:nvPr/>
        </p:nvSpPr>
        <p:spPr>
          <a:xfrm>
            <a:off x="-280867" y="108988"/>
            <a:ext cx="5434377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000" b="0" i="0" dirty="0">
                <a:solidFill>
                  <a:srgbClr val="282828"/>
                </a:solidFill>
                <a:effectLst/>
                <a:latin typeface="Letter-join Air No-lead 8" panose="02000805000000020003" pitchFamily="50" charset="0"/>
              </a:rPr>
              <a:t>Save the Date! </a:t>
            </a:r>
          </a:p>
          <a:p>
            <a:pPr algn="ctr"/>
            <a:endParaRPr lang="en-GB" sz="4000" b="0" i="0" dirty="0">
              <a:solidFill>
                <a:srgbClr val="282828"/>
              </a:solidFill>
              <a:effectLst/>
              <a:latin typeface="Letter-join Air No-lead 8" panose="02000805000000020003" pitchFamily="50" charset="0"/>
            </a:endParaRPr>
          </a:p>
          <a:p>
            <a:pPr algn="ctr"/>
            <a:r>
              <a:rPr lang="en-GB" dirty="0">
                <a:solidFill>
                  <a:srgbClr val="282828"/>
                </a:solidFill>
                <a:latin typeface="Letter-join Air No-lead 8" panose="02000805000000020003" pitchFamily="50" charset="0"/>
              </a:rPr>
              <a:t>Ward End </a:t>
            </a:r>
            <a:r>
              <a:rPr lang="en-GB" b="0" i="0" dirty="0">
                <a:solidFill>
                  <a:srgbClr val="282828"/>
                </a:solidFill>
                <a:effectLst/>
                <a:latin typeface="Letter-join Air No-lead 8" panose="02000805000000020003" pitchFamily="50" charset="0"/>
              </a:rPr>
              <a:t>celebrates </a:t>
            </a:r>
            <a:r>
              <a:rPr lang="en-GB" b="1" i="0" dirty="0">
                <a:solidFill>
                  <a:srgbClr val="00B0F0"/>
                </a:solidFill>
                <a:effectLst/>
                <a:latin typeface="Letter-join Air No-lead 8" panose="02000805000000020003" pitchFamily="50" charset="0"/>
              </a:rPr>
              <a:t>World Book Day</a:t>
            </a:r>
            <a:r>
              <a:rPr lang="en-GB" b="0" i="0" dirty="0">
                <a:solidFill>
                  <a:srgbClr val="00B0F0"/>
                </a:solidFill>
                <a:effectLst/>
                <a:latin typeface="Letter-join Air No-lead 8" panose="02000805000000020003" pitchFamily="50" charset="0"/>
              </a:rPr>
              <a:t> </a:t>
            </a:r>
            <a:r>
              <a:rPr lang="en-GB" b="0" i="0" dirty="0">
                <a:solidFill>
                  <a:srgbClr val="282828"/>
                </a:solidFill>
                <a:effectLst/>
                <a:latin typeface="Letter-join Air No-lead 8" panose="02000805000000020003" pitchFamily="50" charset="0"/>
              </a:rPr>
              <a:t>with a week of live author visits and </a:t>
            </a:r>
            <a:r>
              <a:rPr lang="en-GB" dirty="0">
                <a:solidFill>
                  <a:srgbClr val="282828"/>
                </a:solidFill>
                <a:latin typeface="Letter-join Air No-lead 8" panose="02000805000000020003" pitchFamily="50" charset="0"/>
              </a:rPr>
              <a:t>a book fair </a:t>
            </a:r>
          </a:p>
          <a:p>
            <a:pPr algn="ctr"/>
            <a:r>
              <a:rPr lang="en-GB" b="1" i="0" dirty="0">
                <a:solidFill>
                  <a:srgbClr val="282828"/>
                </a:solidFill>
                <a:effectLst/>
                <a:latin typeface="Letter-join Air No-lead 8" panose="02000805000000020003" pitchFamily="50" charset="0"/>
              </a:rPr>
              <a:t>On</a:t>
            </a:r>
          </a:p>
          <a:p>
            <a:pPr algn="ctr"/>
            <a:r>
              <a:rPr lang="en-GB" b="1" i="0" dirty="0">
                <a:solidFill>
                  <a:srgbClr val="FF0000"/>
                </a:solidFill>
                <a:effectLst/>
                <a:latin typeface="Letter-join Air No-lead 8" panose="02000805000000020003" pitchFamily="50" charset="0"/>
              </a:rPr>
              <a:t>Monday 2nd – Friday 6th March</a:t>
            </a:r>
            <a:r>
              <a:rPr lang="en-GB" b="0" i="0" dirty="0">
                <a:solidFill>
                  <a:srgbClr val="FF0000"/>
                </a:solidFill>
                <a:effectLst/>
                <a:latin typeface="Letter-join Air No-lead 8" panose="02000805000000020003" pitchFamily="50" charset="0"/>
              </a:rPr>
              <a:t>.</a:t>
            </a:r>
            <a:endParaRPr lang="en-GB" dirty="0">
              <a:solidFill>
                <a:srgbClr val="FF0000"/>
              </a:solidFill>
              <a:latin typeface="Letter-join Air No-lead 8" panose="02000805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0966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You Finger Vector Art, Icons, and ...">
            <a:extLst>
              <a:ext uri="{FF2B5EF4-FFF2-40B4-BE49-F238E27FC236}">
                <a16:creationId xmlns:a16="http://schemas.microsoft.com/office/drawing/2014/main" id="{28381A79-B5BC-6CCE-AB67-6F4EB82914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1" t="15556" r="6444" b="13333"/>
          <a:stretch>
            <a:fillRect/>
          </a:stretch>
        </p:blipFill>
        <p:spPr bwMode="auto">
          <a:xfrm>
            <a:off x="10315575" y="0"/>
            <a:ext cx="1876425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22E692-3A75-E16B-AC22-65294C440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86" y="1308093"/>
            <a:ext cx="10382889" cy="521438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A79AA95-CDF1-0DAE-DA5C-AE21738ED985}"/>
              </a:ext>
            </a:extLst>
          </p:cNvPr>
          <p:cNvSpPr txBox="1"/>
          <p:nvPr/>
        </p:nvSpPr>
        <p:spPr>
          <a:xfrm>
            <a:off x="3319272" y="192024"/>
            <a:ext cx="59070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Letter-join Air No-lead 8" panose="02000805000000020003" pitchFamily="50" charset="0"/>
              </a:rPr>
              <a:t>Which live author do </a:t>
            </a:r>
            <a:r>
              <a:rPr lang="en-GB" sz="2800" dirty="0">
                <a:solidFill>
                  <a:srgbClr val="FF0000"/>
                </a:solidFill>
                <a:latin typeface="Letter-join Air No-lead 8" panose="02000805000000020003" pitchFamily="50" charset="0"/>
              </a:rPr>
              <a:t>YOU</a:t>
            </a:r>
            <a:r>
              <a:rPr lang="en-GB" sz="2800" dirty="0">
                <a:latin typeface="Letter-join Air No-lead 8" panose="02000805000000020003" pitchFamily="50" charset="0"/>
              </a:rPr>
              <a:t> want to meet?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A484E6-1AE1-C0DC-95D9-F8223058EFC9}"/>
              </a:ext>
            </a:extLst>
          </p:cNvPr>
          <p:cNvSpPr txBox="1"/>
          <p:nvPr/>
        </p:nvSpPr>
        <p:spPr>
          <a:xfrm>
            <a:off x="4876800" y="6153150"/>
            <a:ext cx="2905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Letter-join Air No-lead 8" panose="02000805000000020003" pitchFamily="50" charset="0"/>
                <a:hlinkClick r:id="rId4"/>
              </a:rPr>
              <a:t>Book on now !</a:t>
            </a:r>
            <a:endParaRPr lang="en-GB" dirty="0">
              <a:latin typeface="Letter-join Air No-lead 8" panose="02000805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8801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BEE436-1A44-A25A-5127-42ABC4746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5120561" cy="1325563"/>
          </a:xfrm>
        </p:spPr>
        <p:txBody>
          <a:bodyPr>
            <a:normAutofit/>
          </a:bodyPr>
          <a:lstStyle/>
          <a:p>
            <a:r>
              <a:rPr lang="en-GB"/>
              <a:t>World Book Day 5</a:t>
            </a:r>
            <a:r>
              <a:rPr lang="en-GB" baseline="30000"/>
              <a:t>th</a:t>
            </a:r>
            <a:r>
              <a:rPr lang="en-GB"/>
              <a:t> March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D7B76F-261D-11A7-BE72-784ABACE1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092194" cy="4351338"/>
          </a:xfrm>
        </p:spPr>
        <p:txBody>
          <a:bodyPr>
            <a:normAutofit/>
          </a:bodyPr>
          <a:lstStyle/>
          <a:p>
            <a:r>
              <a:rPr lang="en-GB"/>
              <a:t>Have you had a go at designing your plate to represent a book you love?  There is still time to complete your art-work and bring it into school (holiday homework)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335D4A-9AA3-FBB4-C497-63E932196D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95" r="1" b="478"/>
          <a:stretch>
            <a:fillRect/>
          </a:stretch>
        </p:blipFill>
        <p:spPr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20" name="Arc 19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83706C-7A45-4AD1-316D-FD90CB2AC5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771" b="32179"/>
          <a:stretch>
            <a:fillRect/>
          </a:stretch>
        </p:blipFill>
        <p:spPr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031445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4533AE-97AC-ED57-2D07-AB23819FB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3816095" cy="1938076"/>
          </a:xfrm>
        </p:spPr>
        <p:txBody>
          <a:bodyPr>
            <a:normAutofit/>
          </a:bodyPr>
          <a:lstStyle/>
          <a:p>
            <a:r>
              <a:rPr lang="en-US" dirty="0">
                <a:ea typeface="Calibri Light"/>
                <a:cs typeface="Calibri Light"/>
              </a:rPr>
              <a:t>Fabulous attendance celebration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B24BCBF-AE80-4F7A-E8CD-B14D764F0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482589"/>
            <a:ext cx="3816096" cy="3694373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2000" dirty="0">
              <a:ea typeface="Calibri"/>
              <a:cs typeface="Calibri"/>
            </a:endParaRPr>
          </a:p>
          <a:p>
            <a:r>
              <a:rPr lang="en-US" sz="2000" b="1" dirty="0">
                <a:solidFill>
                  <a:srgbClr val="FF0000"/>
                </a:solidFill>
                <a:ea typeface="Calibri"/>
                <a:cs typeface="Calibri"/>
              </a:rPr>
              <a:t>Our next attendance celebration is planned for next week.</a:t>
            </a:r>
          </a:p>
          <a:p>
            <a:r>
              <a:rPr lang="en-US" sz="2000" b="1" dirty="0">
                <a:solidFill>
                  <a:srgbClr val="FF0000"/>
                </a:solidFill>
                <a:ea typeface="Calibri"/>
                <a:cs typeface="Calibri"/>
              </a:rPr>
              <a:t>Certificates next week too.</a:t>
            </a:r>
          </a:p>
          <a:p>
            <a:r>
              <a:rPr lang="en-US" sz="2000" b="1" dirty="0">
                <a:solidFill>
                  <a:srgbClr val="FF0000"/>
                </a:solidFill>
                <a:ea typeface="Calibri"/>
                <a:cs typeface="Calibri"/>
              </a:rPr>
              <a:t>If you gained 95% + attendance in January and February you will be able to attend.</a:t>
            </a:r>
          </a:p>
          <a:p>
            <a:endParaRPr lang="en-US" sz="2000" b="1" dirty="0">
              <a:solidFill>
                <a:srgbClr val="FF0000"/>
              </a:solidFill>
              <a:ea typeface="Calibri"/>
              <a:cs typeface="Calibri"/>
            </a:endParaRPr>
          </a:p>
          <a:p>
            <a:r>
              <a:rPr lang="en-US" sz="2000" b="1" i="1" dirty="0">
                <a:solidFill>
                  <a:srgbClr val="7030A0"/>
                </a:solidFill>
                <a:ea typeface="Calibri"/>
                <a:cs typeface="Calibri"/>
              </a:rPr>
              <a:t>Value: Curiosity, perseverance</a:t>
            </a:r>
          </a:p>
        </p:txBody>
      </p:sp>
      <p:pic>
        <p:nvPicPr>
          <p:cNvPr id="6" name="Content Placeholder 5" descr="Silent Disco Party with Neon Lights 47513223 Stock Photo at Vecteezy">
            <a:extLst>
              <a:ext uri="{FF2B5EF4-FFF2-40B4-BE49-F238E27FC236}">
                <a16:creationId xmlns:a16="http://schemas.microsoft.com/office/drawing/2014/main" id="{F7E6C850-2D5C-622D-0D2C-8419ECFDB2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9475"/>
          <a:stretch>
            <a:fillRect/>
          </a:stretch>
        </p:blipFill>
        <p:spPr>
          <a:xfrm>
            <a:off x="4904316" y="-4"/>
            <a:ext cx="7287684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pic>
        <p:nvPicPr>
          <p:cNvPr id="5" name="Picture 4" descr="The Silent Disco Phenomenon (AKA The Quietest Rave In Town) Is Finally ...">
            <a:extLst>
              <a:ext uri="{FF2B5EF4-FFF2-40B4-BE49-F238E27FC236}">
                <a16:creationId xmlns:a16="http://schemas.microsoft.com/office/drawing/2014/main" id="{D31E65E6-D5E5-56B9-C073-26D4B82EA4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530" b="6220"/>
          <a:stretch>
            <a:fillRect/>
          </a:stretch>
        </p:blipFill>
        <p:spPr>
          <a:xfrm>
            <a:off x="4726728" y="3802961"/>
            <a:ext cx="7472381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473952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6DFB4-63DF-D824-4A3D-3E53EF64D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anchor="ctr">
            <a:normAutofit/>
          </a:bodyPr>
          <a:lstStyle/>
          <a:p>
            <a:r>
              <a:rPr lang="en-GB" sz="2800" b="1" dirty="0"/>
              <a:t>A Charter for playtime/lunchtime.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67636D-77E8-9775-400A-342D446536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828" b="42742"/>
          <a:stretch>
            <a:fillRect/>
          </a:stretch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30F0D-E1CF-13FD-FCC8-9CCA21E199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3752850"/>
            <a:ext cx="7485413" cy="2452687"/>
          </a:xfrm>
        </p:spPr>
        <p:txBody>
          <a:bodyPr anchor="ctr">
            <a:normAutofit/>
          </a:bodyPr>
          <a:lstStyle/>
          <a:p>
            <a:r>
              <a:rPr lang="en-GB" sz="1800" dirty="0">
                <a:solidFill>
                  <a:srgbClr val="FF0000"/>
                </a:solidFill>
              </a:rPr>
              <a:t>Please work with your class to come up with 4 positive rules for play time and lunchtime.  </a:t>
            </a:r>
          </a:p>
          <a:p>
            <a:r>
              <a:rPr lang="en-GB" sz="1800" b="1" dirty="0"/>
              <a:t>We want to avoid pupils having accidents by improving the way we play.</a:t>
            </a:r>
          </a:p>
          <a:p>
            <a:r>
              <a:rPr lang="en-GB" sz="1800" b="1" dirty="0">
                <a:solidFill>
                  <a:srgbClr val="7030A0"/>
                </a:solidFill>
              </a:rPr>
              <a:t>What do you think we should plan to do?</a:t>
            </a:r>
          </a:p>
          <a:p>
            <a:r>
              <a:rPr lang="en-GB" sz="1800" b="1" dirty="0"/>
              <a:t>Send you 4 ideas to your UNICEF reps at the end of this week please?</a:t>
            </a:r>
          </a:p>
          <a:p>
            <a:r>
              <a:rPr lang="en-GB" sz="1800" b="1" dirty="0">
                <a:solidFill>
                  <a:srgbClr val="00B050"/>
                </a:solidFill>
              </a:rPr>
              <a:t>Think about our school aims and rules (see next few slides to remind yourself)</a:t>
            </a:r>
          </a:p>
        </p:txBody>
      </p:sp>
    </p:spTree>
    <p:extLst>
      <p:ext uri="{BB962C8B-B14F-4D97-AF65-F5344CB8AC3E}">
        <p14:creationId xmlns:p14="http://schemas.microsoft.com/office/powerpoint/2010/main" val="30540855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0BE5ECB-9395-A492-F559-1807170682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0129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B917C4F-508E-EEC1-05A5-51613C8FB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5178" y="-103687"/>
            <a:ext cx="5377486" cy="691638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19027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97E156-D18D-FF2D-ED77-085B5AE5A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1396" y="85911"/>
            <a:ext cx="5045205" cy="677209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79456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88ABD-04E0-3C98-F185-03BD23725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9633" y="320440"/>
            <a:ext cx="10515600" cy="1325563"/>
          </a:xfrm>
        </p:spPr>
        <p:txBody>
          <a:bodyPr/>
          <a:lstStyle/>
          <a:p>
            <a:r>
              <a:rPr lang="en-GB" dirty="0"/>
              <a:t>             WEPS school aims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FD9B5-C063-6E04-606D-412AD8DAE5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Ward End Primary is a Reading School. </a:t>
            </a:r>
          </a:p>
          <a:p>
            <a:pPr algn="ctr"/>
            <a:endParaRPr lang="en-US" b="1" dirty="0">
              <a:solidFill>
                <a:srgbClr val="7030A0"/>
              </a:solidFill>
            </a:endParaRPr>
          </a:p>
          <a:p>
            <a:pPr algn="ctr"/>
            <a:r>
              <a:rPr lang="en-US" b="1" dirty="0">
                <a:solidFill>
                  <a:srgbClr val="7030A0"/>
                </a:solidFill>
              </a:rPr>
              <a:t>We are Global Citizens within a World Class School. 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>
                <a:solidFill>
                  <a:schemeClr val="accent1"/>
                </a:solidFill>
              </a:rPr>
              <a:t>We have high standards of attendance and punctuality. </a:t>
            </a:r>
          </a:p>
          <a:p>
            <a:pPr algn="ctr"/>
            <a:endParaRPr lang="en-US" b="1" dirty="0">
              <a:solidFill>
                <a:srgbClr val="7030A0"/>
              </a:solidFill>
            </a:endParaRPr>
          </a:p>
          <a:p>
            <a:pPr algn="ctr"/>
            <a:r>
              <a:rPr lang="en-US" b="1" dirty="0">
                <a:solidFill>
                  <a:srgbClr val="7030A0"/>
                </a:solidFill>
              </a:rPr>
              <a:t>Family, community and character education are at the heart of all we do. 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>
                <a:solidFill>
                  <a:schemeClr val="accent1"/>
                </a:solidFill>
              </a:rPr>
              <a:t>Our pupils are well prepared for Key Stage 3 and beyond </a:t>
            </a:r>
            <a:endParaRPr lang="en-GB" b="1" dirty="0">
              <a:solidFill>
                <a:schemeClr val="accen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2BB1A5-E382-5C61-108D-5A17AE33C9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3008" y="249203"/>
            <a:ext cx="1509359" cy="146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2572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76347-AE8B-5D59-3913-168489F8E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                            WEPS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F785A-A31F-1A09-7F31-D2B08BB99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000" dirty="0">
                <a:solidFill>
                  <a:schemeClr val="accent1"/>
                </a:solidFill>
              </a:rPr>
              <a:t>Respect, Resilience</a:t>
            </a:r>
          </a:p>
          <a:p>
            <a:pPr algn="ctr"/>
            <a:endParaRPr lang="en-GB" sz="4000" dirty="0"/>
          </a:p>
          <a:p>
            <a:pPr marL="0" indent="0" algn="ctr">
              <a:buNone/>
            </a:pPr>
            <a:r>
              <a:rPr lang="en-GB" sz="4000" dirty="0">
                <a:solidFill>
                  <a:srgbClr val="7030A0"/>
                </a:solidFill>
              </a:rPr>
              <a:t>Courage, Curiosity</a:t>
            </a:r>
          </a:p>
          <a:p>
            <a:pPr marL="0" indent="0" algn="ctr">
              <a:buNone/>
            </a:pPr>
            <a:endParaRPr lang="en-GB" sz="4000" dirty="0"/>
          </a:p>
          <a:p>
            <a:pPr marL="0" indent="0" algn="ctr">
              <a:buNone/>
            </a:pPr>
            <a:r>
              <a:rPr lang="en-GB" sz="4000" dirty="0">
                <a:solidFill>
                  <a:schemeClr val="accent1"/>
                </a:solidFill>
              </a:rPr>
              <a:t>Aspiration, Pereverance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2585CE-8069-751F-885A-6DFBBCA2E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6400" y="256524"/>
            <a:ext cx="1613268" cy="156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6513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D3DE4B-72CF-A60F-C09E-832A906AB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en-GB" sz="4200" dirty="0"/>
              <a:t>Walk to School Initiative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09F65-BB5F-728F-C4CC-BF8628A556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en-GB" sz="1500" b="1" dirty="0"/>
              <a:t>PARK and STRIDE – can you do it?  Ask your parents to read the letter sent by class dojo</a:t>
            </a:r>
          </a:p>
          <a:p>
            <a:endParaRPr lang="en-GB" sz="1500" b="1" dirty="0"/>
          </a:p>
          <a:p>
            <a:r>
              <a:rPr lang="en-GB" sz="1500" b="1" dirty="0"/>
              <a:t>Pupils who live too far away to walk- can park away from school and join the walking initiative too. </a:t>
            </a:r>
            <a:r>
              <a:rPr lang="en-GB" sz="1500" b="1" i="1" dirty="0">
                <a:solidFill>
                  <a:srgbClr val="FF0000"/>
                </a:solidFill>
              </a:rPr>
              <a:t>Park and stride</a:t>
            </a:r>
            <a:r>
              <a:rPr lang="en-GB" sz="1500" b="1" dirty="0">
                <a:solidFill>
                  <a:srgbClr val="FF0000"/>
                </a:solidFill>
              </a:rPr>
              <a:t>.  Park 5 minutes walk away and walk the extra distance.</a:t>
            </a:r>
          </a:p>
          <a:p>
            <a:r>
              <a:rPr lang="en-GB" sz="1500" b="1" dirty="0"/>
              <a:t>Log your journey to school every day- to earn badges each month.</a:t>
            </a:r>
          </a:p>
          <a:p>
            <a:r>
              <a:rPr lang="en-GB" sz="1500" b="1" dirty="0"/>
              <a:t>How did you travel to school?</a:t>
            </a:r>
          </a:p>
          <a:p>
            <a:r>
              <a:rPr lang="en-GB" sz="1500" b="1" i="1" dirty="0">
                <a:solidFill>
                  <a:srgbClr val="7030A0"/>
                </a:solidFill>
              </a:rPr>
              <a:t>Value: perseverance</a:t>
            </a:r>
          </a:p>
          <a:p>
            <a:endParaRPr lang="en-GB" sz="15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7BCD16-B53A-15B5-3FFD-A38E98C63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1487328"/>
            <a:ext cx="6903720" cy="3883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968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0E25F596F89646A99DB622F3CB21E8" ma:contentTypeVersion="15" ma:contentTypeDescription="Create a new document." ma:contentTypeScope="" ma:versionID="f83ebc7cb7c56f7ec4efc3fa45b90e44">
  <xsd:schema xmlns:xsd="http://www.w3.org/2001/XMLSchema" xmlns:xs="http://www.w3.org/2001/XMLSchema" xmlns:p="http://schemas.microsoft.com/office/2006/metadata/properties" xmlns:ns3="8597feb0-90a3-4dd7-bd7b-e801c8285120" xmlns:ns4="44639eb9-4e59-423c-9035-d8b13c163b16" targetNamespace="http://schemas.microsoft.com/office/2006/metadata/properties" ma:root="true" ma:fieldsID="cc5e8d29b02e3f3be03327e20349318a" ns3:_="" ns4:_="">
    <xsd:import namespace="8597feb0-90a3-4dd7-bd7b-e801c8285120"/>
    <xsd:import namespace="44639eb9-4e59-423c-9035-d8b13c163b1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97feb0-90a3-4dd7-bd7b-e801c82851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639eb9-4e59-423c-9035-d8b13c163b1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597feb0-90a3-4dd7-bd7b-e801c828512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EA97A6F-4CE9-4FA8-9EB3-8D63EBF47A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97feb0-90a3-4dd7-bd7b-e801c8285120"/>
    <ds:schemaRef ds:uri="44639eb9-4e59-423c-9035-d8b13c163b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A6D64C7-25B4-4039-AC96-5EFDDB852A79}">
  <ds:schemaRefs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purl.org/dc/dcmitype/"/>
    <ds:schemaRef ds:uri="http://schemas.microsoft.com/office/infopath/2007/PartnerControls"/>
    <ds:schemaRef ds:uri="44639eb9-4e59-423c-9035-d8b13c163b16"/>
    <ds:schemaRef ds:uri="http://schemas.microsoft.com/office/2006/documentManagement/types"/>
    <ds:schemaRef ds:uri="8597feb0-90a3-4dd7-bd7b-e801c8285120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ACED1361-54F1-4942-988A-8FA61F5D70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1078</Words>
  <Application>Microsoft Office PowerPoint</Application>
  <PresentationFormat>Widescreen</PresentationFormat>
  <Paragraphs>359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Calibri Light</vt:lpstr>
      <vt:lpstr>Letter-join Air No-lead 8</vt:lpstr>
      <vt:lpstr>Univers LT Pro 45 Light</vt:lpstr>
      <vt:lpstr>Univers LT Pro 85 XBlack</vt:lpstr>
      <vt:lpstr>office theme</vt:lpstr>
      <vt:lpstr>           </vt:lpstr>
      <vt:lpstr>PowerPoint Presentation</vt:lpstr>
      <vt:lpstr>  7 classes over 95%   One class 100% Well done!   </vt:lpstr>
      <vt:lpstr>Ward End weekly attendance</vt:lpstr>
      <vt:lpstr>Ward End weekly attendance</vt:lpstr>
      <vt:lpstr>Ward End weekly attendance</vt:lpstr>
      <vt:lpstr>Ward End weekly attendance</vt:lpstr>
      <vt:lpstr>Well done 2.3  </vt:lpstr>
      <vt:lpstr>Chinese New Year 17th February- The Year of the Fire Horse</vt:lpstr>
      <vt:lpstr>A fire horse year only happens once in 60 years</vt:lpstr>
      <vt:lpstr>Find out what Chinese New Year you were born under and what your character is said to be</vt:lpstr>
      <vt:lpstr>Ward End School News. The Swimming Pool is here!</vt:lpstr>
      <vt:lpstr>PowerPoint Presentation</vt:lpstr>
      <vt:lpstr>PowerPoint Presentation</vt:lpstr>
      <vt:lpstr>World Book Day 5th March</vt:lpstr>
      <vt:lpstr>Fabulous attendance celebration</vt:lpstr>
      <vt:lpstr>A Charter for playtime/lunchtime.</vt:lpstr>
      <vt:lpstr>PowerPoint Presentation</vt:lpstr>
      <vt:lpstr>PowerPoint Presentation</vt:lpstr>
      <vt:lpstr>PowerPoint Presentation</vt:lpstr>
      <vt:lpstr>             WEPS school aims</vt:lpstr>
      <vt:lpstr>                             WEPS Values</vt:lpstr>
      <vt:lpstr>Walk to School Initiative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Chahal</dc:creator>
  <cp:lastModifiedBy>Rachel Chahal</cp:lastModifiedBy>
  <cp:revision>667</cp:revision>
  <dcterms:created xsi:type="dcterms:W3CDTF">2023-08-18T11:35:42Z</dcterms:created>
  <dcterms:modified xsi:type="dcterms:W3CDTF">2026-02-22T18:13:57Z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0x010100500E25F596F89646A99DB622F3CB21E8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2026-01-05T17:29:37Z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ca284719-f976-42d6-bb87-e444827fe44e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10, 3, 0, 1</vt:lpwstr>
  </property>
</Properties>
</file>