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9"/>
  </p:notesMasterIdLst>
  <p:sldIdLst>
    <p:sldId id="378" r:id="rId5"/>
    <p:sldId id="278" r:id="rId6"/>
    <p:sldId id="286" r:id="rId7"/>
    <p:sldId id="322" r:id="rId8"/>
    <p:sldId id="320" r:id="rId9"/>
    <p:sldId id="321" r:id="rId10"/>
    <p:sldId id="323" r:id="rId11"/>
    <p:sldId id="421" r:id="rId12"/>
    <p:sldId id="422" r:id="rId13"/>
    <p:sldId id="423" r:id="rId14"/>
    <p:sldId id="432" r:id="rId15"/>
    <p:sldId id="433" r:id="rId16"/>
    <p:sldId id="430" r:id="rId17"/>
    <p:sldId id="426" r:id="rId18"/>
    <p:sldId id="427" r:id="rId19"/>
    <p:sldId id="431" r:id="rId20"/>
    <p:sldId id="420" r:id="rId21"/>
    <p:sldId id="419" r:id="rId22"/>
    <p:sldId id="412" r:id="rId23"/>
    <p:sldId id="410" r:id="rId24"/>
    <p:sldId id="411" r:id="rId25"/>
    <p:sldId id="400" r:id="rId26"/>
    <p:sldId id="408" r:id="rId27"/>
    <p:sldId id="397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B528C4-090B-4FAD-9CE2-F7EE4C78E277}" v="345" dt="2026-02-01T21:51:30.9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83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1T21:38:27.7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3837 695 24575,'-5'-1'0,"-1"-1"0,1 0 0,-1 0 0,1 0 0,0 0 0,0-1 0,0 0 0,0 0 0,1-1 0,-7-5 0,-16-10 0,-36-17 0,24 12 0,0 2 0,-74-28 0,-84-32 0,174 73 0,0 0 0,-30-6 0,26 7 0,-33-13 0,33 10 0,0 0 0,-1 2 0,-31-6 0,30 7 0,1-1 0,-28-12 0,-5-2 0,15 7 0,24 7 0,1 2 0,-1 0 0,0 2 0,0 0 0,-25-2 0,14 3 0,0-1 0,0-2 0,-56-19 0,52 14 0,-78-14 0,-140-27 0,110 18 0,91 24 0,0 1 0,-109-4 0,-1078 15 0,1230 0 0,0 0 0,0 0 0,0 1 0,0 1 0,1 0 0,-1 0 0,1 1 0,-11 5 0,-13 9 0,-31 22 0,11-7 0,45-27 0,-1 0 0,1 0 0,1 1 0,-1 0 0,-10 13 0,18-19 0,-1 1 0,0-1 0,1 1 0,0 0 0,-1-1 0,1 1 0,0 0 0,0 0 0,0 0 0,0 0 0,0 0 0,0 0 0,1 1 0,-1-1 0,1 0 0,-1 0 0,1 0 0,0 1 0,0-1 0,0 0 0,0 0 0,0 0 0,1 1 0,-1-1 0,1 0 0,-1 0 0,1 0 0,0 0 0,0 0 0,0 0 0,0 0 0,0 0 0,0 0 0,2 2 0,1-1 0,1 0 0,-1 0 0,1 0 0,0-1 0,0 1 0,0-1 0,0 0 0,0-1 0,1 1 0,-1-1 0,0 0 0,8 0 0,35 12 0,-39-9 0,-1 0 0,0 1 0,0 1 0,-1-1 0,1 1 0,-1 0 0,-1 1 0,1 0 0,-1 0 0,0 0 0,0 1 0,-1-1 0,0 1 0,6 15 0,0 6 0,-1 0 0,-1 1 0,5 33 0,1 2 0,-9-36 0,-1 1 0,1 50 0,-5-46 0,10 54 0,-4-40 0,-2 1 0,-2-1 0,-4 59 0,4 73 0,1-158 0,10 37 0,-5-22 0,-2-15 0,1 0 0,0 0 0,2-1 0,0 0 0,2-1 0,0 0 0,1-1 0,26 29 0,53 44 0,-44-46 0,-28-27 0,1-1 0,1-1 0,1-1 0,1-1 0,31 16 0,92 27 0,8 6 0,121 30 0,-244-84 0,0 1 0,53 27 0,-58-25 0,-14-8 0,1-1 0,0 0 0,0-1 0,0-1 0,0 0 0,0-1 0,0 0 0,20-2 0,-16 1 0,1 0 0,0 1 0,0 1 0,18 4 0,-7 1 0,1-1 0,-1-2 0,34 0 0,95-6 0,-58 0 0,1256 2 0,-1343-1 0,-1 0 0,0-1 0,0-1 0,0 0 0,0 0 0,0-2 0,-1 1 0,0-2 0,0 1 0,12-9 0,4 0 0,-9 6 0,0 2 0,0 0 0,1 1 0,0 1 0,0 1 0,20 0 0,27-6 0,-36 5 0,33 1 0,-41 2 0,-1 0 0,1-1 0,34-9 0,-32 6 0,-1 0 0,1 2 0,46 0 0,-4 0 0,-58 2 0,-1-1 0,1 0 0,0 0 0,-1-1 0,0 0 0,1 0 0,-1-1 0,12-7 0,5-6 0,28-24 0,14-10 0,-37 30 0,-1-2 0,-1-1 0,-2-2 0,0 0 0,36-50 0,-48 55 0,-2-1 0,0 0 0,12-36 0,-21 51 0,1-2 0,-1 0 0,-1-1 0,0 0 0,0 1 0,0-1 0,-2 0 0,1-17 0,-3-3 0,-8-36 0,-2-28 0,11 87 0,1 0 0,-1-1 0,-1 1 0,1 0 0,-1 0 0,0 0 0,-1 1 0,0-1 0,-4-8 0,-2 2 0,0 0 0,-1 0 0,-12-12 0,10 10 0,1 0 0,1 0 0,1-1 0,0-1 0,0 1 0,-9-32 0,18 47 0,-6-11 0,-1-1 0,0 1 0,-13-17 0,-15-28 0,25 39 0,-1 1 0,0 1 0,-1 0 0,-17-16 0,14 14 0,11 13 0,-15-18 0,-1 1 0,-1 1 0,-30-24 0,44 41 0,0 0 0,-1 1 0,0 0 0,1 0 0,-1 0 0,-12-2 0,10 3 0,1 0 0,0-1 0,0-1 0,-15-7 0,11 3 0,0 0 0,0 1 0,0 0 0,-1 1 0,0 0 0,-1 1 0,1 1 0,-1 0 0,-29-3 0,-143 7 0,84 2 0,96-3-72,0 1 1,0 1-1,0-1 0,1 1 0,-1 0 0,0 1 0,0 0 0,1 0 1,0 0-1,-1 1 0,1-1 0,0 2 0,0-1 0,0 1 0,1 0 1,-1 0-1,1 0 0,-5 6 0,-1 4-6754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1T21:38:31.3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1T21:38:36.96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1T21:39:02.70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1T21:39:51.51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01/02/2026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2/1/2026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customXml" Target="../ink/ink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9ACBF8-4401-9BAE-4378-59E836EA7E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51" r="11880" b="1"/>
          <a:stretch>
            <a:fillRect/>
          </a:stretch>
        </p:blipFill>
        <p:spPr>
          <a:xfrm>
            <a:off x="8596473" y="4417215"/>
            <a:ext cx="3440919" cy="2440786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10" name="Picture 9" descr="A yellow sign with a person and a child and a book&#10;&#10;Description automatically generated">
            <a:extLst>
              <a:ext uri="{FF2B5EF4-FFF2-40B4-BE49-F238E27FC236}">
                <a16:creationId xmlns:a16="http://schemas.microsoft.com/office/drawing/2014/main" id="{AB40C228-2DF5-4754-5C6E-40900E84A9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6" r="2" b="22222"/>
          <a:stretch>
            <a:fillRect/>
          </a:stretch>
        </p:blipFill>
        <p:spPr>
          <a:xfrm>
            <a:off x="3531775" y="5289650"/>
            <a:ext cx="2065218" cy="1424785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30" name="Freeform: Shape 29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685800"/>
            <a:ext cx="280720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2258568"/>
            <a:ext cx="2807208" cy="39227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b="1" dirty="0"/>
              <a:t>Attendance assembly 2</a:t>
            </a:r>
            <a:r>
              <a:rPr lang="en-US" b="1" baseline="30000" dirty="0"/>
              <a:t>nd</a:t>
            </a:r>
            <a:r>
              <a:rPr lang="en-US" b="1" dirty="0"/>
              <a:t> February 2026</a:t>
            </a:r>
            <a:endParaRPr lang="en-US" b="1" dirty="0">
              <a:ea typeface="Calibri"/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ea typeface="Calibri"/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</p:txBody>
      </p:sp>
      <p:pic>
        <p:nvPicPr>
          <p:cNvPr id="3" name="Picture 2" descr="The Silent Disco Phenomenon (AKA The Quietest Rave In Town) Is Finally ...">
            <a:extLst>
              <a:ext uri="{FF2B5EF4-FFF2-40B4-BE49-F238E27FC236}">
                <a16:creationId xmlns:a16="http://schemas.microsoft.com/office/drawing/2014/main" id="{D421DBF9-8BBD-C8DF-10EF-1754F66C76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2530" b="6220"/>
          <a:stretch>
            <a:fillRect/>
          </a:stretch>
        </p:blipFill>
        <p:spPr>
          <a:xfrm>
            <a:off x="6945295" y="4584999"/>
            <a:ext cx="5080632" cy="2134460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FC79461-8830-5922-69CD-EC73F6D6B0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5855" y="182889"/>
            <a:ext cx="7604170" cy="427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71907D62-C5EF-4BA0-BD14-EC9102C3C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4E9FF-9302-93F9-60FD-3302F5D6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12" y="2894203"/>
            <a:ext cx="9885571" cy="3693410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12 classes over 95%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One class gained 100%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Well done!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00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3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3944568"/>
              </p:ext>
            </p:extLst>
          </p:nvPr>
        </p:nvGraphicFramePr>
        <p:xfrm>
          <a:off x="825027" y="1391551"/>
          <a:ext cx="8314829" cy="535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711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427383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457860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406336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162939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993222">
                  <a:extLst>
                    <a:ext uri="{9D8B030D-6E8A-4147-A177-3AD203B41FA5}">
                      <a16:colId xmlns:a16="http://schemas.microsoft.com/office/drawing/2014/main" val="445395172"/>
                    </a:ext>
                  </a:extLst>
                </a:gridCol>
                <a:gridCol w="890378">
                  <a:extLst>
                    <a:ext uri="{9D8B030D-6E8A-4147-A177-3AD203B41FA5}">
                      <a16:colId xmlns:a16="http://schemas.microsoft.com/office/drawing/2014/main" val="4110935021"/>
                    </a:ext>
                  </a:extLst>
                </a:gridCol>
              </a:tblGrid>
              <a:tr h="921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6th January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9626313"/>
              </p:ext>
            </p:extLst>
          </p:nvPr>
        </p:nvGraphicFramePr>
        <p:xfrm>
          <a:off x="825030" y="1391551"/>
          <a:ext cx="7499116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244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00719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170001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843937924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39625949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264521"/>
              </p:ext>
            </p:extLst>
          </p:nvPr>
        </p:nvGraphicFramePr>
        <p:xfrm>
          <a:off x="825028" y="1391551"/>
          <a:ext cx="9362581" cy="5466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430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715733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889663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432003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278508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249449">
                  <a:extLst>
                    <a:ext uri="{9D8B030D-6E8A-4147-A177-3AD203B41FA5}">
                      <a16:colId xmlns:a16="http://schemas.microsoft.com/office/drawing/2014/main" val="811126248"/>
                    </a:ext>
                  </a:extLst>
                </a:gridCol>
                <a:gridCol w="996795">
                  <a:extLst>
                    <a:ext uri="{9D8B030D-6E8A-4147-A177-3AD203B41FA5}">
                      <a16:colId xmlns:a16="http://schemas.microsoft.com/office/drawing/2014/main" val="1717803247"/>
                    </a:ext>
                  </a:extLst>
                </a:gridCol>
              </a:tblGrid>
              <a:tr h="1403328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6923594"/>
              </p:ext>
            </p:extLst>
          </p:nvPr>
        </p:nvGraphicFramePr>
        <p:xfrm>
          <a:off x="304798" y="1391551"/>
          <a:ext cx="8680175" cy="49949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42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28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357263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367786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73091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083706">
                  <a:extLst>
                    <a:ext uri="{9D8B030D-6E8A-4147-A177-3AD203B41FA5}">
                      <a16:colId xmlns:a16="http://schemas.microsoft.com/office/drawing/2014/main" val="2446578689"/>
                    </a:ext>
                  </a:extLst>
                </a:gridCol>
                <a:gridCol w="989013">
                  <a:extLst>
                    <a:ext uri="{9D8B030D-6E8A-4147-A177-3AD203B41FA5}">
                      <a16:colId xmlns:a16="http://schemas.microsoft.com/office/drawing/2014/main" val="3593814763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Foxes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Swans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21901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6B2C7C51-8250-E6CD-71B0-67903A81BC18}"/>
              </a:ext>
            </a:extLst>
          </p:cNvPr>
          <p:cNvSpPr/>
          <p:nvPr/>
        </p:nvSpPr>
        <p:spPr>
          <a:xfrm>
            <a:off x="2305877" y="5744817"/>
            <a:ext cx="745435" cy="536713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691EBA-2790-02FA-2496-9AC3F5B35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399" y="5744817"/>
            <a:ext cx="798645" cy="5730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86C709-237F-2E17-1B62-6FEBC5001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269" y="4573698"/>
            <a:ext cx="798645" cy="57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6348ECA-FBFB-EFA8-BA9C-394D4CADD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311" b="569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F3A76-5A5E-C70B-BA6A-9FD37DFC5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Well done Owls 100%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0024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CAD3D0-605A-90B7-9FAF-E3266F1C8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91" y="171450"/>
            <a:ext cx="11648209" cy="655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296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C5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344EF1-2909-6824-240A-185218CE9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1" y="643467"/>
            <a:ext cx="990411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260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39D4A8D-C4DE-9AF7-09E8-F86169134A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4966" b="3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A78E0F-7BF1-0358-1A10-B79588159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Rehersals at the BP pulse arena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7273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3899BC-7832-EA36-959C-9E5A48D69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060" y="5279511"/>
            <a:ext cx="9681882" cy="739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big ‘Thank you’ to Miss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Millward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for organizing!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F9351CC-A99D-9CBE-C83D-8C7609BFC6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413" b="8753"/>
          <a:stretch>
            <a:fillRect/>
          </a:stretch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09266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C1A9B0F-6AFE-1999-CB09-CA53B76A99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077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82AF68-0394-6090-B1F8-1547BDD1C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Photo’s from the show- a great night!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91ED246-4C5E-8D4A-1151-196235267543}"/>
                  </a:ext>
                </a:extLst>
              </p14:cNvPr>
              <p14:cNvContentPartPr/>
              <p14:nvPr/>
            </p14:nvContentPartPr>
            <p14:xfrm>
              <a:off x="6089924" y="3687725"/>
              <a:ext cx="1774800" cy="8024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91ED246-4C5E-8D4A-1151-19623526754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83804" y="3681605"/>
                <a:ext cx="1787040" cy="81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C30F815-8F02-8F83-EC47-A7F7F5012471}"/>
                  </a:ext>
                </a:extLst>
              </p14:cNvPr>
              <p14:cNvContentPartPr/>
              <p14:nvPr/>
            </p14:nvContentPartPr>
            <p14:xfrm>
              <a:off x="9912764" y="5683565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C30F815-8F02-8F83-EC47-A7F7F501247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906644" y="5677445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86EE72F-5BB7-1CEC-C602-815B4837253B}"/>
                  </a:ext>
                </a:extLst>
              </p14:cNvPr>
              <p14:cNvContentPartPr/>
              <p14:nvPr/>
            </p14:nvContentPartPr>
            <p14:xfrm>
              <a:off x="9860924" y="5714885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86EE72F-5BB7-1CEC-C602-815B4837253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54804" y="5708765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32BA488B-8E41-051C-CD6B-F6A9F68FCE5D}"/>
                  </a:ext>
                </a:extLst>
              </p14:cNvPr>
              <p14:cNvContentPartPr/>
              <p14:nvPr/>
            </p14:nvContentPartPr>
            <p14:xfrm>
              <a:off x="10037684" y="5704445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32BA488B-8E41-051C-CD6B-F6A9F68FCE5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031564" y="5698325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4566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7FD042-DFE1-207E-7048-0F5CB3FC5C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255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31BC80-5CDE-98EF-7D49-EBAF8863D0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207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F95E115-EAA0-EFA8-8F2D-15D4B8178E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139128" y="-149087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EB17A9-C45D-D8F1-9BB3-A8C37179C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Maybe you would like to be part of next years choir?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FB1F1C3-558C-64EE-EADD-A760A66A7FC9}"/>
                  </a:ext>
                </a:extLst>
              </p14:cNvPr>
              <p14:cNvContentPartPr/>
              <p14:nvPr/>
            </p14:nvContentPartPr>
            <p14:xfrm>
              <a:off x="2244404" y="1090833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FB1F1C3-558C-64EE-EADD-A760A66A7FC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38284" y="1084713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49176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531E7-FE00-61BD-5C22-9025BA75A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 Light"/>
                <a:cs typeface="Calibri Light"/>
              </a:rPr>
              <a:t>                   Ward End School News</a:t>
            </a:r>
            <a:endParaRPr lang="en-US" dirty="0"/>
          </a:p>
        </p:txBody>
      </p:sp>
      <p:pic>
        <p:nvPicPr>
          <p:cNvPr id="4" name="Content Placeholder 3" descr="A yellow sign with a person and two children&#10;&#10;AI-generated content may be incorrect.">
            <a:extLst>
              <a:ext uri="{FF2B5EF4-FFF2-40B4-BE49-F238E27FC236}">
                <a16:creationId xmlns:a16="http://schemas.microsoft.com/office/drawing/2014/main" id="{0D1FE93B-9E14-7BD7-A52F-0F6FE974D6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1900" y="1943894"/>
            <a:ext cx="42282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039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533AE-97AC-ED57-2D07-AB23819FB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en-US" dirty="0">
                <a:ea typeface="Calibri Light"/>
                <a:cs typeface="Calibri Light"/>
              </a:rPr>
              <a:t>Fabulous attendance celebration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B24BCBF-AE80-4F7A-E8CD-B14D764F0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82589"/>
            <a:ext cx="3816096" cy="369437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000" dirty="0">
                <a:ea typeface="Calibri"/>
                <a:cs typeface="Calibri"/>
              </a:rPr>
              <a:t>We enjoyed the silent disco!</a:t>
            </a:r>
          </a:p>
          <a:p>
            <a:endParaRPr lang="en-US" sz="2000" dirty="0">
              <a:ea typeface="Calibri"/>
              <a:cs typeface="Calibri"/>
            </a:endParaRPr>
          </a:p>
          <a:p>
            <a:r>
              <a:rPr lang="en-US" sz="2000" b="1" dirty="0">
                <a:solidFill>
                  <a:srgbClr val="FF0000"/>
                </a:solidFill>
                <a:ea typeface="Calibri"/>
                <a:cs typeface="Calibri"/>
              </a:rPr>
              <a:t>Be in school every day to achieve the next attendance surprise.</a:t>
            </a:r>
          </a:p>
          <a:p>
            <a:endParaRPr lang="en-US" sz="2000" b="1" dirty="0">
              <a:solidFill>
                <a:srgbClr val="FF0000"/>
              </a:solidFill>
              <a:ea typeface="Calibri"/>
              <a:cs typeface="Calibri"/>
            </a:endParaRPr>
          </a:p>
          <a:p>
            <a:r>
              <a:rPr lang="en-US" sz="2000" b="1" dirty="0">
                <a:solidFill>
                  <a:srgbClr val="FF0000"/>
                </a:solidFill>
                <a:ea typeface="Calibri"/>
                <a:cs typeface="Calibri"/>
              </a:rPr>
              <a:t>Any ideas for our next attendance reward at the end of February????</a:t>
            </a:r>
          </a:p>
          <a:p>
            <a:endParaRPr lang="en-US" sz="2000" b="1" dirty="0">
              <a:solidFill>
                <a:srgbClr val="FF0000"/>
              </a:solidFill>
              <a:ea typeface="Calibri"/>
              <a:cs typeface="Calibri"/>
            </a:endParaRPr>
          </a:p>
          <a:p>
            <a:r>
              <a:rPr lang="en-US" sz="2000" b="1" i="1" dirty="0">
                <a:solidFill>
                  <a:srgbClr val="7030A0"/>
                </a:solidFill>
                <a:ea typeface="Calibri"/>
                <a:cs typeface="Calibri"/>
              </a:rPr>
              <a:t>Value: Curiosity, perseverance</a:t>
            </a:r>
          </a:p>
        </p:txBody>
      </p:sp>
      <p:pic>
        <p:nvPicPr>
          <p:cNvPr id="6" name="Content Placeholder 5" descr="Silent Disco Party with Neon Lights 47513223 Stock Photo at Vecteezy">
            <a:extLst>
              <a:ext uri="{FF2B5EF4-FFF2-40B4-BE49-F238E27FC236}">
                <a16:creationId xmlns:a16="http://schemas.microsoft.com/office/drawing/2014/main" id="{F7E6C850-2D5C-622D-0D2C-8419ECFDB2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9475"/>
          <a:stretch>
            <a:fillRect/>
          </a:stretch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5" name="Picture 4" descr="The Silent Disco Phenomenon (AKA The Quietest Rave In Town) Is Finally ...">
            <a:extLst>
              <a:ext uri="{FF2B5EF4-FFF2-40B4-BE49-F238E27FC236}">
                <a16:creationId xmlns:a16="http://schemas.microsoft.com/office/drawing/2014/main" id="{D31E65E6-D5E5-56B9-C073-26D4B82EA4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530" b="6220"/>
          <a:stretch>
            <a:fillRect/>
          </a:stretch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47395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46DFB4-63DF-D824-4A3D-3E53EF64D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 fontScale="90000"/>
          </a:bodyPr>
          <a:lstStyle/>
          <a:p>
            <a:r>
              <a:rPr lang="en-GB" sz="4000" dirty="0"/>
              <a:t>The following posters support our behaviour policy ( next 2 slides)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30F0D-E1CF-13FD-FCC8-9CCA21E19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</p:spPr>
        <p:txBody>
          <a:bodyPr anchor="ctr">
            <a:normAutofit/>
          </a:bodyPr>
          <a:lstStyle/>
          <a:p>
            <a:r>
              <a:rPr lang="en-GB" sz="2000" dirty="0"/>
              <a:t>Have a read and discuss where they should be displayed.</a:t>
            </a:r>
          </a:p>
          <a:p>
            <a:r>
              <a:rPr lang="en-GB" sz="2000" dirty="0"/>
              <a:t>How are they going to be useful.</a:t>
            </a:r>
          </a:p>
          <a:p>
            <a:r>
              <a:rPr lang="en-GB" sz="2000" dirty="0"/>
              <a:t>How could you use them to help others?</a:t>
            </a:r>
          </a:p>
        </p:txBody>
      </p:sp>
      <p:pic>
        <p:nvPicPr>
          <p:cNvPr id="5" name="Picture 4" descr="Different colored question marks">
            <a:extLst>
              <a:ext uri="{FF2B5EF4-FFF2-40B4-BE49-F238E27FC236}">
                <a16:creationId xmlns:a16="http://schemas.microsoft.com/office/drawing/2014/main" id="{296CB2CF-692D-5F5C-49B4-D64A34395B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466" r="29851" b="-1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40855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917C4F-508E-EEC1-05A5-51613C8FB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178" y="-103687"/>
            <a:ext cx="5377486" cy="69163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902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97E156-D18D-FF2D-ED77-085B5AE5A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396" y="85911"/>
            <a:ext cx="5045205" cy="677209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79456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3DE4B-72CF-A60F-C09E-832A906AB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GB" sz="4200" dirty="0"/>
              <a:t>Walk to School Initiative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9F65-BB5F-728F-C4CC-BF8628A55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GB" sz="1500" b="1" dirty="0"/>
              <a:t>PARK and STRIDE – can you do it?  Ask your parents to read the letter sent by class dojo</a:t>
            </a:r>
          </a:p>
          <a:p>
            <a:endParaRPr lang="en-GB" sz="1500" b="1" dirty="0"/>
          </a:p>
          <a:p>
            <a:r>
              <a:rPr lang="en-GB" sz="1500" b="1" dirty="0"/>
              <a:t>Pupils who live too far away to walk- can park away from school and join the walking initiative too. </a:t>
            </a:r>
            <a:r>
              <a:rPr lang="en-GB" sz="1500" b="1" i="1" dirty="0">
                <a:solidFill>
                  <a:srgbClr val="FF0000"/>
                </a:solidFill>
              </a:rPr>
              <a:t>Park and stride</a:t>
            </a:r>
            <a:r>
              <a:rPr lang="en-GB" sz="1500" b="1" dirty="0">
                <a:solidFill>
                  <a:srgbClr val="FF0000"/>
                </a:solidFill>
              </a:rPr>
              <a:t>.  Park 5 minutes walk away and walk the extra distance.</a:t>
            </a:r>
          </a:p>
          <a:p>
            <a:r>
              <a:rPr lang="en-GB" sz="1500" b="1" dirty="0"/>
              <a:t>Log your journey to school every day- to earn badges each month.</a:t>
            </a:r>
          </a:p>
          <a:p>
            <a:r>
              <a:rPr lang="en-GB" sz="1500" b="1" dirty="0"/>
              <a:t>How did you travel to school?</a:t>
            </a:r>
          </a:p>
          <a:p>
            <a:r>
              <a:rPr lang="en-GB" sz="1500" b="1" i="1" dirty="0">
                <a:solidFill>
                  <a:srgbClr val="7030A0"/>
                </a:solidFill>
              </a:rPr>
              <a:t>Value: perseverance</a:t>
            </a:r>
          </a:p>
          <a:p>
            <a:endParaRPr lang="en-GB" sz="15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7BCD16-B53A-15B5-3FFD-A38E98C6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487328"/>
            <a:ext cx="6903720" cy="388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681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4" name="Rectangle 2073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00766F-81E4-9982-3652-9BFBEB8D6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383" y="743447"/>
            <a:ext cx="6354409" cy="572692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/>
              <a:t>Let’s talk about Safer Internet Day </a:t>
            </a:r>
            <a:r>
              <a:rPr lang="en-US" sz="3600" dirty="0">
                <a:solidFill>
                  <a:srgbClr val="7030A0"/>
                </a:solidFill>
              </a:rPr>
              <a:t>10</a:t>
            </a:r>
            <a:r>
              <a:rPr lang="en-US" sz="3600" baseline="30000" dirty="0">
                <a:solidFill>
                  <a:srgbClr val="7030A0"/>
                </a:solidFill>
              </a:rPr>
              <a:t>th</a:t>
            </a:r>
            <a:r>
              <a:rPr lang="en-US" sz="3600" dirty="0">
                <a:solidFill>
                  <a:srgbClr val="7030A0"/>
                </a:solidFill>
              </a:rPr>
              <a:t> February.</a:t>
            </a:r>
            <a:br>
              <a:rPr lang="en-US" sz="3600" dirty="0">
                <a:solidFill>
                  <a:srgbClr val="7030A0"/>
                </a:solidFill>
              </a:rPr>
            </a:br>
            <a:br>
              <a:rPr lang="en-US" sz="3600" dirty="0"/>
            </a:br>
            <a:r>
              <a:rPr lang="en-US" sz="3600" dirty="0"/>
              <a:t>How can we practice being safer on-line?  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What do we need to know?  Make a list of questions to research.  Use </a:t>
            </a:r>
            <a:r>
              <a:rPr lang="en-US" sz="3600" i="1" dirty="0">
                <a:solidFill>
                  <a:srgbClr val="7030A0"/>
                </a:solidFill>
              </a:rPr>
              <a:t>clarify</a:t>
            </a:r>
            <a:r>
              <a:rPr lang="en-US" sz="3600" dirty="0"/>
              <a:t> talk tactic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57B64D9-9B46-6D9E-0F25-CFD690622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3174" y="387627"/>
            <a:ext cx="5340620" cy="5726926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>
                <a:solidFill>
                  <a:srgbClr val="7030A0"/>
                </a:solidFill>
              </a:rPr>
              <a:t>Value Resilience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29ECF64-D506-A811-B37F-9589EF27BC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31" b="30280"/>
          <a:stretch>
            <a:fillRect/>
          </a:stretch>
        </p:blipFill>
        <p:spPr>
          <a:xfrm>
            <a:off x="20" y="10"/>
            <a:ext cx="4074109" cy="399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4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BE5ECB-9395-A492-F559-1807170682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12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f83ebc7cb7c56f7ec4efc3fa45b90e44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c5e8d29b02e3f3be03327e20349318a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6D64C7-25B4-4039-AC96-5EFDDB852A79}">
  <ds:schemaRefs>
    <ds:schemaRef ds:uri="44639eb9-4e59-423c-9035-d8b13c163b16"/>
    <ds:schemaRef ds:uri="8597feb0-90a3-4dd7-bd7b-e801c8285120"/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BEA97A6F-4CE9-4FA8-9EB3-8D63EBF47A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695</Words>
  <Application>Microsoft Office PowerPoint</Application>
  <PresentationFormat>Widescreen</PresentationFormat>
  <Paragraphs>256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           </vt:lpstr>
      <vt:lpstr>PowerPoint Presentation</vt:lpstr>
      <vt:lpstr>  12 classes over 95%   One class gained 100% Well done!   </vt:lpstr>
      <vt:lpstr>Ward End weekly attendance</vt:lpstr>
      <vt:lpstr>Ward End weekly attendance</vt:lpstr>
      <vt:lpstr>Ward End weekly attendance</vt:lpstr>
      <vt:lpstr>Ward End weekly attendance</vt:lpstr>
      <vt:lpstr>Well done Owls 100%</vt:lpstr>
      <vt:lpstr>PowerPoint Presentation</vt:lpstr>
      <vt:lpstr>PowerPoint Presentation</vt:lpstr>
      <vt:lpstr>Rehersals at the BP pulse arena</vt:lpstr>
      <vt:lpstr>A big ‘Thank you’ to Miss Millward for organizing!</vt:lpstr>
      <vt:lpstr>Photo’s from the show- a great night!</vt:lpstr>
      <vt:lpstr>PowerPoint Presentation</vt:lpstr>
      <vt:lpstr>PowerPoint Presentation</vt:lpstr>
      <vt:lpstr>Maybe you would like to be part of next years choir?</vt:lpstr>
      <vt:lpstr>                   Ward End School News</vt:lpstr>
      <vt:lpstr>Fabulous attendance celebration</vt:lpstr>
      <vt:lpstr>The following posters support our behaviour policy ( next 2 slides)</vt:lpstr>
      <vt:lpstr>PowerPoint Presentation</vt:lpstr>
      <vt:lpstr>PowerPoint Presentation</vt:lpstr>
      <vt:lpstr>Walk to School Initiative</vt:lpstr>
      <vt:lpstr>Let’s talk about Safer Internet Day 10th February.  How can we practice being safer on-line?    What do we need to know?  Make a list of questions to research.  Use clarify talk tactic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663</cp:revision>
  <dcterms:created xsi:type="dcterms:W3CDTF">2023-08-18T11:35:42Z</dcterms:created>
  <dcterms:modified xsi:type="dcterms:W3CDTF">2026-02-01T22:05:56Z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2026-01-05T17:29:37Z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ca284719-f976-42d6-bb87-e444827fe44e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