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50" r:id="rId5"/>
  </p:sldMasterIdLst>
  <p:notesMasterIdLst>
    <p:notesMasterId r:id="rId27"/>
  </p:notesMasterIdLst>
  <p:sldIdLst>
    <p:sldId id="378" r:id="rId6"/>
    <p:sldId id="278" r:id="rId7"/>
    <p:sldId id="286" r:id="rId8"/>
    <p:sldId id="322" r:id="rId9"/>
    <p:sldId id="320" r:id="rId10"/>
    <p:sldId id="321" r:id="rId11"/>
    <p:sldId id="323" r:id="rId12"/>
    <p:sldId id="421" r:id="rId13"/>
    <p:sldId id="420" r:id="rId14"/>
    <p:sldId id="419" r:id="rId15"/>
    <p:sldId id="408" r:id="rId16"/>
    <p:sldId id="412" r:id="rId17"/>
    <p:sldId id="410" r:id="rId18"/>
    <p:sldId id="411" r:id="rId19"/>
    <p:sldId id="423" r:id="rId20"/>
    <p:sldId id="424" r:id="rId21"/>
    <p:sldId id="422" r:id="rId22"/>
    <p:sldId id="425" r:id="rId23"/>
    <p:sldId id="258" r:id="rId24"/>
    <p:sldId id="400" r:id="rId25"/>
    <p:sldId id="39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3E84D4-EC49-4DA5-8ED9-3D7451770943}" v="121" dt="2026-02-08T18:59:46.1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7144-CC06-28AC-30DD-97735FB2A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9E6F6-35BF-4896-E7DF-699235B0F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5EB3C-2EA0-7185-3FBF-3B6FF2E32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A4118-62D0-B746-CBD5-56AB07A47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2CFEB-59BF-3D60-A338-174067752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300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174B0-1FDD-07CB-0E88-DBFA22321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714A4-45EB-E507-B70B-F23BFCF4C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E4981-434F-1D38-5632-404EB39D1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17984-7D9D-22E3-2FCA-B24DAA85C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E0292-C2F9-46F7-8B14-D123DE48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944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8DF67-EA81-34CC-4B06-FB1958E03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17E0C-BE7C-8BE1-706F-1B1BAEC7D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B5E98-0E8D-6BFE-C9AA-7AA3217F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B553A-B6CB-0EAF-EFD4-5096701E6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A918D-B6F2-AAA7-BC8B-EE1B5065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122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A8113-10E9-E466-7CDC-165FA7173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EA6D5-BE97-107D-89CD-5816EED88B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3A083F-14D6-B7B8-FC3A-10F613968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7D907-95B4-3F9E-BF4E-89E86E95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B6DEF-68AF-F76D-5223-E6535C0D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3AF286-A16A-83F5-9565-A4BB2F694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190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076A9-6C8F-A421-8D0F-8B035D87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6FE0B-7FC4-7C03-DCD6-2C19003FC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A9F41-7379-F9A6-E649-567A0A890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9D012A-A7CF-DDC9-F5E1-753A3CEDE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CDB19E-808F-E0EB-6AB1-789DF0F557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D383FE-64D7-B24E-80BE-86F9D5E3E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0ED8C-C298-89C2-7860-7ECC6CB1B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E5E599-3B61-C6DD-57E6-AA6861B3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321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C02D-2791-A138-18FA-24F7C1E9E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505D56-7EF3-9A36-DE68-429280BC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5B49DB-67C1-6A40-2C2A-8F56F15D8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840D1-AD8F-F319-C373-FE79EDB0F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055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0A79E-DBDC-0873-5A59-185EC6CDF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33797F-9395-ED97-037F-21CEFE2E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FC454-AA4D-9439-8B65-94DE6A1BA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657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E98C-F90E-41AD-DF6B-1A1722F25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438B9-1E6E-A1B3-DA23-72E26C67A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BAB34-BB9F-5419-60A8-44024514E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FD816-17F8-AE70-8B8F-7FB16FE0F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99EA1-74C2-4E3A-68DB-875941ED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386D0-8BEF-51C4-68B8-AE2186149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922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9DC68-0ED9-1300-A2A7-A6F3F3DE5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B23C1A-4592-566A-F65D-B792B6149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DB9A2-F34C-9692-986D-3A0796CB5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24073-1FF6-37E5-8EC4-CC4FA84C7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CADB6-7A1B-8B45-B1D2-CC042CB8C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28847-EC6E-DE8A-9003-FCE92049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746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8163-47EC-EC5E-5955-EF6086A64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2B431-912C-17AC-AD30-97EB76A63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DC481-5F66-AF6F-A4D8-28F805E59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B90B9-16AF-C208-0EA6-5510C63E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35917-3B4B-0A7D-38CF-00EB82B4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4152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84127E-19B6-9C0D-8F41-8EFC5BECA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9D631-9656-69D9-2D26-DCD633281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D387C-82E8-73C9-4C3E-ABC81B368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6B3BC-F41A-63CD-F1EB-DB95E873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9F9FB-3929-0FA6-E058-846F7058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3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59CA1-F589-3A72-2B07-C9AE6FB0A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4CCD6-9EE2-E53E-701F-9A838BD7C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9F254-0322-100B-E2E9-55B2C5CD8F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9E541A-F688-433B-B2A6-97802EE95804}" type="datetimeFigureOut">
              <a:rPr lang="en-GB" smtClean="0"/>
              <a:t>08/02/2026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24A05-59A8-C610-0E59-627908129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7DB18-E4F7-4CD1-19BC-A446EEC39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E51198-1665-4E83-A974-B5EE9BE094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54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ACBF8-4401-9BAE-4378-59E836EA7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51" r="11880" b="1"/>
          <a:stretch>
            <a:fillRect/>
          </a:stretch>
        </p:blipFill>
        <p:spPr>
          <a:xfrm>
            <a:off x="8596473" y="4417215"/>
            <a:ext cx="3440919" cy="2440786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b="1" dirty="0"/>
              <a:t>Attendance assembly 9th February 2026</a:t>
            </a:r>
            <a:endParaRPr lang="en-US" b="1" dirty="0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3" name="Picture 2" descr="The Silent Disco Phenomenon (AKA The Quietest Rave In Town) Is Finally ...">
            <a:extLst>
              <a:ext uri="{FF2B5EF4-FFF2-40B4-BE49-F238E27FC236}">
                <a16:creationId xmlns:a16="http://schemas.microsoft.com/office/drawing/2014/main" id="{D421DBF9-8BBD-C8DF-10EF-1754F66C76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30" b="6220"/>
          <a:stretch>
            <a:fillRect/>
          </a:stretch>
        </p:blipFill>
        <p:spPr>
          <a:xfrm>
            <a:off x="6945295" y="4584999"/>
            <a:ext cx="5080632" cy="2134460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D97E1E-E34B-FFC8-5E20-7BB3B379E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608" y="688713"/>
            <a:ext cx="2857500" cy="2857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D2218D-979A-9CD1-A7BB-7CB193A38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468" y="146195"/>
            <a:ext cx="4960574" cy="27914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E754B6-892E-F0E9-3C7E-DF0B3E37D0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139" y="3624792"/>
            <a:ext cx="2788985" cy="254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12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Three classes have had over 95% every week this half term so far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379488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6th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017573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720521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6538340"/>
              </p:ext>
            </p:extLst>
          </p:nvPr>
        </p:nvGraphicFramePr>
        <p:xfrm>
          <a:off x="304798" y="1391551"/>
          <a:ext cx="8680175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B2C7C51-8250-E6CD-71B0-67903A81BC18}"/>
              </a:ext>
            </a:extLst>
          </p:cNvPr>
          <p:cNvSpPr/>
          <p:nvPr/>
        </p:nvSpPr>
        <p:spPr>
          <a:xfrm>
            <a:off x="2305877" y="5744817"/>
            <a:ext cx="745435" cy="53671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91EBA-2790-02FA-2496-9AC3F5B35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399" y="5744817"/>
            <a:ext cx="798645" cy="5730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6C709-237F-2E17-1B62-6FEBC500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269" y="4573698"/>
            <a:ext cx="798645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F3A76-5A5E-C70B-BA6A-9FD37DFC5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10515600" cy="20570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Well done Owls, </a:t>
            </a:r>
            <a:r>
              <a:rPr lang="en-US" sz="5200" b="1" dirty="0"/>
              <a:t>Swans</a:t>
            </a: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and 4.3 </a:t>
            </a:r>
            <a:b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 95% every week so far this term.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CF033B-818D-BB29-73A4-82951CB5C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39" y="2785950"/>
            <a:ext cx="3514855" cy="3514855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348ECA-FBFB-EFA8-BA9C-394D4CADD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4311" b="5690"/>
          <a:stretch>
            <a:fillRect/>
          </a:stretch>
        </p:blipFill>
        <p:spPr>
          <a:xfrm>
            <a:off x="4193386" y="3475332"/>
            <a:ext cx="3797536" cy="21360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1E09B5-922D-BE5F-760B-4D1C5FB8A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2673" y="3456333"/>
            <a:ext cx="3797536" cy="217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24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                   Ward End School News</a:t>
            </a:r>
            <a:endParaRPr lang="en-US" dirty="0"/>
          </a:p>
        </p:txBody>
      </p:sp>
      <p:pic>
        <p:nvPicPr>
          <p:cNvPr id="4" name="Content Placeholder 3" descr="A yellow sign with a person and two children&#10;&#10;AI-generated content may be incorrect.">
            <a:extLst>
              <a:ext uri="{FF2B5EF4-FFF2-40B4-BE49-F238E27FC236}">
                <a16:creationId xmlns:a16="http://schemas.microsoft.com/office/drawing/2014/main" id="{0D1FE93B-9E14-7BD7-A52F-0F6FE974D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1900" y="1943894"/>
            <a:ext cx="4228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533AE-97AC-ED57-2D07-AB23819F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>
                <a:ea typeface="Calibri Light"/>
                <a:cs typeface="Calibri Light"/>
              </a:rPr>
              <a:t>Fabulous attendance celebration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24BCBF-AE80-4F7A-E8CD-B14D764F0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Be in school every day to achieve the next attendance surprise.</a:t>
            </a:r>
          </a:p>
          <a:p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Any ideas for our next attendance reward at the end of February????</a:t>
            </a:r>
          </a:p>
          <a:p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000" b="1" i="1" dirty="0">
                <a:solidFill>
                  <a:srgbClr val="7030A0"/>
                </a:solidFill>
                <a:ea typeface="Calibri"/>
                <a:cs typeface="Calibri"/>
              </a:rPr>
              <a:t>Value: Curiosity, perseverance</a:t>
            </a:r>
          </a:p>
        </p:txBody>
      </p:sp>
      <p:pic>
        <p:nvPicPr>
          <p:cNvPr id="6" name="Content Placeholder 5" descr="Silent Disco Party with Neon Lights 47513223 Stock Photo at Vecteezy">
            <a:extLst>
              <a:ext uri="{FF2B5EF4-FFF2-40B4-BE49-F238E27FC236}">
                <a16:creationId xmlns:a16="http://schemas.microsoft.com/office/drawing/2014/main" id="{F7E6C850-2D5C-622D-0D2C-8419ECFD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9475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The Silent Disco Phenomenon (AKA The Quietest Rave In Town) Is Finally ...">
            <a:extLst>
              <a:ext uri="{FF2B5EF4-FFF2-40B4-BE49-F238E27FC236}">
                <a16:creationId xmlns:a16="http://schemas.microsoft.com/office/drawing/2014/main" id="{D31E65E6-D5E5-56B9-C073-26D4B82EA4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30" b="6220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7395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4" name="Rectangle 207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00766F-81E4-9982-3652-9BFBEB8D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383" y="743447"/>
            <a:ext cx="6354409" cy="572692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Let’s talk about Safer Internet Day </a:t>
            </a:r>
            <a:r>
              <a:rPr lang="en-US" sz="3600" dirty="0">
                <a:solidFill>
                  <a:srgbClr val="7030A0"/>
                </a:solidFill>
              </a:rPr>
              <a:t>10</a:t>
            </a:r>
            <a:r>
              <a:rPr lang="en-US" sz="3600" baseline="30000" dirty="0">
                <a:solidFill>
                  <a:srgbClr val="7030A0"/>
                </a:solidFill>
              </a:rPr>
              <a:t>th</a:t>
            </a:r>
            <a:r>
              <a:rPr lang="en-US" sz="3600" dirty="0">
                <a:solidFill>
                  <a:srgbClr val="7030A0"/>
                </a:solidFill>
              </a:rPr>
              <a:t> February.</a:t>
            </a:r>
            <a:br>
              <a:rPr lang="en-US" sz="3600" dirty="0">
                <a:solidFill>
                  <a:srgbClr val="7030A0"/>
                </a:solidFill>
              </a:rPr>
            </a:br>
            <a:br>
              <a:rPr lang="en-US" sz="3600" dirty="0"/>
            </a:br>
            <a:r>
              <a:rPr lang="en-US" sz="3600" dirty="0"/>
              <a:t>How can we practice being safer on-line and when using AI?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What do we need to know?  Make a list of questions to research.  Use </a:t>
            </a:r>
            <a:r>
              <a:rPr lang="en-US" sz="3600" i="1" dirty="0">
                <a:solidFill>
                  <a:srgbClr val="7030A0"/>
                </a:solidFill>
              </a:rPr>
              <a:t>clarify</a:t>
            </a:r>
            <a:r>
              <a:rPr lang="en-US" sz="3600" dirty="0"/>
              <a:t> talk tactic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7B64D9-9B46-6D9E-0F25-CFD690622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3174" y="387627"/>
            <a:ext cx="5340620" cy="5726926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Value Resilience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9ECF64-D506-A811-B37F-9589EF27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31" b="30280"/>
          <a:stretch>
            <a:fillRect/>
          </a:stretch>
        </p:blipFill>
        <p:spPr>
          <a:xfrm>
            <a:off x="20" y="10"/>
            <a:ext cx="4074109" cy="399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DFB4-63DF-D824-4A3D-3E53EF64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2800" b="1" dirty="0"/>
              <a:t>A Charter for playtime/lunchtime.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67636D-77E8-9775-400A-342D446536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28" b="42742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0F0D-E1CF-13FD-FCC8-9CCA21E19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Please work with your class to come up with 4 positive rules for play time and lunchtime.  </a:t>
            </a:r>
          </a:p>
          <a:p>
            <a:r>
              <a:rPr lang="en-GB" sz="1800" b="1" dirty="0"/>
              <a:t>We want to avoid pupils having accidents by improving the way we play.</a:t>
            </a:r>
          </a:p>
          <a:p>
            <a:r>
              <a:rPr lang="en-GB" sz="1800" b="1" dirty="0">
                <a:solidFill>
                  <a:srgbClr val="7030A0"/>
                </a:solidFill>
              </a:rPr>
              <a:t>What do you think we should plan to do?</a:t>
            </a:r>
          </a:p>
          <a:p>
            <a:r>
              <a:rPr lang="en-GB" sz="1800" b="1" dirty="0"/>
              <a:t>Send you 4 ideas to your UNICEF reps at the end of this week please?</a:t>
            </a:r>
          </a:p>
          <a:p>
            <a:r>
              <a:rPr lang="en-GB" sz="1800" b="1" dirty="0">
                <a:solidFill>
                  <a:srgbClr val="00B050"/>
                </a:solidFill>
              </a:rPr>
              <a:t>Think about our school aims and rules (see next few slides to remind yourself)</a:t>
            </a:r>
          </a:p>
        </p:txBody>
      </p:sp>
    </p:spTree>
    <p:extLst>
      <p:ext uri="{BB962C8B-B14F-4D97-AF65-F5344CB8AC3E}">
        <p14:creationId xmlns:p14="http://schemas.microsoft.com/office/powerpoint/2010/main" val="3054085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88ABD-04E0-3C98-F185-03BD23725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633" y="320440"/>
            <a:ext cx="10515600" cy="1325563"/>
          </a:xfrm>
        </p:spPr>
        <p:txBody>
          <a:bodyPr/>
          <a:lstStyle/>
          <a:p>
            <a:r>
              <a:rPr lang="en-GB" dirty="0"/>
              <a:t>             WEPS school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FD9B5-C063-6E04-606D-412AD8DAE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Ward End Primary is a Reading School. </a:t>
            </a:r>
          </a:p>
          <a:p>
            <a:pPr algn="ctr"/>
            <a:endParaRPr lang="en-US" b="1" dirty="0">
              <a:solidFill>
                <a:srgbClr val="7030A0"/>
              </a:solidFill>
            </a:endParaRP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We are Global Citizens within a World Class School. 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We have high standards of attendance and punctuality. </a:t>
            </a:r>
          </a:p>
          <a:p>
            <a:pPr algn="ctr"/>
            <a:endParaRPr lang="en-US" b="1" dirty="0">
              <a:solidFill>
                <a:srgbClr val="7030A0"/>
              </a:solidFill>
            </a:endParaRP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Family, community and character education are at the heart of all we do. 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Our pupils are well prepared for Key Stage 3 and beyond 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BB1A5-E382-5C61-108D-5A17AE33C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008" y="249203"/>
            <a:ext cx="1509359" cy="146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57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76347-AE8B-5D59-3913-168489F8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               WEPS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F785A-A31F-1A09-7F31-D2B08BB99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>
                <a:solidFill>
                  <a:schemeClr val="accent1"/>
                </a:solidFill>
              </a:rPr>
              <a:t>Respect, Resilience</a:t>
            </a:r>
          </a:p>
          <a:p>
            <a:pPr algn="ctr"/>
            <a:endParaRPr lang="en-GB" sz="4000" dirty="0"/>
          </a:p>
          <a:p>
            <a:pPr marL="0" indent="0" algn="ctr">
              <a:buNone/>
            </a:pPr>
            <a:r>
              <a:rPr lang="en-GB" sz="4000" dirty="0">
                <a:solidFill>
                  <a:srgbClr val="7030A0"/>
                </a:solidFill>
              </a:rPr>
              <a:t>Courage, Curiosity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>
                <a:solidFill>
                  <a:schemeClr val="accent1"/>
                </a:solidFill>
              </a:rPr>
              <a:t>Aspiration, Pereverance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2585CE-8069-751F-885A-6DFBBCA2E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0" y="256524"/>
            <a:ext cx="1613268" cy="156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51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FF3A09-5EE7-3743-5A29-0077DEC8EB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05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38BC49-4F82-0C91-FDD3-037E18AF38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866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57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90C10-45D2-EE0F-C427-5A90CACF7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66918"/>
          </a:xfrm>
        </p:spPr>
        <p:txBody>
          <a:bodyPr/>
          <a:lstStyle/>
          <a:p>
            <a:r>
              <a:rPr lang="en-GB" dirty="0"/>
              <a:t>Kasim 6.1</a:t>
            </a:r>
            <a:br>
              <a:rPr lang="en-GB" dirty="0"/>
            </a:br>
            <a:br>
              <a:rPr lang="en-GB" dirty="0"/>
            </a:br>
            <a:r>
              <a:rPr lang="en-GB" dirty="0"/>
              <a:t>Value ?? </a:t>
            </a:r>
          </a:p>
        </p:txBody>
      </p:sp>
      <p:pic>
        <p:nvPicPr>
          <p:cNvPr id="4" name="eeb9f11d40c5_transcoded">
            <a:hlinkClick r:id="" action="ppaction://media"/>
            <a:extLst>
              <a:ext uri="{FF2B5EF4-FFF2-40B4-BE49-F238E27FC236}">
                <a16:creationId xmlns:a16="http://schemas.microsoft.com/office/drawing/2014/main" id="{66C58BFF-CBF0-A485-7684-E24CA76474E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69465" y="171209"/>
            <a:ext cx="5838939" cy="6005754"/>
          </a:xfrm>
        </p:spPr>
      </p:pic>
    </p:spTree>
    <p:extLst>
      <p:ext uri="{BB962C8B-B14F-4D97-AF65-F5344CB8AC3E}">
        <p14:creationId xmlns:p14="http://schemas.microsoft.com/office/powerpoint/2010/main" val="110371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Initiative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GB" sz="1500" b="1" dirty="0"/>
              <a:t>PARK and STRIDE – can you do it?  Ask your parents to read the letter sent by class dojo</a:t>
            </a:r>
          </a:p>
          <a:p>
            <a:endParaRPr lang="en-GB" sz="1500" b="1" dirty="0"/>
          </a:p>
          <a:p>
            <a:r>
              <a:rPr lang="en-GB" sz="1500" b="1" dirty="0"/>
              <a:t>Pupils who live too far away to walk- can park away from school and join the walking initiative too. </a:t>
            </a:r>
            <a:r>
              <a:rPr lang="en-GB" sz="1500" b="1" i="1" dirty="0">
                <a:solidFill>
                  <a:srgbClr val="FF0000"/>
                </a:solidFill>
              </a:rPr>
              <a:t>Park and stride</a:t>
            </a:r>
            <a:r>
              <a:rPr lang="en-GB" sz="1500" b="1" dirty="0">
                <a:solidFill>
                  <a:srgbClr val="FF0000"/>
                </a:solidFill>
              </a:rPr>
              <a:t>.  Park 5 minutes walk away and walk the extra distance.</a:t>
            </a:r>
          </a:p>
          <a:p>
            <a:r>
              <a:rPr lang="en-GB" sz="1500" b="1" dirty="0"/>
              <a:t>Log your journey to school every day- to earn badges each month.</a:t>
            </a:r>
          </a:p>
          <a:p>
            <a:r>
              <a:rPr lang="en-GB" sz="1500" b="1" dirty="0"/>
              <a:t>How did you travel to school?</a:t>
            </a:r>
          </a:p>
          <a:p>
            <a:r>
              <a:rPr lang="en-GB" sz="1500" b="1" i="1" dirty="0">
                <a:solidFill>
                  <a:srgbClr val="7030A0"/>
                </a:solidFill>
              </a:rPr>
              <a:t>Value: perseverance</a:t>
            </a:r>
          </a:p>
          <a:p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487328"/>
            <a:ext cx="6903720" cy="38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Letter Join">
      <a:majorFont>
        <a:latin typeface="Letter-join No-Lead 8"/>
        <a:ea typeface=""/>
        <a:cs typeface=""/>
      </a:majorFont>
      <a:minorFont>
        <a:latin typeface="Letter-join No-Lead 8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CEAB9D3E-2F9E-4438-AA85-E14C045E59A0}" vid="{C3EDD25C-098A-4BB5-A0B6-85AE19B49D9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Props1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6D64C7-25B4-4039-AC96-5EFDDB852A79}">
  <ds:schemaRefs>
    <ds:schemaRef ds:uri="http://schemas.microsoft.com/office/2006/metadata/properties"/>
    <ds:schemaRef ds:uri="44639eb9-4e59-423c-9035-d8b13c163b16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8597feb0-90a3-4dd7-bd7b-e801c828512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855</Words>
  <Application>Microsoft Office PowerPoint</Application>
  <PresentationFormat>Widescreen</PresentationFormat>
  <Paragraphs>301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Letter-join No-Lead 8</vt:lpstr>
      <vt:lpstr>Univers LT Pro 45 Light</vt:lpstr>
      <vt:lpstr>Univers LT Pro 85 XBlack</vt:lpstr>
      <vt:lpstr>office theme</vt:lpstr>
      <vt:lpstr>1_Office Theme</vt:lpstr>
      <vt:lpstr>           </vt:lpstr>
      <vt:lpstr>PowerPoint Presentation</vt:lpstr>
      <vt:lpstr>  12 classes over 95%   Three classes have had over 95% every week this half term so far Well done!   </vt:lpstr>
      <vt:lpstr>Ward End weekly attendance</vt:lpstr>
      <vt:lpstr>Ward End weekly attendance</vt:lpstr>
      <vt:lpstr>Ward End weekly attendance</vt:lpstr>
      <vt:lpstr>Ward End weekly attendance</vt:lpstr>
      <vt:lpstr>Well done Owls, Swans and 4.3  over 95% every week so far this term.</vt:lpstr>
      <vt:lpstr>                   Ward End School News</vt:lpstr>
      <vt:lpstr>Fabulous attendance celebration</vt:lpstr>
      <vt:lpstr>Let’s talk about Safer Internet Day 10th February.  How can we practice being safer on-line and when using AI?  What do we need to know?  Make a list of questions to research.  Use clarify talk tactic</vt:lpstr>
      <vt:lpstr>A Charter for playtime/lunchtime.</vt:lpstr>
      <vt:lpstr>PowerPoint Presentation</vt:lpstr>
      <vt:lpstr>PowerPoint Presentation</vt:lpstr>
      <vt:lpstr>             WEPS school aims</vt:lpstr>
      <vt:lpstr>                             WEPS Values</vt:lpstr>
      <vt:lpstr>PowerPoint Presentation</vt:lpstr>
      <vt:lpstr>PowerPoint Presentation</vt:lpstr>
      <vt:lpstr>Kasim 6.1  Value ?? </vt:lpstr>
      <vt:lpstr>Walk to School Initiative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664</cp:revision>
  <dcterms:created xsi:type="dcterms:W3CDTF">2023-08-18T11:35:42Z</dcterms:created>
  <dcterms:modified xsi:type="dcterms:W3CDTF">2026-02-08T19:01:45Z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