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3"/>
  </p:notesMasterIdLst>
  <p:sldIdLst>
    <p:sldId id="378" r:id="rId5"/>
    <p:sldId id="278" r:id="rId6"/>
    <p:sldId id="286" r:id="rId7"/>
    <p:sldId id="322" r:id="rId8"/>
    <p:sldId id="320" r:id="rId9"/>
    <p:sldId id="321" r:id="rId10"/>
    <p:sldId id="323" r:id="rId11"/>
    <p:sldId id="443" r:id="rId12"/>
    <p:sldId id="444" r:id="rId13"/>
    <p:sldId id="441" r:id="rId14"/>
    <p:sldId id="445" r:id="rId15"/>
    <p:sldId id="435" r:id="rId16"/>
    <p:sldId id="420" r:id="rId17"/>
    <p:sldId id="412" r:id="rId18"/>
    <p:sldId id="397" r:id="rId19"/>
    <p:sldId id="410" r:id="rId20"/>
    <p:sldId id="411" r:id="rId21"/>
    <p:sldId id="40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4F3864-A5B1-45EB-842E-10B4C2051534}" v="136" dt="2026-03-13T20:58:19.7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10" autoAdjust="0"/>
    <p:restoredTop sz="94660"/>
  </p:normalViewPr>
  <p:slideViewPr>
    <p:cSldViewPr snapToGrid="0">
      <p:cViewPr varScale="1">
        <p:scale>
          <a:sx n="77" d="100"/>
          <a:sy n="77" d="100"/>
        </p:scale>
        <p:origin x="102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06/03/2026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8663" y="1422400"/>
            <a:ext cx="4505552" cy="2387600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endParaRPr lang="en-US" sz="20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2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en-US" sz="20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20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20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20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20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8663" y="3902075"/>
            <a:ext cx="4505552" cy="165576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chemeClr val="bg1"/>
                </a:solidFill>
              </a:rPr>
              <a:t>Attendance assembly 16</a:t>
            </a:r>
            <a:r>
              <a:rPr lang="en-US" sz="1700" b="1" baseline="30000" dirty="0">
                <a:solidFill>
                  <a:schemeClr val="bg1"/>
                </a:solidFill>
              </a:rPr>
              <a:t>th</a:t>
            </a:r>
            <a:r>
              <a:rPr lang="en-US" sz="1700" b="1" dirty="0">
                <a:solidFill>
                  <a:schemeClr val="bg1"/>
                </a:solidFill>
              </a:rPr>
              <a:t>  March 2026</a:t>
            </a:r>
            <a:endParaRPr lang="en-US" sz="1700" b="1" dirty="0">
              <a:solidFill>
                <a:schemeClr val="bg1"/>
              </a:solidFill>
              <a:ea typeface="Calibri"/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  <a:ea typeface="Calibri"/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277405F-0B4F-4418-B773-1B38814125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30421" y="226893"/>
            <a:ext cx="5968658" cy="6085007"/>
          </a:xfrm>
          <a:custGeom>
            <a:avLst/>
            <a:gdLst>
              <a:gd name="connsiteX0" fmla="*/ 0 w 5968658"/>
              <a:gd name="connsiteY0" fmla="*/ 0 h 6085007"/>
              <a:gd name="connsiteX1" fmla="*/ 3557919 w 5968658"/>
              <a:gd name="connsiteY1" fmla="*/ 0 h 6085007"/>
              <a:gd name="connsiteX2" fmla="*/ 3557919 w 5968658"/>
              <a:gd name="connsiteY2" fmla="*/ 2195749 h 6085007"/>
              <a:gd name="connsiteX3" fmla="*/ 5968658 w 5968658"/>
              <a:gd name="connsiteY3" fmla="*/ 2195749 h 6085007"/>
              <a:gd name="connsiteX4" fmla="*/ 5968658 w 5968658"/>
              <a:gd name="connsiteY4" fmla="*/ 6085007 h 6085007"/>
              <a:gd name="connsiteX5" fmla="*/ 2058230 w 5968658"/>
              <a:gd name="connsiteY5" fmla="*/ 6085007 h 6085007"/>
              <a:gd name="connsiteX6" fmla="*/ 2058230 w 5968658"/>
              <a:gd name="connsiteY6" fmla="*/ 3538657 h 6085007"/>
              <a:gd name="connsiteX7" fmla="*/ 0 w 5968658"/>
              <a:gd name="connsiteY7" fmla="*/ 3538657 h 6085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68658" h="6085007">
                <a:moveTo>
                  <a:pt x="0" y="0"/>
                </a:moveTo>
                <a:lnTo>
                  <a:pt x="3557919" y="0"/>
                </a:lnTo>
                <a:lnTo>
                  <a:pt x="3557919" y="2195749"/>
                </a:lnTo>
                <a:lnTo>
                  <a:pt x="5968658" y="2195749"/>
                </a:lnTo>
                <a:lnTo>
                  <a:pt x="5968658" y="6085007"/>
                </a:lnTo>
                <a:lnTo>
                  <a:pt x="2058230" y="6085007"/>
                </a:lnTo>
                <a:lnTo>
                  <a:pt x="2058230" y="3538657"/>
                </a:lnTo>
                <a:lnTo>
                  <a:pt x="0" y="3538657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2E754B6-892E-F0E9-3C7E-DF0B3E37D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4750" y="3047486"/>
            <a:ext cx="3408121" cy="3109911"/>
          </a:xfrm>
          <a:prstGeom prst="rect">
            <a:avLst/>
          </a:prstGeom>
        </p:spPr>
      </p:pic>
      <p:pic>
        <p:nvPicPr>
          <p:cNvPr id="1026" name="Picture 2" descr="Ramadan Mubarak 2026 Wishes: 50+ Chand Mubarak Wishes, Messages, Images ...">
            <a:extLst>
              <a:ext uri="{FF2B5EF4-FFF2-40B4-BE49-F238E27FC236}">
                <a16:creationId xmlns:a16="http://schemas.microsoft.com/office/drawing/2014/main" id="{746CF5F1-31F7-2727-DEC4-80E0CCF29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84" y="152400"/>
            <a:ext cx="7722704" cy="4344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71907D62-C5EF-4BA0-BD14-EC9102C3CF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4E9FF-9302-93F9-60FD-3302F5D6B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12" y="2894203"/>
            <a:ext cx="9885571" cy="3693410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WOW  </a:t>
            </a: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21 classes over 95%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The best week yet!!!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Two classes have 99%  Well done.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One year group has every class over 95%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endParaRPr lang="en-US" sz="3200" b="1" dirty="0">
              <a:solidFill>
                <a:srgbClr val="00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37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8322794"/>
              </p:ext>
            </p:extLst>
          </p:nvPr>
        </p:nvGraphicFramePr>
        <p:xfrm>
          <a:off x="825027" y="1391551"/>
          <a:ext cx="8314829" cy="535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711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427383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457860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406336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162939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993222">
                  <a:extLst>
                    <a:ext uri="{9D8B030D-6E8A-4147-A177-3AD203B41FA5}">
                      <a16:colId xmlns:a16="http://schemas.microsoft.com/office/drawing/2014/main" val="445395172"/>
                    </a:ext>
                  </a:extLst>
                </a:gridCol>
                <a:gridCol w="890378">
                  <a:extLst>
                    <a:ext uri="{9D8B030D-6E8A-4147-A177-3AD203B41FA5}">
                      <a16:colId xmlns:a16="http://schemas.microsoft.com/office/drawing/2014/main" val="4110935021"/>
                    </a:ext>
                  </a:extLst>
                </a:gridCol>
              </a:tblGrid>
              <a:tr h="921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23</a:t>
                      </a:r>
                      <a:r>
                        <a:rPr lang="en-GB" baseline="30000" dirty="0"/>
                        <a:t>rd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7106754"/>
              </p:ext>
            </p:extLst>
          </p:nvPr>
        </p:nvGraphicFramePr>
        <p:xfrm>
          <a:off x="825030" y="1391551"/>
          <a:ext cx="7499116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244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100719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170001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843937924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39625949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23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666C57AE-1F8C-B76C-5A81-AC26ABCCF77D}"/>
              </a:ext>
            </a:extLst>
          </p:cNvPr>
          <p:cNvSpPr/>
          <p:nvPr/>
        </p:nvSpPr>
        <p:spPr>
          <a:xfrm>
            <a:off x="3299791" y="3528392"/>
            <a:ext cx="496957" cy="4572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5949112"/>
              </p:ext>
            </p:extLst>
          </p:nvPr>
        </p:nvGraphicFramePr>
        <p:xfrm>
          <a:off x="825028" y="1391551"/>
          <a:ext cx="9362581" cy="5466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430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715733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889663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432003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278508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249449">
                  <a:extLst>
                    <a:ext uri="{9D8B030D-6E8A-4147-A177-3AD203B41FA5}">
                      <a16:colId xmlns:a16="http://schemas.microsoft.com/office/drawing/2014/main" val="811126248"/>
                    </a:ext>
                  </a:extLst>
                </a:gridCol>
                <a:gridCol w="996795">
                  <a:extLst>
                    <a:ext uri="{9D8B030D-6E8A-4147-A177-3AD203B41FA5}">
                      <a16:colId xmlns:a16="http://schemas.microsoft.com/office/drawing/2014/main" val="1717803247"/>
                    </a:ext>
                  </a:extLst>
                </a:gridCol>
              </a:tblGrid>
              <a:tr h="1403328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23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884832"/>
              </p:ext>
            </p:extLst>
          </p:nvPr>
        </p:nvGraphicFramePr>
        <p:xfrm>
          <a:off x="304798" y="1391551"/>
          <a:ext cx="8680175" cy="4421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42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28889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357263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367786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273091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083706">
                  <a:extLst>
                    <a:ext uri="{9D8B030D-6E8A-4147-A177-3AD203B41FA5}">
                      <a16:colId xmlns:a16="http://schemas.microsoft.com/office/drawing/2014/main" val="2446578689"/>
                    </a:ext>
                  </a:extLst>
                </a:gridCol>
                <a:gridCol w="989013">
                  <a:extLst>
                    <a:ext uri="{9D8B030D-6E8A-4147-A177-3AD203B41FA5}">
                      <a16:colId xmlns:a16="http://schemas.microsoft.com/office/drawing/2014/main" val="3593814763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23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Swans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21901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52D9A-1594-BD98-4525-EA80296D7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Exciting events this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CA5AB-3D77-84D1-9709-4B4936FA0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8999"/>
            <a:ext cx="10515600" cy="2747963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ARTS WEEK all week.  Artist Mark Riley will be with us.</a:t>
            </a:r>
          </a:p>
          <a:p>
            <a:r>
              <a:rPr lang="en-GB" dirty="0"/>
              <a:t>The Fire Engine will visit us for Reception on Monday</a:t>
            </a:r>
          </a:p>
          <a:p>
            <a:r>
              <a:rPr lang="en-GB" dirty="0">
                <a:solidFill>
                  <a:srgbClr val="00B050"/>
                </a:solidFill>
              </a:rPr>
              <a:t>A Chef will be working with year 4 pupils</a:t>
            </a:r>
          </a:p>
          <a:p>
            <a:r>
              <a:rPr lang="en-GB" dirty="0"/>
              <a:t>Nursery will have a play: The Little Red Hen</a:t>
            </a:r>
          </a:p>
          <a:p>
            <a:r>
              <a:rPr lang="en-GB" dirty="0"/>
              <a:t>And</a:t>
            </a:r>
          </a:p>
          <a:p>
            <a:r>
              <a:rPr lang="en-GB" dirty="0">
                <a:solidFill>
                  <a:srgbClr val="00B050"/>
                </a:solidFill>
              </a:rPr>
              <a:t> It will be Eid too!  Special Eid menu next Wednesday 25th in the Canteen</a:t>
            </a:r>
            <a:r>
              <a:rPr lang="en-GB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18D9EE-AAE5-2E1C-3C3A-7F1A43CD3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6546" y="261524"/>
            <a:ext cx="5215927" cy="285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305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FD3C8-E0A3-39EC-4D84-419B8346D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Arts week – all week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FFBCB-AA00-C304-A2CB-00C040760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9890" y="3648141"/>
            <a:ext cx="8423910" cy="2528821"/>
          </a:xfrm>
        </p:spPr>
        <p:txBody>
          <a:bodyPr/>
          <a:lstStyle/>
          <a:p>
            <a:r>
              <a:rPr lang="en-GB"/>
              <a:t>Classes are working on a sculpture together using exciting materials</a:t>
            </a:r>
          </a:p>
          <a:p>
            <a:r>
              <a:rPr lang="en-GB"/>
              <a:t>We’ll be doing some willow weaving too</a:t>
            </a:r>
          </a:p>
          <a:p>
            <a:endParaRPr lang="en-GB" dirty="0"/>
          </a:p>
        </p:txBody>
      </p:sp>
      <p:pic>
        <p:nvPicPr>
          <p:cNvPr id="1026" name="Picture 2" descr="Willow Sculpture workshop - Weaving willow animals - YouTube">
            <a:extLst>
              <a:ext uri="{FF2B5EF4-FFF2-40B4-BE49-F238E27FC236}">
                <a16:creationId xmlns:a16="http://schemas.microsoft.com/office/drawing/2014/main" id="{6F829C16-3C10-02A3-75EE-E5590ACE7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148" y="1364146"/>
            <a:ext cx="9766852" cy="549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916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31A523-4CBD-68F6-2338-C8F08B99C4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282" b="15015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471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BA4C5-1DA8-923B-8036-F3BA3DB97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Eid Parties Friday 27</a:t>
            </a:r>
            <a:r>
              <a:rPr lang="en-US" sz="4800" kern="1200" baseline="300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March in the afternoon- wear your party clothes all day!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487713F-56FC-AF30-3C8D-DA09D5EFBE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90196" y="492573"/>
            <a:ext cx="5880796" cy="58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324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49E11-487F-C7D2-B07F-93E5A6C2F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End of the day: </a:t>
            </a:r>
            <a:r>
              <a:rPr lang="en-GB" dirty="0">
                <a:solidFill>
                  <a:srgbClr val="7030A0"/>
                </a:solidFill>
              </a:rPr>
              <a:t>Value Respect.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902F1-62E2-8919-21D0-6A5BD3E745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Pupils cannot leave the line to go back into school until the last child is dismissed.  Take everything with you.  </a:t>
            </a:r>
          </a:p>
          <a:p>
            <a:r>
              <a:rPr lang="en-GB" dirty="0">
                <a:solidFill>
                  <a:srgbClr val="7030A0"/>
                </a:solidFill>
              </a:rPr>
              <a:t>Once everyone has been dismissed, if you need to go back inside for something you have forgotten- you can then go.  </a:t>
            </a:r>
            <a:r>
              <a:rPr lang="en-GB" i="1" dirty="0">
                <a:solidFill>
                  <a:srgbClr val="7030A0"/>
                </a:solidFill>
              </a:rPr>
              <a:t>Wait patiently.</a:t>
            </a:r>
          </a:p>
          <a:p>
            <a:r>
              <a:rPr lang="en-GB" dirty="0"/>
              <a:t>Teachers cannot take messages whilst dismissing pupils. If you or your parents have messages, please wait until the end- or write a dojo message.</a:t>
            </a:r>
          </a:p>
          <a:p>
            <a:r>
              <a:rPr lang="en-GB" dirty="0">
                <a:solidFill>
                  <a:srgbClr val="7030A0"/>
                </a:solidFill>
              </a:rPr>
              <a:t>Mrs Chahal &amp; Mrs Martin will be in the playground – they can take messages.</a:t>
            </a:r>
          </a:p>
          <a:p>
            <a:r>
              <a:rPr lang="en-GB" dirty="0"/>
              <a:t>These steps are to keep everyone safe.  </a:t>
            </a:r>
            <a:r>
              <a:rPr lang="en-GB" dirty="0">
                <a:solidFill>
                  <a:srgbClr val="FF0000"/>
                </a:solidFill>
              </a:rPr>
              <a:t>Be Ready, Be Safe, Be Kind.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F8757B-B219-9B4F-1C68-0DB1E1CE2E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6635" y="244337"/>
            <a:ext cx="1535180" cy="149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082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9531E7-FE00-61BD-5C22-9025BA75A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4600">
                <a:ea typeface="Calibri Light"/>
                <a:cs typeface="Calibri Light"/>
              </a:rPr>
              <a:t>Ward End School News.</a:t>
            </a:r>
            <a:br>
              <a:rPr lang="en-US" sz="4600">
                <a:ea typeface="Calibri Light"/>
                <a:cs typeface="Calibri Light"/>
              </a:rPr>
            </a:br>
            <a:r>
              <a:rPr lang="en-US" sz="4600">
                <a:ea typeface="Calibri Light"/>
                <a:cs typeface="Calibri Light"/>
              </a:rPr>
              <a:t>The Swimming Pool is here!</a:t>
            </a:r>
            <a:endParaRPr lang="en-US" sz="4600"/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90DEB4-B978-9427-8FF9-B23123EB1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2200" b="1" i="0" dirty="0">
                <a:effectLst/>
              </a:rPr>
              <a:t>Year 3 and Year 4 </a:t>
            </a:r>
          </a:p>
          <a:p>
            <a:pPr>
              <a:buNone/>
            </a:pPr>
            <a:r>
              <a:rPr lang="en-US" sz="2200" b="1" i="0" dirty="0">
                <a:effectLst/>
              </a:rPr>
              <a:t>Monday 23rd February – Friday 17th April</a:t>
            </a:r>
          </a:p>
          <a:p>
            <a:pPr>
              <a:buNone/>
            </a:pPr>
            <a:endParaRPr lang="en-US" sz="2200" b="1" i="0" dirty="0">
              <a:effectLst/>
            </a:endParaRPr>
          </a:p>
          <a:p>
            <a:pPr>
              <a:buNone/>
            </a:pPr>
            <a:r>
              <a:rPr lang="en-US" sz="2200" b="1" i="0" dirty="0">
                <a:effectLst/>
              </a:rPr>
              <a:t>Year 1, Year 2 and Resource Base </a:t>
            </a:r>
          </a:p>
          <a:p>
            <a:pPr>
              <a:buNone/>
            </a:pPr>
            <a:r>
              <a:rPr lang="en-US" sz="2200" b="1" i="0" dirty="0">
                <a:effectLst/>
              </a:rPr>
              <a:t>Monday 20th April – Friday 22nd May</a:t>
            </a:r>
          </a:p>
          <a:p>
            <a:pPr>
              <a:buNone/>
            </a:pPr>
            <a:endParaRPr lang="en-US" sz="2200" b="1" i="0" dirty="0">
              <a:effectLst/>
            </a:endParaRPr>
          </a:p>
          <a:p>
            <a:pPr>
              <a:buNone/>
            </a:pPr>
            <a:r>
              <a:rPr lang="en-US" sz="2200" b="1" i="0" dirty="0">
                <a:effectLst/>
              </a:rPr>
              <a:t>Year 5 and Year 6 </a:t>
            </a:r>
          </a:p>
          <a:p>
            <a:pPr>
              <a:buNone/>
            </a:pPr>
            <a:r>
              <a:rPr lang="en-US" sz="2200" b="1" i="0" dirty="0">
                <a:effectLst/>
              </a:rPr>
              <a:t>Monday 1st June – Friday 17th July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FFC946-548C-49FD-F3A7-3B1D332E35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42" r="1450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03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6DFB4-63DF-D824-4A3D-3E53EF64D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en-GB" sz="2800" b="1" dirty="0"/>
              <a:t>A Charter for playtime/lunchtime.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67636D-77E8-9775-400A-342D446536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828" b="42742"/>
          <a:stretch>
            <a:fillRect/>
          </a:stretch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30F0D-E1CF-13FD-FCC8-9CCA21E19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r>
              <a:rPr lang="en-GB" sz="1800" dirty="0">
                <a:solidFill>
                  <a:srgbClr val="FF0000"/>
                </a:solidFill>
              </a:rPr>
              <a:t>Please work with your class to come up with 4 positive rules for play time and lunchtime.  </a:t>
            </a:r>
          </a:p>
          <a:p>
            <a:r>
              <a:rPr lang="en-GB" sz="1800" b="1" dirty="0"/>
              <a:t>We want to avoid pupils having accidents by improving the way we play.</a:t>
            </a:r>
          </a:p>
          <a:p>
            <a:r>
              <a:rPr lang="en-GB" sz="1800" b="1" dirty="0">
                <a:solidFill>
                  <a:srgbClr val="7030A0"/>
                </a:solidFill>
              </a:rPr>
              <a:t>What do you think we should plan to do?</a:t>
            </a:r>
          </a:p>
          <a:p>
            <a:r>
              <a:rPr lang="en-GB" sz="1800" b="1" dirty="0"/>
              <a:t>Send you 4 ideas to your UNICEF reps at the end of this week please?</a:t>
            </a:r>
          </a:p>
          <a:p>
            <a:r>
              <a:rPr lang="en-GB" sz="1800" b="1" dirty="0">
                <a:solidFill>
                  <a:srgbClr val="00B050"/>
                </a:solidFill>
              </a:rPr>
              <a:t>Think about our school aims and rules (see next few slides to remind yourself)</a:t>
            </a:r>
          </a:p>
        </p:txBody>
      </p:sp>
    </p:spTree>
    <p:extLst>
      <p:ext uri="{BB962C8B-B14F-4D97-AF65-F5344CB8AC3E}">
        <p14:creationId xmlns:p14="http://schemas.microsoft.com/office/powerpoint/2010/main" val="3054085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BE5ECB-9395-A492-F559-1807170682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12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917C4F-508E-EEC1-05A5-51613C8FB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178" y="-103687"/>
            <a:ext cx="5377486" cy="691638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1902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97E156-D18D-FF2D-ED77-085B5AE5A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396" y="85911"/>
            <a:ext cx="5045205" cy="677209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7945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3DE4B-72CF-A60F-C09E-832A906AB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639520"/>
            <a:ext cx="6415907" cy="1719072"/>
          </a:xfrm>
        </p:spPr>
        <p:txBody>
          <a:bodyPr anchor="b">
            <a:normAutofit/>
          </a:bodyPr>
          <a:lstStyle/>
          <a:p>
            <a:r>
              <a:rPr lang="en-GB" sz="4200" dirty="0"/>
              <a:t>Walk to School Competition weeks.  Value: </a:t>
            </a:r>
            <a:r>
              <a:rPr lang="en-GB" sz="4200" i="1" dirty="0">
                <a:solidFill>
                  <a:srgbClr val="7030A0"/>
                </a:solidFill>
              </a:rPr>
              <a:t>Resilience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09F65-BB5F-728F-C4CC-BF8628A55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5" y="2807208"/>
            <a:ext cx="10620161" cy="3410712"/>
          </a:xfrm>
        </p:spPr>
        <p:txBody>
          <a:bodyPr anchor="t">
            <a:normAutofit fontScale="92500" lnSpcReduction="20000"/>
          </a:bodyPr>
          <a:lstStyle/>
          <a:p>
            <a:r>
              <a:rPr lang="en-US" dirty="0"/>
              <a:t>From Monday 16th March, for the next two weeks, Ward End Primary School will be in </a:t>
            </a:r>
            <a:r>
              <a:rPr lang="en-US" b="1" dirty="0"/>
              <a:t>competition</a:t>
            </a:r>
            <a:r>
              <a:rPr lang="en-US" dirty="0"/>
              <a:t> with over 2000 schools around the country in the Big Walk and Wheel. </a:t>
            </a:r>
          </a:p>
          <a:p>
            <a:r>
              <a:rPr lang="en-US" dirty="0">
                <a:solidFill>
                  <a:srgbClr val="7030A0"/>
                </a:solidFill>
              </a:rPr>
              <a:t>Each day, we will count the number of children walking to school and enter that number into the competition.</a:t>
            </a:r>
          </a:p>
          <a:p>
            <a:r>
              <a:rPr lang="en-US" dirty="0"/>
              <a:t> There will be a daily prize draw with prizes of equipment for the school. </a:t>
            </a:r>
          </a:p>
          <a:p>
            <a:r>
              <a:rPr lang="en-US" dirty="0">
                <a:solidFill>
                  <a:srgbClr val="7030A0"/>
                </a:solidFill>
              </a:rPr>
              <a:t>We think with your help we are in with a good chance! </a:t>
            </a:r>
          </a:p>
          <a:p>
            <a:r>
              <a:rPr lang="en-US" dirty="0"/>
              <a:t>So now the weather is improving, why not ditch the car and walk at least once a week or even every day!</a:t>
            </a:r>
            <a:endParaRPr lang="en-GB" sz="15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7BCD16-B53A-15B5-3FFD-A38E98C6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969" y="336137"/>
            <a:ext cx="3255095" cy="183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68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f83ebc7cb7c56f7ec4efc3fa45b90e44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c5e8d29b02e3f3be03327e20349318a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A6D64C7-25B4-4039-AC96-5EFDDB852A79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terms/"/>
    <ds:schemaRef ds:uri="44639eb9-4e59-423c-9035-d8b13c163b16"/>
    <ds:schemaRef ds:uri="8597feb0-90a3-4dd7-bd7b-e801c8285120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EA97A6F-4CE9-4FA8-9EB3-8D63EBF47A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832</Words>
  <Application>Microsoft Office PowerPoint</Application>
  <PresentationFormat>Widescreen</PresentationFormat>
  <Paragraphs>232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Univers LT Pro 45 Light</vt:lpstr>
      <vt:lpstr>Univers LT Pro 85 XBlack</vt:lpstr>
      <vt:lpstr>office theme</vt:lpstr>
      <vt:lpstr>           </vt:lpstr>
      <vt:lpstr>PowerPoint Presentation</vt:lpstr>
      <vt:lpstr>  WOW  21 classes over 95%   The best week yet!!!  Two classes have 99%  Well done. One year group has every class over 95%   </vt:lpstr>
      <vt:lpstr>Ward End weekly attendance</vt:lpstr>
      <vt:lpstr>Ward End weekly attendance</vt:lpstr>
      <vt:lpstr>Ward End weekly attendance</vt:lpstr>
      <vt:lpstr>Ward End weekly attendance</vt:lpstr>
      <vt:lpstr>Exciting events this week</vt:lpstr>
      <vt:lpstr>Arts week – all week</vt:lpstr>
      <vt:lpstr>PowerPoint Presentation</vt:lpstr>
      <vt:lpstr>Eid Parties Friday 27th March in the afternoon- wear your party clothes all day!</vt:lpstr>
      <vt:lpstr>End of the day: Value Respect.</vt:lpstr>
      <vt:lpstr>Ward End School News. The Swimming Pool is here!</vt:lpstr>
      <vt:lpstr>A Charter for playtime/lunchtime.</vt:lpstr>
      <vt:lpstr>PowerPoint Presentation</vt:lpstr>
      <vt:lpstr>PowerPoint Presentation</vt:lpstr>
      <vt:lpstr>PowerPoint Presentation</vt:lpstr>
      <vt:lpstr>Walk to School Competition weeks.  Value: Resilience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673</cp:revision>
  <dcterms:created xsi:type="dcterms:W3CDTF">2023-08-18T11:35:42Z</dcterms:created>
  <dcterms:modified xsi:type="dcterms:W3CDTF">2026-03-13T21:00:00Z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2026-01-05T17:29:37Z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ca284719-f976-42d6-bb87-e444827fe44e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