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6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447" r:id="rId12"/>
    <p:sldId id="443" r:id="rId13"/>
    <p:sldId id="448" r:id="rId14"/>
    <p:sldId id="449" r:id="rId15"/>
    <p:sldId id="444" r:id="rId16"/>
    <p:sldId id="256" r:id="rId17"/>
    <p:sldId id="445" r:id="rId18"/>
    <p:sldId id="420" r:id="rId19"/>
    <p:sldId id="410" r:id="rId20"/>
    <p:sldId id="411" r:id="rId21"/>
    <p:sldId id="400" r:id="rId22"/>
    <p:sldId id="452" r:id="rId23"/>
    <p:sldId id="453" r:id="rId24"/>
    <p:sldId id="45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762291-E47C-173E-B512-899A7D139A7A}" v="793" dt="2026-03-22T19:42:18.8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10" autoAdjust="0"/>
    <p:restoredTop sz="94660"/>
  </p:normalViewPr>
  <p:slideViewPr>
    <p:cSldViewPr snapToGrid="0">
      <p:cViewPr varScale="1">
        <p:scale>
          <a:sx n="77" d="100"/>
          <a:sy n="77" d="100"/>
        </p:scale>
        <p:origin x="11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gold crescent moon with lanterns and a pattern&#10;&#10;AI-generated content may be incorrect.">
            <a:extLst>
              <a:ext uri="{FF2B5EF4-FFF2-40B4-BE49-F238E27FC236}">
                <a16:creationId xmlns:a16="http://schemas.microsoft.com/office/drawing/2014/main" id="{F5184D0F-2259-0CC2-906B-2ABBE8C04B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6888"/>
          <a:stretch>
            <a:fillRect/>
          </a:stretch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650" y="3962400"/>
            <a:ext cx="5505814" cy="16904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endParaRPr lang="en-US" sz="1400"/>
          </a:p>
          <a:p>
            <a:pPr algn="l"/>
            <a:br>
              <a:rPr lang="en-US" sz="1400"/>
            </a:br>
            <a:br>
              <a:rPr lang="en-US" sz="1400"/>
            </a:br>
            <a:br>
              <a:rPr lang="en-US" sz="1400"/>
            </a:br>
            <a:br>
              <a:rPr lang="en-US" sz="1400"/>
            </a:br>
            <a:br>
              <a:rPr lang="en-US" sz="1400"/>
            </a:br>
            <a:br>
              <a:rPr lang="en-US" sz="1400"/>
            </a:br>
            <a:endParaRPr lang="en-US" sz="1400" b="1"/>
          </a:p>
          <a:p>
            <a:pPr algn="l"/>
            <a:endParaRPr lang="en-US" sz="1400" b="1"/>
          </a:p>
          <a:p>
            <a:pPr algn="l"/>
            <a:endParaRPr lang="en-US" sz="1400" b="1"/>
          </a:p>
          <a:p>
            <a:pPr algn="l"/>
            <a:endParaRPr lang="en-US" sz="1400" b="1"/>
          </a:p>
          <a:p>
            <a:pPr algn="l"/>
            <a:endParaRPr lang="en-US" sz="1400" b="1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383894"/>
            <a:ext cx="5395975" cy="197245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600" b="1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600" b="1">
                <a:ea typeface="Calibri" panose="020F0502020204030204"/>
                <a:cs typeface="Calibri" panose="020F0502020204030204"/>
              </a:rPr>
              <a:t>A</a:t>
            </a:r>
            <a:endParaRPr lang="en-US" sz="600" b="1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4000" b="1" dirty="0"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4000" b="1"/>
              <a:t>Attendance assembly 23rd  March 2026</a:t>
            </a:r>
            <a:endParaRPr lang="en-US" sz="4000" b="1"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b="1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b="1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b="1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b="1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b="1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b="1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b="1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b="1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b="1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b="1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b="1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E754B6-892E-F0E9-3C7E-DF0B3E37D0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6376"/>
          <a:stretch>
            <a:fillRect/>
          </a:stretch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  <a:t>Attendance here is Monday- Thursday last week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Only 4 classes over 95%</a:t>
            </a: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  <a:t>One class- 100%  Well </a:t>
            </a:r>
            <a:r>
              <a:rPr lang="en-US" sz="3200" b="1">
                <a:solidFill>
                  <a:srgbClr val="000000"/>
                </a:solidFill>
                <a:ea typeface="Calibri Light"/>
                <a:cs typeface="Calibri Light"/>
              </a:rPr>
              <a:t>done.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6694462"/>
              </p:ext>
            </p:extLst>
          </p:nvPr>
        </p:nvGraphicFramePr>
        <p:xfrm>
          <a:off x="825027" y="1391551"/>
          <a:ext cx="8314829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71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427383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457860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0633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62939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993222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  <a:gridCol w="890378">
                  <a:extLst>
                    <a:ext uri="{9D8B030D-6E8A-4147-A177-3AD203B41FA5}">
                      <a16:colId xmlns:a16="http://schemas.microsoft.com/office/drawing/2014/main" val="4110935021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/>
                        <a:t>Wb 16th March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91%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90%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91%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89%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87%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95%</a:t>
                      </a: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426135"/>
              </p:ext>
            </p:extLst>
          </p:nvPr>
        </p:nvGraphicFramePr>
        <p:xfrm>
          <a:off x="825030" y="1391551"/>
          <a:ext cx="7499116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244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00719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170001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3962594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23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/>
                        <a:t>Wb  16th March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92%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92%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91%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94%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666C57AE-1F8C-B76C-5A81-AC26ABCCF77D}"/>
              </a:ext>
            </a:extLst>
          </p:cNvPr>
          <p:cNvSpPr/>
          <p:nvPr/>
        </p:nvSpPr>
        <p:spPr>
          <a:xfrm>
            <a:off x="3299791" y="3528392"/>
            <a:ext cx="496957" cy="4572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1573806"/>
              </p:ext>
            </p:extLst>
          </p:nvPr>
        </p:nvGraphicFramePr>
        <p:xfrm>
          <a:off x="825028" y="1391551"/>
          <a:ext cx="9362581" cy="546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3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15733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889663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32003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278508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49449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  <a:gridCol w="996795">
                  <a:extLst>
                    <a:ext uri="{9D8B030D-6E8A-4147-A177-3AD203B41FA5}">
                      <a16:colId xmlns:a16="http://schemas.microsoft.com/office/drawing/2014/main" val="1717803247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23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/>
                        <a:t>Wb 16th March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86%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94%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92%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94%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98%</a:t>
                      </a: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94%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247292"/>
              </p:ext>
            </p:extLst>
          </p:nvPr>
        </p:nvGraphicFramePr>
        <p:xfrm>
          <a:off x="304798" y="1391551"/>
          <a:ext cx="8680175" cy="4421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23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16th </a:t>
                      </a:r>
                      <a:r>
                        <a:rPr lang="en-GB"/>
                        <a:t>March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95%</a:t>
                      </a: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84%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89%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100%</a:t>
                      </a: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90%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9D85433D-1830-EFDF-61F6-193D7A606F67}"/>
              </a:ext>
            </a:extLst>
          </p:cNvPr>
          <p:cNvSpPr/>
          <p:nvPr/>
        </p:nvSpPr>
        <p:spPr>
          <a:xfrm>
            <a:off x="6312844" y="3846118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6B158B5-50B5-4927-A367-7C9F3AFE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6191E7-9D8F-554E-EA8D-CFD5AFF2D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4" y="1367673"/>
            <a:ext cx="4375151" cy="26655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700">
                <a:solidFill>
                  <a:schemeClr val="bg1"/>
                </a:solidFill>
              </a:rPr>
              <a:t>Well done Owls- 100%</a:t>
            </a:r>
          </a:p>
        </p:txBody>
      </p:sp>
      <p:pic>
        <p:nvPicPr>
          <p:cNvPr id="5" name="Content Placeholder 4" descr="Premium AI Image | happy owl celebrating new year eve with sparklers ...">
            <a:extLst>
              <a:ext uri="{FF2B5EF4-FFF2-40B4-BE49-F238E27FC236}">
                <a16:creationId xmlns:a16="http://schemas.microsoft.com/office/drawing/2014/main" id="{B8CB82A2-83D4-1450-D770-87943443B8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" b="26750"/>
          <a:stretch>
            <a:fillRect/>
          </a:stretch>
        </p:blipFill>
        <p:spPr>
          <a:xfrm>
            <a:off x="1" y="2"/>
            <a:ext cx="6249303" cy="6857998"/>
          </a:xfrm>
          <a:custGeom>
            <a:avLst/>
            <a:gdLst/>
            <a:ahLst/>
            <a:cxnLst/>
            <a:rect l="l" t="t" r="r" b="b"/>
            <a:pathLst>
              <a:path w="6249303" h="6857998">
                <a:moveTo>
                  <a:pt x="5497146" y="6118149"/>
                </a:moveTo>
                <a:cubicBezTo>
                  <a:pt x="5503695" y="6124102"/>
                  <a:pt x="5511317" y="6129341"/>
                  <a:pt x="5518366" y="6133723"/>
                </a:cubicBezTo>
                <a:cubicBezTo>
                  <a:pt x="5525509" y="6138152"/>
                  <a:pt x="5530855" y="6143474"/>
                  <a:pt x="5534525" y="6149380"/>
                </a:cubicBezTo>
                <a:lnTo>
                  <a:pt x="5540000" y="6166562"/>
                </a:lnTo>
                <a:lnTo>
                  <a:pt x="5534525" y="6149379"/>
                </a:lnTo>
                <a:cubicBezTo>
                  <a:pt x="5530855" y="6143474"/>
                  <a:pt x="5525509" y="6138152"/>
                  <a:pt x="5518366" y="6133722"/>
                </a:cubicBezTo>
                <a:cubicBezTo>
                  <a:pt x="5511317" y="6129341"/>
                  <a:pt x="5503695" y="6124102"/>
                  <a:pt x="5497146" y="6118149"/>
                </a:cubicBezTo>
                <a:close/>
                <a:moveTo>
                  <a:pt x="5405304" y="4941372"/>
                </a:moveTo>
                <a:lnTo>
                  <a:pt x="5408634" y="4950869"/>
                </a:lnTo>
                <a:lnTo>
                  <a:pt x="5418318" y="4991382"/>
                </a:lnTo>
                <a:lnTo>
                  <a:pt x="5408634" y="4950868"/>
                </a:lnTo>
                <a:close/>
                <a:moveTo>
                  <a:pt x="5409242" y="4749807"/>
                </a:moveTo>
                <a:cubicBezTo>
                  <a:pt x="5397106" y="4762826"/>
                  <a:pt x="5396249" y="4781365"/>
                  <a:pt x="5394535" y="4799797"/>
                </a:cubicBezTo>
                <a:cubicBezTo>
                  <a:pt x="5396249" y="4781365"/>
                  <a:pt x="5397106" y="4762827"/>
                  <a:pt x="5409242" y="4749807"/>
                </a:cubicBezTo>
                <a:close/>
                <a:moveTo>
                  <a:pt x="5427041" y="4543185"/>
                </a:moveTo>
                <a:cubicBezTo>
                  <a:pt x="5428019" y="4548281"/>
                  <a:pt x="5430065" y="4553662"/>
                  <a:pt x="5432447" y="4557092"/>
                </a:cubicBezTo>
                <a:cubicBezTo>
                  <a:pt x="5444067" y="4573618"/>
                  <a:pt x="5452855" y="4588275"/>
                  <a:pt x="5458810" y="4602021"/>
                </a:cubicBezTo>
                <a:cubicBezTo>
                  <a:pt x="5452855" y="4588275"/>
                  <a:pt x="5444067" y="4573618"/>
                  <a:pt x="5432447" y="4557091"/>
                </a:cubicBezTo>
                <a:close/>
                <a:moveTo>
                  <a:pt x="5893259" y="2819253"/>
                </a:moveTo>
                <a:lnTo>
                  <a:pt x="5904902" y="2827484"/>
                </a:lnTo>
                <a:lnTo>
                  <a:pt x="5904904" y="2827486"/>
                </a:lnTo>
                <a:lnTo>
                  <a:pt x="5933407" y="2861156"/>
                </a:lnTo>
                <a:lnTo>
                  <a:pt x="5923753" y="2842392"/>
                </a:lnTo>
                <a:lnTo>
                  <a:pt x="5904904" y="2827486"/>
                </a:lnTo>
                <a:lnTo>
                  <a:pt x="5904902" y="2827483"/>
                </a:lnTo>
                <a:close/>
                <a:moveTo>
                  <a:pt x="5823604" y="1974015"/>
                </a:moveTo>
                <a:lnTo>
                  <a:pt x="5817090" y="1999763"/>
                </a:lnTo>
                <a:cubicBezTo>
                  <a:pt x="5813281" y="2008056"/>
                  <a:pt x="5807601" y="2016020"/>
                  <a:pt x="5799362" y="2023547"/>
                </a:cubicBezTo>
                <a:cubicBezTo>
                  <a:pt x="5815841" y="2008497"/>
                  <a:pt x="5822079" y="1991685"/>
                  <a:pt x="5823604" y="1974015"/>
                </a:cubicBezTo>
                <a:close/>
                <a:moveTo>
                  <a:pt x="5806410" y="1768838"/>
                </a:moveTo>
                <a:cubicBezTo>
                  <a:pt x="5802029" y="1774411"/>
                  <a:pt x="5799266" y="1779948"/>
                  <a:pt x="5797809" y="1785412"/>
                </a:cubicBezTo>
                <a:lnTo>
                  <a:pt x="5797028" y="1801558"/>
                </a:lnTo>
                <a:cubicBezTo>
                  <a:pt x="5795361" y="1790986"/>
                  <a:pt x="5797647" y="1779981"/>
                  <a:pt x="5806410" y="1768838"/>
                </a:cubicBezTo>
                <a:close/>
                <a:moveTo>
                  <a:pt x="5915999" y="520953"/>
                </a:moveTo>
                <a:lnTo>
                  <a:pt x="5909271" y="549926"/>
                </a:lnTo>
                <a:lnTo>
                  <a:pt x="5903017" y="566616"/>
                </a:lnTo>
                <a:lnTo>
                  <a:pt x="5897067" y="581804"/>
                </a:lnTo>
                <a:lnTo>
                  <a:pt x="5896649" y="583595"/>
                </a:lnTo>
                <a:lnTo>
                  <a:pt x="5894474" y="589388"/>
                </a:lnTo>
                <a:cubicBezTo>
                  <a:pt x="5892074" y="597005"/>
                  <a:pt x="5890316" y="604728"/>
                  <a:pt x="5889851" y="612658"/>
                </a:cubicBezTo>
                <a:lnTo>
                  <a:pt x="5896649" y="583595"/>
                </a:lnTo>
                <a:lnTo>
                  <a:pt x="5902965" y="566754"/>
                </a:lnTo>
                <a:lnTo>
                  <a:pt x="5903017" y="566616"/>
                </a:lnTo>
                <a:lnTo>
                  <a:pt x="5908855" y="551717"/>
                </a:lnTo>
                <a:lnTo>
                  <a:pt x="5909271" y="549926"/>
                </a:lnTo>
                <a:lnTo>
                  <a:pt x="5911436" y="544146"/>
                </a:lnTo>
                <a:cubicBezTo>
                  <a:pt x="5913823" y="536547"/>
                  <a:pt x="5915561" y="528850"/>
                  <a:pt x="5915999" y="520953"/>
                </a:cubicBezTo>
                <a:close/>
                <a:moveTo>
                  <a:pt x="5864896" y="268794"/>
                </a:moveTo>
                <a:cubicBezTo>
                  <a:pt x="5862371" y="279176"/>
                  <a:pt x="5860668" y="289296"/>
                  <a:pt x="5860021" y="299164"/>
                </a:cubicBezTo>
                <a:cubicBezTo>
                  <a:pt x="5859371" y="309031"/>
                  <a:pt x="5859776" y="318646"/>
                  <a:pt x="5861466" y="328017"/>
                </a:cubicBezTo>
                <a:close/>
                <a:moveTo>
                  <a:pt x="0" y="0"/>
                </a:moveTo>
                <a:lnTo>
                  <a:pt x="6182312" y="0"/>
                </a:lnTo>
                <a:lnTo>
                  <a:pt x="6178097" y="24480"/>
                </a:lnTo>
                <a:cubicBezTo>
                  <a:pt x="6175612" y="32636"/>
                  <a:pt x="6171850" y="40471"/>
                  <a:pt x="6166086" y="47806"/>
                </a:cubicBezTo>
                <a:cubicBezTo>
                  <a:pt x="6151226" y="66857"/>
                  <a:pt x="6154655" y="85336"/>
                  <a:pt x="6156942" y="105718"/>
                </a:cubicBezTo>
                <a:cubicBezTo>
                  <a:pt x="6158656" y="121150"/>
                  <a:pt x="6158085" y="136963"/>
                  <a:pt x="6158277" y="152584"/>
                </a:cubicBezTo>
                <a:cubicBezTo>
                  <a:pt x="6158846" y="180017"/>
                  <a:pt x="6159037" y="207450"/>
                  <a:pt x="6159990" y="234883"/>
                </a:cubicBezTo>
                <a:cubicBezTo>
                  <a:pt x="6160370" y="243648"/>
                  <a:pt x="6165135" y="252600"/>
                  <a:pt x="6164373" y="261173"/>
                </a:cubicBezTo>
                <a:cubicBezTo>
                  <a:pt x="6160752" y="300800"/>
                  <a:pt x="6155037" y="340425"/>
                  <a:pt x="6151798" y="380050"/>
                </a:cubicBezTo>
                <a:cubicBezTo>
                  <a:pt x="6149894" y="402529"/>
                  <a:pt x="6153511" y="425581"/>
                  <a:pt x="6150846" y="447870"/>
                </a:cubicBezTo>
                <a:cubicBezTo>
                  <a:pt x="6147798" y="473587"/>
                  <a:pt x="6139988" y="498733"/>
                  <a:pt x="6135223" y="524262"/>
                </a:cubicBezTo>
                <a:cubicBezTo>
                  <a:pt x="6133891" y="531310"/>
                  <a:pt x="6135606" y="539121"/>
                  <a:pt x="6135985" y="546552"/>
                </a:cubicBezTo>
                <a:cubicBezTo>
                  <a:pt x="6136367" y="554933"/>
                  <a:pt x="6137129" y="563125"/>
                  <a:pt x="6137320" y="571508"/>
                </a:cubicBezTo>
                <a:cubicBezTo>
                  <a:pt x="6137702" y="597037"/>
                  <a:pt x="6137129" y="622564"/>
                  <a:pt x="6138464" y="648092"/>
                </a:cubicBezTo>
                <a:cubicBezTo>
                  <a:pt x="6139225" y="663713"/>
                  <a:pt x="6147035" y="680096"/>
                  <a:pt x="6144177" y="694576"/>
                </a:cubicBezTo>
                <a:cubicBezTo>
                  <a:pt x="6138654" y="724104"/>
                  <a:pt x="6151036" y="753633"/>
                  <a:pt x="6140750" y="783158"/>
                </a:cubicBezTo>
                <a:cubicBezTo>
                  <a:pt x="6137702" y="792306"/>
                  <a:pt x="6145322" y="804877"/>
                  <a:pt x="6145702" y="815929"/>
                </a:cubicBezTo>
                <a:cubicBezTo>
                  <a:pt x="6146654" y="843552"/>
                  <a:pt x="6146464" y="871173"/>
                  <a:pt x="6146274" y="898797"/>
                </a:cubicBezTo>
                <a:cubicBezTo>
                  <a:pt x="6146084" y="923562"/>
                  <a:pt x="6148750" y="949281"/>
                  <a:pt x="6143416" y="973095"/>
                </a:cubicBezTo>
                <a:cubicBezTo>
                  <a:pt x="6137702" y="998052"/>
                  <a:pt x="6138464" y="1020529"/>
                  <a:pt x="6144940" y="1044725"/>
                </a:cubicBezTo>
                <a:cubicBezTo>
                  <a:pt x="6149322" y="1061298"/>
                  <a:pt x="6149894" y="1078826"/>
                  <a:pt x="6151226" y="1095972"/>
                </a:cubicBezTo>
                <a:cubicBezTo>
                  <a:pt x="6152750" y="1114449"/>
                  <a:pt x="6148750" y="1134834"/>
                  <a:pt x="6155037" y="1151600"/>
                </a:cubicBezTo>
                <a:cubicBezTo>
                  <a:pt x="6173706" y="1201512"/>
                  <a:pt x="6177706" y="1252757"/>
                  <a:pt x="6177706" y="1304955"/>
                </a:cubicBezTo>
                <a:cubicBezTo>
                  <a:pt x="6177706" y="1314483"/>
                  <a:pt x="6175041" y="1324198"/>
                  <a:pt x="6172183" y="1333341"/>
                </a:cubicBezTo>
                <a:cubicBezTo>
                  <a:pt x="6155037" y="1386684"/>
                  <a:pt x="6156560" y="1440216"/>
                  <a:pt x="6167039" y="1494509"/>
                </a:cubicBezTo>
                <a:cubicBezTo>
                  <a:pt x="6169325" y="1505751"/>
                  <a:pt x="6169706" y="1518324"/>
                  <a:pt x="6167421" y="1529563"/>
                </a:cubicBezTo>
                <a:cubicBezTo>
                  <a:pt x="6160752" y="1561189"/>
                  <a:pt x="6149702" y="1591859"/>
                  <a:pt x="6144940" y="1623675"/>
                </a:cubicBezTo>
                <a:cubicBezTo>
                  <a:pt x="6137129" y="1676253"/>
                  <a:pt x="6163417" y="1721785"/>
                  <a:pt x="6180565" y="1768838"/>
                </a:cubicBezTo>
                <a:cubicBezTo>
                  <a:pt x="6196758" y="1813610"/>
                  <a:pt x="6233335" y="1851709"/>
                  <a:pt x="6225142" y="1904673"/>
                </a:cubicBezTo>
                <a:cubicBezTo>
                  <a:pt x="6224381" y="1910004"/>
                  <a:pt x="6229524" y="1915912"/>
                  <a:pt x="6230858" y="1921817"/>
                </a:cubicBezTo>
                <a:cubicBezTo>
                  <a:pt x="6234479" y="1938009"/>
                  <a:pt x="6238857" y="1954202"/>
                  <a:pt x="6240574" y="1970586"/>
                </a:cubicBezTo>
                <a:cubicBezTo>
                  <a:pt x="6242861" y="1990589"/>
                  <a:pt x="6242100" y="2010974"/>
                  <a:pt x="6244004" y="2030977"/>
                </a:cubicBezTo>
                <a:cubicBezTo>
                  <a:pt x="6245147" y="2043835"/>
                  <a:pt x="6247242" y="2056600"/>
                  <a:pt x="6249052" y="2069340"/>
                </a:cubicBezTo>
                <a:lnTo>
                  <a:pt x="6249303" y="2072225"/>
                </a:lnTo>
                <a:lnTo>
                  <a:pt x="6249303" y="2131532"/>
                </a:lnTo>
                <a:lnTo>
                  <a:pt x="6248432" y="2138304"/>
                </a:lnTo>
                <a:cubicBezTo>
                  <a:pt x="6246241" y="2148519"/>
                  <a:pt x="6243623" y="2158712"/>
                  <a:pt x="6241908" y="2168903"/>
                </a:cubicBezTo>
                <a:cubicBezTo>
                  <a:pt x="6237145" y="2197670"/>
                  <a:pt x="6238479" y="2229296"/>
                  <a:pt x="6226286" y="2254633"/>
                </a:cubicBezTo>
                <a:cubicBezTo>
                  <a:pt x="6213332" y="2281683"/>
                  <a:pt x="6207426" y="2307402"/>
                  <a:pt x="6211426" y="2335405"/>
                </a:cubicBezTo>
                <a:cubicBezTo>
                  <a:pt x="6212760" y="2344741"/>
                  <a:pt x="6220762" y="2356744"/>
                  <a:pt x="6228952" y="2360933"/>
                </a:cubicBezTo>
                <a:cubicBezTo>
                  <a:pt x="6247241" y="2370270"/>
                  <a:pt x="6250481" y="2383032"/>
                  <a:pt x="6244193" y="2400369"/>
                </a:cubicBezTo>
                <a:cubicBezTo>
                  <a:pt x="6238857" y="2415420"/>
                  <a:pt x="6236192" y="2433897"/>
                  <a:pt x="6225904" y="2444184"/>
                </a:cubicBezTo>
                <a:cubicBezTo>
                  <a:pt x="6196758" y="2473333"/>
                  <a:pt x="6195806" y="2510483"/>
                  <a:pt x="6187996" y="2546678"/>
                </a:cubicBezTo>
                <a:cubicBezTo>
                  <a:pt x="6183231" y="2568774"/>
                  <a:pt x="6183041" y="2589352"/>
                  <a:pt x="6186279" y="2611450"/>
                </a:cubicBezTo>
                <a:cubicBezTo>
                  <a:pt x="6193518" y="2659455"/>
                  <a:pt x="6183231" y="2706131"/>
                  <a:pt x="6170087" y="2752235"/>
                </a:cubicBezTo>
                <a:cubicBezTo>
                  <a:pt x="6161325" y="2782716"/>
                  <a:pt x="6155990" y="2813958"/>
                  <a:pt x="6147035" y="2844248"/>
                </a:cubicBezTo>
                <a:cubicBezTo>
                  <a:pt x="6140177" y="2866918"/>
                  <a:pt x="6131985" y="2889587"/>
                  <a:pt x="6120937" y="2910353"/>
                </a:cubicBezTo>
                <a:cubicBezTo>
                  <a:pt x="6104743" y="2940455"/>
                  <a:pt x="6080358" y="2966742"/>
                  <a:pt x="6086835" y="3005035"/>
                </a:cubicBezTo>
                <a:cubicBezTo>
                  <a:pt x="6092550" y="3038756"/>
                  <a:pt x="6080550" y="3069235"/>
                  <a:pt x="6069119" y="3100099"/>
                </a:cubicBezTo>
                <a:cubicBezTo>
                  <a:pt x="6060737" y="3122770"/>
                  <a:pt x="6052162" y="3145436"/>
                  <a:pt x="6046828" y="3168870"/>
                </a:cubicBezTo>
                <a:cubicBezTo>
                  <a:pt x="6040542" y="3196686"/>
                  <a:pt x="6043210" y="3228119"/>
                  <a:pt x="6031589" y="3252885"/>
                </a:cubicBezTo>
                <a:cubicBezTo>
                  <a:pt x="6019396" y="3278795"/>
                  <a:pt x="6027588" y="3300319"/>
                  <a:pt x="6031017" y="3323372"/>
                </a:cubicBezTo>
                <a:cubicBezTo>
                  <a:pt x="6036353" y="3360139"/>
                  <a:pt x="6046258" y="3396719"/>
                  <a:pt x="6033685" y="3433866"/>
                </a:cubicBezTo>
                <a:cubicBezTo>
                  <a:pt x="6018444" y="3479015"/>
                  <a:pt x="6002060" y="3523785"/>
                  <a:pt x="5987583" y="3569124"/>
                </a:cubicBezTo>
                <a:cubicBezTo>
                  <a:pt x="5982056" y="3586653"/>
                  <a:pt x="5979770" y="3605509"/>
                  <a:pt x="5977295" y="3623799"/>
                </a:cubicBezTo>
                <a:cubicBezTo>
                  <a:pt x="5975197" y="3641134"/>
                  <a:pt x="5980533" y="3661899"/>
                  <a:pt x="5972533" y="3675238"/>
                </a:cubicBezTo>
                <a:cubicBezTo>
                  <a:pt x="5951958" y="3709529"/>
                  <a:pt x="5941860" y="3744770"/>
                  <a:pt x="5941860" y="3784397"/>
                </a:cubicBezTo>
                <a:cubicBezTo>
                  <a:pt x="5941860" y="3799258"/>
                  <a:pt x="5933287" y="3813737"/>
                  <a:pt x="5931762" y="3828785"/>
                </a:cubicBezTo>
                <a:cubicBezTo>
                  <a:pt x="5929858" y="3849362"/>
                  <a:pt x="5924714" y="3872985"/>
                  <a:pt x="5931955" y="3890891"/>
                </a:cubicBezTo>
                <a:cubicBezTo>
                  <a:pt x="5949100" y="3932993"/>
                  <a:pt x="5934810" y="3967091"/>
                  <a:pt x="5917857" y="4003861"/>
                </a:cubicBezTo>
                <a:cubicBezTo>
                  <a:pt x="5901092" y="4040058"/>
                  <a:pt x="5887757" y="4078159"/>
                  <a:pt x="5876707" y="4116641"/>
                </a:cubicBezTo>
                <a:cubicBezTo>
                  <a:pt x="5872706" y="4131119"/>
                  <a:pt x="5879375" y="4148453"/>
                  <a:pt x="5880708" y="4164458"/>
                </a:cubicBezTo>
                <a:cubicBezTo>
                  <a:pt x="5881089" y="4170174"/>
                  <a:pt x="5881661" y="4176461"/>
                  <a:pt x="5879756" y="4181603"/>
                </a:cubicBezTo>
                <a:cubicBezTo>
                  <a:pt x="5861466" y="4231324"/>
                  <a:pt x="5847560" y="4281810"/>
                  <a:pt x="5857085" y="4335722"/>
                </a:cubicBezTo>
                <a:cubicBezTo>
                  <a:pt x="5858038" y="4340674"/>
                  <a:pt x="5855942" y="4346201"/>
                  <a:pt x="5854608" y="4351154"/>
                </a:cubicBezTo>
                <a:cubicBezTo>
                  <a:pt x="5847751" y="4375349"/>
                  <a:pt x="5836892" y="4398972"/>
                  <a:pt x="5834415" y="4423545"/>
                </a:cubicBezTo>
                <a:cubicBezTo>
                  <a:pt x="5828319" y="4484127"/>
                  <a:pt x="5825841" y="4545086"/>
                  <a:pt x="5821841" y="4606053"/>
                </a:cubicBezTo>
                <a:cubicBezTo>
                  <a:pt x="5821653" y="4609863"/>
                  <a:pt x="5821653" y="4613864"/>
                  <a:pt x="5820317" y="4617291"/>
                </a:cubicBezTo>
                <a:cubicBezTo>
                  <a:pt x="5812125" y="4639772"/>
                  <a:pt x="5814794" y="4659393"/>
                  <a:pt x="5830414" y="4678445"/>
                </a:cubicBezTo>
                <a:cubicBezTo>
                  <a:pt x="5837273" y="4686828"/>
                  <a:pt x="5840892" y="4698258"/>
                  <a:pt x="5844703" y="4708734"/>
                </a:cubicBezTo>
                <a:cubicBezTo>
                  <a:pt x="5850418" y="4724167"/>
                  <a:pt x="5855942" y="4739978"/>
                  <a:pt x="5859562" y="4755980"/>
                </a:cubicBezTo>
                <a:cubicBezTo>
                  <a:pt x="5862991" y="4771793"/>
                  <a:pt x="5867753" y="4788747"/>
                  <a:pt x="5865088" y="4803988"/>
                </a:cubicBezTo>
                <a:cubicBezTo>
                  <a:pt x="5860326" y="4831420"/>
                  <a:pt x="5849657" y="4857522"/>
                  <a:pt x="5842606" y="4884572"/>
                </a:cubicBezTo>
                <a:cubicBezTo>
                  <a:pt x="5840129" y="4893907"/>
                  <a:pt x="5840512" y="4904195"/>
                  <a:pt x="5840321" y="4913909"/>
                </a:cubicBezTo>
                <a:cubicBezTo>
                  <a:pt x="5839750" y="4936201"/>
                  <a:pt x="5845274" y="4959061"/>
                  <a:pt x="5829462" y="4979253"/>
                </a:cubicBezTo>
                <a:cubicBezTo>
                  <a:pt x="5814602" y="4997922"/>
                  <a:pt x="5818983" y="5016785"/>
                  <a:pt x="5830223" y="5036405"/>
                </a:cubicBezTo>
                <a:cubicBezTo>
                  <a:pt x="5838225" y="5050504"/>
                  <a:pt x="5844513" y="5066505"/>
                  <a:pt x="5847560" y="5082317"/>
                </a:cubicBezTo>
                <a:cubicBezTo>
                  <a:pt x="5851752" y="5104036"/>
                  <a:pt x="5853466" y="5125562"/>
                  <a:pt x="5850988" y="5148995"/>
                </a:cubicBezTo>
                <a:cubicBezTo>
                  <a:pt x="5849275" y="5165570"/>
                  <a:pt x="5848512" y="5179097"/>
                  <a:pt x="5838416" y="5192051"/>
                </a:cubicBezTo>
                <a:cubicBezTo>
                  <a:pt x="5836892" y="5194145"/>
                  <a:pt x="5836510" y="5197955"/>
                  <a:pt x="5836703" y="5200813"/>
                </a:cubicBezTo>
                <a:cubicBezTo>
                  <a:pt x="5839941" y="5238343"/>
                  <a:pt x="5838225" y="5275491"/>
                  <a:pt x="5835937" y="5313403"/>
                </a:cubicBezTo>
                <a:cubicBezTo>
                  <a:pt x="5832892" y="5361598"/>
                  <a:pt x="5841844" y="5412276"/>
                  <a:pt x="5873849" y="5453995"/>
                </a:cubicBezTo>
                <a:cubicBezTo>
                  <a:pt x="5878613" y="5460092"/>
                  <a:pt x="5880708" y="5469236"/>
                  <a:pt x="5881852" y="5477239"/>
                </a:cubicBezTo>
                <a:cubicBezTo>
                  <a:pt x="5886804" y="5514957"/>
                  <a:pt x="5890233" y="5552869"/>
                  <a:pt x="5895758" y="5590590"/>
                </a:cubicBezTo>
                <a:cubicBezTo>
                  <a:pt x="5898806" y="5611164"/>
                  <a:pt x="5901474" y="5632691"/>
                  <a:pt x="5909856" y="5651360"/>
                </a:cubicBezTo>
                <a:cubicBezTo>
                  <a:pt x="5918047" y="5669647"/>
                  <a:pt x="5927762" y="5684320"/>
                  <a:pt x="5910618" y="5695178"/>
                </a:cubicBezTo>
                <a:cubicBezTo>
                  <a:pt x="5919762" y="5714607"/>
                  <a:pt x="5927383" y="5731564"/>
                  <a:pt x="5935573" y="5748136"/>
                </a:cubicBezTo>
                <a:cubicBezTo>
                  <a:pt x="5938620" y="5754234"/>
                  <a:pt x="5943575" y="5759378"/>
                  <a:pt x="5946433" y="5765474"/>
                </a:cubicBezTo>
                <a:cubicBezTo>
                  <a:pt x="5949481" y="5771953"/>
                  <a:pt x="5951385" y="5779191"/>
                  <a:pt x="5952911" y="5786239"/>
                </a:cubicBezTo>
                <a:cubicBezTo>
                  <a:pt x="5959768" y="5817674"/>
                  <a:pt x="5966054" y="5849107"/>
                  <a:pt x="5973485" y="5880348"/>
                </a:cubicBezTo>
                <a:cubicBezTo>
                  <a:pt x="5975008" y="5886447"/>
                  <a:pt x="5981104" y="5891590"/>
                  <a:pt x="5985103" y="5897114"/>
                </a:cubicBezTo>
                <a:cubicBezTo>
                  <a:pt x="5987772" y="5900735"/>
                  <a:pt x="5991773" y="5904353"/>
                  <a:pt x="5992345" y="5908355"/>
                </a:cubicBezTo>
                <a:cubicBezTo>
                  <a:pt x="5996917" y="5938836"/>
                  <a:pt x="6002252" y="5969124"/>
                  <a:pt x="6004537" y="5999796"/>
                </a:cubicBezTo>
                <a:cubicBezTo>
                  <a:pt x="6006440" y="6025515"/>
                  <a:pt x="6005871" y="6050282"/>
                  <a:pt x="6039018" y="6056948"/>
                </a:cubicBezTo>
                <a:cubicBezTo>
                  <a:pt x="6044734" y="6058092"/>
                  <a:pt x="6050831" y="6066284"/>
                  <a:pt x="6053687" y="6072569"/>
                </a:cubicBezTo>
                <a:cubicBezTo>
                  <a:pt x="6061879" y="6090477"/>
                  <a:pt x="6067404" y="6109530"/>
                  <a:pt x="6075785" y="6127247"/>
                </a:cubicBezTo>
                <a:cubicBezTo>
                  <a:pt x="6103790" y="6185351"/>
                  <a:pt x="6121508" y="6246121"/>
                  <a:pt x="6118269" y="6311084"/>
                </a:cubicBezTo>
                <a:cubicBezTo>
                  <a:pt x="6117317" y="6331277"/>
                  <a:pt x="6107028" y="6350899"/>
                  <a:pt x="6103217" y="6363664"/>
                </a:cubicBezTo>
                <a:cubicBezTo>
                  <a:pt x="6118269" y="6400429"/>
                  <a:pt x="6132747" y="6431292"/>
                  <a:pt x="6143606" y="6463490"/>
                </a:cubicBezTo>
                <a:cubicBezTo>
                  <a:pt x="6153322" y="6491874"/>
                  <a:pt x="6159418" y="6521593"/>
                  <a:pt x="6166466" y="6550742"/>
                </a:cubicBezTo>
                <a:cubicBezTo>
                  <a:pt x="6169135" y="6561411"/>
                  <a:pt x="6170658" y="6572269"/>
                  <a:pt x="6171993" y="6583128"/>
                </a:cubicBezTo>
                <a:cubicBezTo>
                  <a:pt x="6176183" y="6617036"/>
                  <a:pt x="6166086" y="6652472"/>
                  <a:pt x="6182089" y="6685617"/>
                </a:cubicBezTo>
                <a:cubicBezTo>
                  <a:pt x="6190471" y="6702955"/>
                  <a:pt x="6200567" y="6720103"/>
                  <a:pt x="6204949" y="6738388"/>
                </a:cubicBezTo>
                <a:cubicBezTo>
                  <a:pt x="6209712" y="6758011"/>
                  <a:pt x="6217142" y="6777207"/>
                  <a:pt x="6222453" y="6796804"/>
                </a:cubicBezTo>
                <a:lnTo>
                  <a:pt x="6227224" y="6857457"/>
                </a:lnTo>
                <a:lnTo>
                  <a:pt x="6099985" y="6857457"/>
                </a:lnTo>
                <a:lnTo>
                  <a:pt x="6099985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01367A3-F670-4BD9-9972-F7E97FC22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4000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8C3DB02-606C-40EC-8381-7A29A1ADF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399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84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352D9A-1594-BD98-4525-EA80296D7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Exciting events this week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CA5AB-3D77-84D1-9709-4B4936FA0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139" y="2872899"/>
            <a:ext cx="4512530" cy="36456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1900">
                <a:ea typeface="Calibri"/>
                <a:cs typeface="Calibri"/>
              </a:rPr>
              <a:t>Story- Teller in Year One on Monday</a:t>
            </a:r>
          </a:p>
          <a:p>
            <a:r>
              <a:rPr lang="en-GB" sz="1900">
                <a:ea typeface="Calibri"/>
                <a:cs typeface="Calibri"/>
              </a:rPr>
              <a:t>Year 2 visit Birmingham city centre to do the Sculpture trail and visit Central Library</a:t>
            </a:r>
          </a:p>
          <a:p>
            <a:r>
              <a:rPr lang="en-GB" sz="1900" dirty="0">
                <a:ea typeface="Calibri"/>
                <a:cs typeface="Calibri"/>
              </a:rPr>
              <a:t>Y5/6 </a:t>
            </a:r>
            <a:r>
              <a:rPr lang="en-GB" sz="1900">
                <a:ea typeface="Calibri"/>
                <a:cs typeface="Calibri"/>
              </a:rPr>
              <a:t>musician's workshop on Monday</a:t>
            </a:r>
          </a:p>
          <a:p>
            <a:r>
              <a:rPr lang="en-GB" sz="1900"/>
              <a:t>Special Eid menu Wednesday 25th in the Canteen.</a:t>
            </a:r>
          </a:p>
          <a:p>
            <a:r>
              <a:rPr lang="en-GB" sz="1900">
                <a:ea typeface="Calibri" panose="020F0502020204030204"/>
                <a:cs typeface="Calibri" panose="020F0502020204030204"/>
              </a:rPr>
              <a:t>Friday, Eid/ Easter Party afternoon, with snacks.  Wear your home/ party clothes all day.</a:t>
            </a:r>
          </a:p>
        </p:txBody>
      </p:sp>
      <p:pic>
        <p:nvPicPr>
          <p:cNvPr id="6" name="Picture 5" descr="undefined">
            <a:extLst>
              <a:ext uri="{FF2B5EF4-FFF2-40B4-BE49-F238E27FC236}">
                <a16:creationId xmlns:a16="http://schemas.microsoft.com/office/drawing/2014/main" id="{42AEAE36-EBB3-632E-49E0-30BD9EE371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61" r="1751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6305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7458C-3CED-7BD2-133E-7E1E5C2F3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ea typeface="Calibri Light"/>
                <a:cs typeface="Calibri Light"/>
              </a:rPr>
              <a:t>Here are some of the Sculptures that year 2 will be finding </a:t>
            </a:r>
            <a:br>
              <a:rPr lang="en-US" sz="2000" b="1" dirty="0">
                <a:ea typeface="Calibri Light"/>
                <a:cs typeface="Calibri Light"/>
              </a:rPr>
            </a:br>
            <a:r>
              <a:rPr lang="en-US" sz="2000" b="1" dirty="0">
                <a:ea typeface="Calibri Light"/>
                <a:cs typeface="Calibri Light"/>
              </a:rPr>
              <a:t>this week in Birmingham. Have you seen them?  look up</a:t>
            </a:r>
            <a:br>
              <a:rPr lang="en-US" sz="2000" b="1" dirty="0">
                <a:ea typeface="Calibri Light"/>
                <a:cs typeface="Calibri Light"/>
              </a:rPr>
            </a:br>
            <a:r>
              <a:rPr lang="en-US" sz="2000" b="1" dirty="0">
                <a:ea typeface="Calibri Light"/>
                <a:cs typeface="Calibri Light"/>
              </a:rPr>
              <a:t>The Birmingham Sculpture Trail on line.</a:t>
            </a:r>
            <a:endParaRPr lang="en-US" sz="2000" b="1" dirty="0"/>
          </a:p>
        </p:txBody>
      </p:sp>
      <p:pic>
        <p:nvPicPr>
          <p:cNvPr id="4" name="Content Placeholder 3" descr="Iron Man sculpture bt Antony Gormley stands in Victoria Square ...">
            <a:extLst>
              <a:ext uri="{FF2B5EF4-FFF2-40B4-BE49-F238E27FC236}">
                <a16:creationId xmlns:a16="http://schemas.microsoft.com/office/drawing/2014/main" id="{B2FCB8C3-250C-CBCD-3D52-C71600E72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6565" y="2003077"/>
            <a:ext cx="2710977" cy="4351338"/>
          </a:xfrm>
          <a:prstGeom prst="rect">
            <a:avLst/>
          </a:prstGeom>
        </p:spPr>
      </p:pic>
      <p:pic>
        <p:nvPicPr>
          <p:cNvPr id="5" name="Picture 4" descr="2023 Birmingham's Public Art - City Centre Walking Tour">
            <a:extLst>
              <a:ext uri="{FF2B5EF4-FFF2-40B4-BE49-F238E27FC236}">
                <a16:creationId xmlns:a16="http://schemas.microsoft.com/office/drawing/2014/main" id="{8EE3B07E-C71A-60EF-F652-A9194BF0D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152" y="10438"/>
            <a:ext cx="4564956" cy="730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33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Golden boys birmingham hi-res stock photography and images - Alamy">
            <a:extLst>
              <a:ext uri="{FF2B5EF4-FFF2-40B4-BE49-F238E27FC236}">
                <a16:creationId xmlns:a16="http://schemas.microsoft.com/office/drawing/2014/main" id="{444C3F99-EAF9-0C1B-5009-8DFA2F6DC6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9805" b="1367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433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FD3C8-E0A3-39EC-4D84-419B8346D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</a:t>
            </a:r>
            <a:r>
              <a:rPr lang="en-GB"/>
              <a:t>enjoyed a fabulous art week- last week.</a:t>
            </a:r>
            <a:endParaRPr lang="en-GB" dirty="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FFBCB-AA00-C304-A2CB-00C040760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9890" y="3648141"/>
            <a:ext cx="8423910" cy="2528821"/>
          </a:xfrm>
        </p:spPr>
        <p:txBody>
          <a:bodyPr/>
          <a:lstStyle/>
          <a:p>
            <a:r>
              <a:rPr lang="en-GB"/>
              <a:t>Classes are working on a sculpture together using exciting materials</a:t>
            </a:r>
          </a:p>
          <a:p>
            <a:r>
              <a:rPr lang="en-GB"/>
              <a:t>We’ll be doing some willow weaving too</a:t>
            </a:r>
          </a:p>
          <a:p>
            <a:endParaRPr lang="en-GB" dirty="0"/>
          </a:p>
        </p:txBody>
      </p:sp>
      <p:pic>
        <p:nvPicPr>
          <p:cNvPr id="1026" name="Picture 2" descr="Willow Sculpture workshop - Weaving willow animals - YouTube">
            <a:extLst>
              <a:ext uri="{FF2B5EF4-FFF2-40B4-BE49-F238E27FC236}">
                <a16:creationId xmlns:a16="http://schemas.microsoft.com/office/drawing/2014/main" id="{6F829C16-3C10-02A3-75EE-E5590ACE7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148" y="1364146"/>
            <a:ext cx="9766852" cy="54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916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747D697-7B4C-4B24-E006-F23BB1CB5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2079" y="3364992"/>
            <a:ext cx="9144000" cy="165576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Letter-join No-Lead 8" panose="02000503000000020003" pitchFamily="50" charset="0"/>
              </a:rPr>
              <a:t>Cooking session in Year 4</a:t>
            </a:r>
            <a:endParaRPr lang="en-GB" sz="3600" b="1" dirty="0">
              <a:latin typeface="Letter-join No-Lead 8" panose="02000503000000020003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84D2DB-9EAE-7583-F8B2-037B7A162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30495" y="569469"/>
            <a:ext cx="3190876" cy="21797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0D17D8-C79E-49EC-F25C-1BF0A053A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22580" y="463946"/>
            <a:ext cx="3190875" cy="23931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108DFA-A9CD-9D58-F0D0-8E5CF9BE45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537733" y="374646"/>
            <a:ext cx="3190875" cy="25717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71D9719-2CC4-4F7D-70CF-9526B4E1A5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436" y="4024231"/>
            <a:ext cx="4628001" cy="27308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6326CF-B2C9-2B97-9E00-5C56E2CD83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079" y="4024231"/>
            <a:ext cx="4628001" cy="27308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DDFB38-8FD1-5E23-9311-DD39CA9323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327429" y="2282427"/>
            <a:ext cx="6757988" cy="239315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1E26983-8658-45A3-35D6-627E4C3C23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67831" y="473473"/>
            <a:ext cx="3190876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90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BA4C5-1DA8-923B-8036-F3BA3DB9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Eid Parties Friday 27</a:t>
            </a:r>
            <a:r>
              <a:rPr lang="en-US" sz="4800" kern="1200" baseline="30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March in the afternoon- wear your party clothes all day!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487713F-56FC-AF30-3C8D-DA09D5EFBE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0196" y="492573"/>
            <a:ext cx="5880796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24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531E7-FE00-61BD-5C22-9025BA75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>
                <a:ea typeface="Calibri Light"/>
                <a:cs typeface="Calibri Light"/>
              </a:rPr>
              <a:t>Ward End School News.</a:t>
            </a:r>
            <a:br>
              <a:rPr lang="en-US" sz="4600">
                <a:ea typeface="Calibri Light"/>
                <a:cs typeface="Calibri Light"/>
              </a:rPr>
            </a:br>
            <a:r>
              <a:rPr lang="en-US" sz="4600">
                <a:ea typeface="Calibri Light"/>
                <a:cs typeface="Calibri Light"/>
              </a:rPr>
              <a:t>The Swimming Pool is here!</a:t>
            </a:r>
            <a:endParaRPr lang="en-US" sz="4600"/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90DEB4-B978-9427-8FF9-B23123EB1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2200" b="1" i="0" dirty="0">
                <a:effectLst/>
              </a:rPr>
              <a:t>Year 3 and Year 4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23rd February – Friday 17th April</a:t>
            </a:r>
          </a:p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1, Year 2 and Resource Base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20th April – Friday 22nd May</a:t>
            </a:r>
          </a:p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5 and Year 6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1st June – Friday 17th July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FFC946-548C-49FD-F3A7-3B1D332E35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2" r="1450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03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39520"/>
            <a:ext cx="6415907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Competition weeks.  Value: </a:t>
            </a:r>
            <a:r>
              <a:rPr lang="en-GB" sz="4200" i="1" dirty="0">
                <a:solidFill>
                  <a:srgbClr val="7030A0"/>
                </a:solidFill>
              </a:rPr>
              <a:t>Resilience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10620161" cy="3410712"/>
          </a:xfrm>
        </p:spPr>
        <p:txBody>
          <a:bodyPr anchor="t">
            <a:normAutofit fontScale="92500" lnSpcReduction="20000"/>
          </a:bodyPr>
          <a:lstStyle/>
          <a:p>
            <a:r>
              <a:rPr lang="en-US" dirty="0"/>
              <a:t>From Monday 16th March, for the next two weeks, Ward End Primary School will be in </a:t>
            </a:r>
            <a:r>
              <a:rPr lang="en-US" b="1" dirty="0"/>
              <a:t>competition</a:t>
            </a:r>
            <a:r>
              <a:rPr lang="en-US" dirty="0"/>
              <a:t> with over 2000 schools around the country in the Big Walk and Wheel. </a:t>
            </a:r>
          </a:p>
          <a:p>
            <a:r>
              <a:rPr lang="en-US" dirty="0">
                <a:solidFill>
                  <a:srgbClr val="7030A0"/>
                </a:solidFill>
              </a:rPr>
              <a:t>Each day, we will count the number of children walking to school and enter that number into the competition.</a:t>
            </a:r>
          </a:p>
          <a:p>
            <a:r>
              <a:rPr lang="en-US" dirty="0"/>
              <a:t> There will be a daily prize draw with prizes of equipment for the school. </a:t>
            </a:r>
          </a:p>
          <a:p>
            <a:r>
              <a:rPr lang="en-US" dirty="0">
                <a:solidFill>
                  <a:srgbClr val="7030A0"/>
                </a:solidFill>
              </a:rPr>
              <a:t>We think with your help we are in with a good chance! </a:t>
            </a:r>
          </a:p>
          <a:p>
            <a:r>
              <a:rPr lang="en-US" dirty="0"/>
              <a:t>So now the weather is improving, why not ditch the car and walk at least once a week or even every day!</a:t>
            </a:r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969" y="336137"/>
            <a:ext cx="3255095" cy="18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F18414D-1626-4996-AACB-23D3DE45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D936CD-7958-2768-1BD3-11CC10C14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707132"/>
            <a:ext cx="3667125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Easter is the most important festival in the Christian Calendar.  Here a church is decorated- in white for the special service.</a:t>
            </a:r>
          </a:p>
        </p:txBody>
      </p:sp>
      <p:pic>
        <p:nvPicPr>
          <p:cNvPr id="7" name="Content Placeholder 6" descr="Easter Church Altar Decorations">
            <a:extLst>
              <a:ext uri="{FF2B5EF4-FFF2-40B4-BE49-F238E27FC236}">
                <a16:creationId xmlns:a16="http://schemas.microsoft.com/office/drawing/2014/main" id="{0040970A-807D-10BC-505B-811F31518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578"/>
          <a:stretch>
            <a:fillRect/>
          </a:stretch>
        </p:blipFill>
        <p:spPr>
          <a:xfrm>
            <a:off x="126206" y="115193"/>
            <a:ext cx="4500889" cy="6627614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096001" y="3209925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023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olorful easter eggs">
            <a:extLst>
              <a:ext uri="{FF2B5EF4-FFF2-40B4-BE49-F238E27FC236}">
                <a16:creationId xmlns:a16="http://schemas.microsoft.com/office/drawing/2014/main" id="{C54F4248-C517-E0D1-7A3C-39F1DE12B8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5" r="-2" b="-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870DEF6-46A2-D4F8-8BE6-91165D93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3934" y="1860919"/>
            <a:ext cx="4975280" cy="310864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E4FEC4-232C-566F-D1F7-575CD0148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528" y="2299176"/>
            <a:ext cx="4131368" cy="15711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300"/>
              <a:t>Easter bunny and eggs have become a symbol of this festival.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22632D6-DED9-FDEC-FD9F-09FF0A454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3170" y="403477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146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appy Bunny Rabbit with Easter Eggs. Colorful Easter Holiday ...">
            <a:extLst>
              <a:ext uri="{FF2B5EF4-FFF2-40B4-BE49-F238E27FC236}">
                <a16:creationId xmlns:a16="http://schemas.microsoft.com/office/drawing/2014/main" id="{2BCCF670-245D-C185-7146-AA15D80912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F636A-35CE-80D9-73AD-98767F97B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Happy Easter Holidays- we return on TUESDAY 14th April.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750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6D64C7-25B4-4039-AC96-5EFDDB852A79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  <ds:schemaRef ds:uri="44639eb9-4e59-423c-9035-d8b13c163b16"/>
    <ds:schemaRef ds:uri="8597feb0-90a3-4dd7-bd7b-e801c828512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832</Words>
  <Application>Microsoft Office PowerPoint</Application>
  <PresentationFormat>Widescreen</PresentationFormat>
  <Paragraphs>232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           </vt:lpstr>
      <vt:lpstr>PowerPoint Presentation</vt:lpstr>
      <vt:lpstr>  Attendance here is Monday- Thursday last week   Only 4 classes over 95% One class- 100%  Well done.   </vt:lpstr>
      <vt:lpstr>Ward End weekly attendance</vt:lpstr>
      <vt:lpstr>Ward End weekly attendance</vt:lpstr>
      <vt:lpstr>Ward End weekly attendance</vt:lpstr>
      <vt:lpstr>Ward End weekly attendance</vt:lpstr>
      <vt:lpstr>Well done Owls- 100%</vt:lpstr>
      <vt:lpstr>Exciting events this week</vt:lpstr>
      <vt:lpstr>Here are some of the Sculptures that year 2 will be finding  this week in Birmingham. Have you seen them?  look up The Birmingham Sculpture Trail on line.</vt:lpstr>
      <vt:lpstr>PowerPoint Presentation</vt:lpstr>
      <vt:lpstr>We enjoyed a fabulous art week- last week.</vt:lpstr>
      <vt:lpstr>PowerPoint Presentation</vt:lpstr>
      <vt:lpstr>Eid Parties Friday 27th March in the afternoon- wear your party clothes all day!</vt:lpstr>
      <vt:lpstr>Ward End School News. The Swimming Pool is here!</vt:lpstr>
      <vt:lpstr>PowerPoint Presentation</vt:lpstr>
      <vt:lpstr>PowerPoint Presentation</vt:lpstr>
      <vt:lpstr>Walk to School Competition weeks.  Value: Resilience</vt:lpstr>
      <vt:lpstr>Easter is the most important festival in the Christian Calendar.  Here a church is decorated- in white for the special service.</vt:lpstr>
      <vt:lpstr>Easter bunny and eggs have become a symbol of this festival.</vt:lpstr>
      <vt:lpstr>Happy Easter Holidays- we return on TUESDAY 14th April.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837</cp:revision>
  <dcterms:created xsi:type="dcterms:W3CDTF">2023-08-18T11:35:42Z</dcterms:created>
  <dcterms:modified xsi:type="dcterms:W3CDTF">2026-03-23T09:03:49Z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