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257" r:id="rId12"/>
    <p:sldId id="427" r:id="rId13"/>
    <p:sldId id="428" r:id="rId14"/>
    <p:sldId id="429" r:id="rId15"/>
    <p:sldId id="430" r:id="rId16"/>
    <p:sldId id="258" r:id="rId17"/>
    <p:sldId id="432" r:id="rId18"/>
    <p:sldId id="420" r:id="rId19"/>
    <p:sldId id="419" r:id="rId20"/>
    <p:sldId id="412" r:id="rId21"/>
    <p:sldId id="397" r:id="rId22"/>
    <p:sldId id="410" r:id="rId23"/>
    <p:sldId id="411" r:id="rId24"/>
    <p:sldId id="400" r:id="rId25"/>
    <p:sldId id="43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4C80EF-8BA8-4A73-9596-E9FF687546ED}" v="57" dt="2026-03-01T19:36:31.4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2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02/03/2026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hop.scholastic.co.uk/scholastic-live-world-book-day?utm_medium=email&amp;utm_campaign=UK%20Teachers%20-%20WBD%20Book%20Club%20Launch%20-%2009022026&amp;utm_content=UK%20Teachers%20-%20WBD%20Book%20Club%20Launch%20-%2009022026+CID_c6d5477cc7037717a2facee3061463c3&amp;utm_source=Email%20marketing%20software&amp;utm_term=World%20Book%20Day%20Event%20Schedule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 sz="20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3" y="3902075"/>
            <a:ext cx="4505552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Attendance assembly 2</a:t>
            </a:r>
            <a:r>
              <a:rPr lang="en-US" sz="1700" b="1" baseline="30000" dirty="0">
                <a:solidFill>
                  <a:schemeClr val="bg1"/>
                </a:solidFill>
              </a:rPr>
              <a:t>nd</a:t>
            </a:r>
            <a:r>
              <a:rPr lang="en-US" sz="1700" b="1" dirty="0">
                <a:solidFill>
                  <a:schemeClr val="bg1"/>
                </a:solidFill>
              </a:rPr>
              <a:t> March 2026</a:t>
            </a:r>
            <a:endParaRPr lang="en-US" sz="17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E754B6-892E-F0E9-3C7E-DF0B3E37D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750" y="3047486"/>
            <a:ext cx="3408121" cy="3109911"/>
          </a:xfrm>
          <a:prstGeom prst="rect">
            <a:avLst/>
          </a:prstGeom>
        </p:spPr>
      </p:pic>
      <p:pic>
        <p:nvPicPr>
          <p:cNvPr id="1026" name="Picture 2" descr="Ramadan Mubarak 2026 Wishes: 50+ Chand Mubarak Wishes, Messages, Images ...">
            <a:extLst>
              <a:ext uri="{FF2B5EF4-FFF2-40B4-BE49-F238E27FC236}">
                <a16:creationId xmlns:a16="http://schemas.microsoft.com/office/drawing/2014/main" id="{746CF5F1-31F7-2727-DEC4-80E0CCF29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84" y="152400"/>
            <a:ext cx="7722704" cy="434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19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A really strong start to Spring 2 half term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240826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644124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762516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361334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3B509E-3305-C86C-A749-EC23A0792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" r="4111" b="2"/>
          <a:stretch>
            <a:fillRect/>
          </a:stretch>
        </p:blipFill>
        <p:spPr>
          <a:xfrm>
            <a:off x="4391613" y="10"/>
            <a:ext cx="7800387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B99DC8-D220-CDE8-49ED-2076192A0B94}"/>
              </a:ext>
            </a:extLst>
          </p:cNvPr>
          <p:cNvSpPr txBox="1"/>
          <p:nvPr/>
        </p:nvSpPr>
        <p:spPr>
          <a:xfrm>
            <a:off x="368253" y="3541433"/>
            <a:ext cx="4023360" cy="2592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latin typeface="Letter-join Air No-lead 8" panose="02000805000000020003" pitchFamily="50" charset="0"/>
                <a:ea typeface="+mj-ea"/>
                <a:cs typeface="+mj-cs"/>
              </a:rPr>
              <a:t>Your teacher has booked a LIVE author visit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dirty="0">
              <a:latin typeface="Letter-join Air No-lead 8" panose="02000805000000020003" pitchFamily="50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latin typeface="Letter-join Air No-lead 8" panose="02000805000000020003" pitchFamily="50" charset="0"/>
                <a:ea typeface="+mj-ea"/>
                <a:cs typeface="+mj-cs"/>
              </a:rPr>
              <a:t>you’ll learn secrets, ask questions, and get inspired!”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054DB-A0D6-870C-4C64-60ECF3B11DED}"/>
              </a:ext>
            </a:extLst>
          </p:cNvPr>
          <p:cNvSpPr txBox="1"/>
          <p:nvPr/>
        </p:nvSpPr>
        <p:spPr>
          <a:xfrm>
            <a:off x="-280867" y="108988"/>
            <a:ext cx="5434377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b="0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Save the Date! </a:t>
            </a:r>
          </a:p>
          <a:p>
            <a:pPr algn="ctr"/>
            <a:endParaRPr lang="en-GB" sz="4000" b="0" i="0" dirty="0">
              <a:solidFill>
                <a:srgbClr val="282828"/>
              </a:solidFill>
              <a:effectLst/>
              <a:latin typeface="Letter-join Air No-lead 8" panose="02000805000000020003" pitchFamily="50" charset="0"/>
            </a:endParaRPr>
          </a:p>
          <a:p>
            <a:pPr algn="ctr"/>
            <a:r>
              <a:rPr lang="en-GB" dirty="0">
                <a:solidFill>
                  <a:srgbClr val="282828"/>
                </a:solidFill>
                <a:latin typeface="Letter-join Air No-lead 8" panose="02000805000000020003" pitchFamily="50" charset="0"/>
              </a:rPr>
              <a:t>Ward End </a:t>
            </a:r>
            <a:r>
              <a:rPr lang="en-GB" b="0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celebrates </a:t>
            </a:r>
            <a:r>
              <a:rPr lang="en-GB" b="1" i="0" dirty="0">
                <a:solidFill>
                  <a:srgbClr val="00B0F0"/>
                </a:solidFill>
                <a:effectLst/>
                <a:latin typeface="Letter-join Air No-lead 8" panose="02000805000000020003" pitchFamily="50" charset="0"/>
              </a:rPr>
              <a:t>World Book Day</a:t>
            </a:r>
            <a:r>
              <a:rPr lang="en-GB" b="0" i="0" dirty="0">
                <a:solidFill>
                  <a:srgbClr val="00B0F0"/>
                </a:solidFill>
                <a:effectLst/>
                <a:latin typeface="Letter-join Air No-lead 8" panose="02000805000000020003" pitchFamily="50" charset="0"/>
              </a:rPr>
              <a:t> </a:t>
            </a:r>
            <a:r>
              <a:rPr lang="en-GB" b="0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with a week of live author visits and </a:t>
            </a:r>
            <a:r>
              <a:rPr lang="en-GB" dirty="0">
                <a:solidFill>
                  <a:srgbClr val="282828"/>
                </a:solidFill>
                <a:latin typeface="Letter-join Air No-lead 8" panose="02000805000000020003" pitchFamily="50" charset="0"/>
              </a:rPr>
              <a:t>a book fair </a:t>
            </a:r>
          </a:p>
          <a:p>
            <a:pPr algn="ctr"/>
            <a:r>
              <a:rPr lang="en-GB" b="1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On</a:t>
            </a:r>
          </a:p>
          <a:p>
            <a:pPr algn="ctr"/>
            <a:r>
              <a:rPr lang="en-GB" b="1" i="0" dirty="0">
                <a:solidFill>
                  <a:srgbClr val="FF0000"/>
                </a:solidFill>
                <a:effectLst/>
                <a:latin typeface="Letter-join Air No-lead 8" panose="02000805000000020003" pitchFamily="50" charset="0"/>
              </a:rPr>
              <a:t>Monday 2nd – Friday 6th March</a:t>
            </a:r>
            <a:r>
              <a:rPr lang="en-GB" b="0" i="0" dirty="0">
                <a:solidFill>
                  <a:srgbClr val="FF0000"/>
                </a:solidFill>
                <a:effectLst/>
                <a:latin typeface="Letter-join Air No-lead 8" panose="02000805000000020003" pitchFamily="50" charset="0"/>
              </a:rPr>
              <a:t>.</a:t>
            </a:r>
            <a:endParaRPr lang="en-GB" dirty="0">
              <a:solidFill>
                <a:srgbClr val="FF0000"/>
              </a:solidFill>
              <a:latin typeface="Letter-join Air No-lead 8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96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89A6-81DB-E1F1-6D3C-82ABAC5CB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plate design winners!!!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98927D-DD19-FF8B-EED9-DFC600ED3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2026" y="1269275"/>
            <a:ext cx="9650896" cy="542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36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0602C6-478A-E61E-4BF8-6EEC9CAAA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88A81-A56D-26F7-14BA-70BF3C1DE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Can you guess the book?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762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6520A-F3CB-7A4D-A0A1-FC341F413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really great entries- well done to everyone who joined in.  </a:t>
            </a:r>
            <a:r>
              <a:rPr lang="en-GB" dirty="0">
                <a:solidFill>
                  <a:srgbClr val="7030A0"/>
                </a:solidFill>
              </a:rPr>
              <a:t>Value: Curiosity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A49D82-B53C-C2D1-5E05-DF14F5492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4036" y="1520859"/>
            <a:ext cx="9531626" cy="536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410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BC905-34BA-ACD4-3036-DE4ACBA67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74457"/>
            <a:ext cx="10439006" cy="1146037"/>
          </a:xfrm>
        </p:spPr>
        <p:txBody>
          <a:bodyPr anchor="b">
            <a:normAutofit/>
          </a:bodyPr>
          <a:lstStyle/>
          <a:p>
            <a:r>
              <a:rPr lang="en-GB" sz="3200" dirty="0"/>
              <a:t>World Book day visitors this week.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52AEF-BB81-5786-F34D-13DC673F1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340222"/>
            <a:ext cx="3863787" cy="364730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We have a Tom Palmer virtual event.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7030A0"/>
                </a:solidFill>
              </a:rPr>
              <a:t>We also have Peter Bunzl in school on Monday morning in the hall (visiting year 5 and 6)</a:t>
            </a:r>
          </a:p>
          <a:p>
            <a:pPr marL="0" indent="0">
              <a:buNone/>
            </a:pPr>
            <a:r>
              <a:rPr lang="en-US" sz="1600" b="1" dirty="0"/>
              <a:t>In addition, we have Matt Brown visiting year 3 and 4 on Friday.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7030A0"/>
                </a:solidFill>
              </a:rPr>
              <a:t>Which virtual event would your class like to join?  Register in advance- see next slide……</a:t>
            </a:r>
          </a:p>
          <a:p>
            <a:endParaRPr lang="en-GB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1133F-B1E2-51DB-EA46-1591BBEB3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781" y="2340222"/>
            <a:ext cx="1840612" cy="2799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BA81F3-AF94-5E52-0359-BB618E59F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579" y="2340222"/>
            <a:ext cx="1840612" cy="27994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3E77EA-0562-5040-9868-9CDC67953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002" y="2340222"/>
            <a:ext cx="1865296" cy="283695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5A96EFD-722D-8190-F43C-1B4933B96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E25ED3-709D-D880-97AA-BD59CE68C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DAEA7-BFCF-EF19-EAD7-11B02AD0D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1907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ou Finger Vector Art, Icons, and ...">
            <a:extLst>
              <a:ext uri="{FF2B5EF4-FFF2-40B4-BE49-F238E27FC236}">
                <a16:creationId xmlns:a16="http://schemas.microsoft.com/office/drawing/2014/main" id="{28381A79-B5BC-6CCE-AB67-6F4EB8291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15556" r="6444" b="13333"/>
          <a:stretch>
            <a:fillRect/>
          </a:stretch>
        </p:blipFill>
        <p:spPr bwMode="auto">
          <a:xfrm>
            <a:off x="10315575" y="0"/>
            <a:ext cx="187642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22E692-3A75-E16B-AC22-65294C440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86" y="1308093"/>
            <a:ext cx="10382889" cy="5214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79AA95-CDF1-0DAE-DA5C-AE21738ED985}"/>
              </a:ext>
            </a:extLst>
          </p:cNvPr>
          <p:cNvSpPr txBox="1"/>
          <p:nvPr/>
        </p:nvSpPr>
        <p:spPr>
          <a:xfrm>
            <a:off x="3319272" y="192024"/>
            <a:ext cx="5907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Letter-join Air No-lead 8" panose="02000805000000020003" pitchFamily="50" charset="0"/>
              </a:rPr>
              <a:t>Which live author do </a:t>
            </a:r>
            <a:r>
              <a:rPr lang="en-GB" sz="2800" dirty="0">
                <a:solidFill>
                  <a:srgbClr val="FF0000"/>
                </a:solidFill>
                <a:latin typeface="Letter-join Air No-lead 8" panose="02000805000000020003" pitchFamily="50" charset="0"/>
              </a:rPr>
              <a:t>YOU</a:t>
            </a:r>
            <a:r>
              <a:rPr lang="en-GB" sz="2800" dirty="0">
                <a:latin typeface="Letter-join Air No-lead 8" panose="02000805000000020003" pitchFamily="50" charset="0"/>
              </a:rPr>
              <a:t> want to meet?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A484E6-1AE1-C0DC-95D9-F8223058EFC9}"/>
              </a:ext>
            </a:extLst>
          </p:cNvPr>
          <p:cNvSpPr txBox="1"/>
          <p:nvPr/>
        </p:nvSpPr>
        <p:spPr>
          <a:xfrm>
            <a:off x="4876800" y="6153150"/>
            <a:ext cx="290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Air No-lead 8" panose="02000805000000020003" pitchFamily="50" charset="0"/>
                <a:hlinkClick r:id="rId4"/>
              </a:rPr>
              <a:t>Book on now !</a:t>
            </a:r>
            <a:endParaRPr lang="en-GB" dirty="0">
              <a:latin typeface="Letter-join Air No-lead 8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880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8195A-7F3B-7582-0CD3-CF342A054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 dirty="0"/>
              <a:t>Book Fair in school this week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2F09EC-EB54-33CB-5947-B4BAB98129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1" r="3" b="1524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5ABB8-B913-971E-DE28-A326E49DA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Monday: Year 1 &amp; 2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Tuesday: Year 3 &amp; 4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Wednesday: Year 5 &amp; 6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Thursday: Reception &amp; Nursery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Friday: Open to everyone </a:t>
            </a:r>
          </a:p>
          <a:p>
            <a:pPr marL="0" indent="0">
              <a:buNone/>
            </a:pPr>
            <a:r>
              <a:rPr lang="en-US" sz="1500" dirty="0"/>
              <a:t> 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3790286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Ward End School News.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The Swimming Pool is here!</a:t>
            </a:r>
            <a:endParaRPr lang="en-US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90DEB4-B978-9427-8FF9-B23123EB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200" b="1" i="0" dirty="0">
                <a:effectLst/>
              </a:rPr>
              <a:t>Year 3 and Year 4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23rd February – Friday 17th April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1, Year 2 and Resource Base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20th April – Friday 22nd May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5 and Year 6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1st June – Friday 17th July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FC946-548C-49FD-F3A7-3B1D332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" r="1450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533AE-97AC-ED57-2D07-AB23819F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>
                <a:ea typeface="Calibri Light"/>
                <a:cs typeface="Calibri Light"/>
              </a:rPr>
              <a:t>Fabulous attendance celebration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24BCBF-AE80-4F7A-E8CD-B14D764F0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Our next attendance celebration is planned very soon……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Watch this space!!!!</a:t>
            </a:r>
          </a:p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If you gained 95% + attendance in January and February you will be able to attend.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i="1" dirty="0">
                <a:solidFill>
                  <a:srgbClr val="7030A0"/>
                </a:solidFill>
                <a:ea typeface="Calibri"/>
                <a:cs typeface="Calibri"/>
              </a:rPr>
              <a:t>Value: Curiosity, perseverance</a:t>
            </a:r>
          </a:p>
        </p:txBody>
      </p:sp>
      <p:pic>
        <p:nvPicPr>
          <p:cNvPr id="6" name="Content Placeholder 5" descr="Silent Disco Party with Neon Lights 47513223 Stock Photo at Vecteezy">
            <a:extLst>
              <a:ext uri="{FF2B5EF4-FFF2-40B4-BE49-F238E27FC236}">
                <a16:creationId xmlns:a16="http://schemas.microsoft.com/office/drawing/2014/main" id="{F7E6C850-2D5C-622D-0D2C-8419ECFD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9475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31E65E6-D5E5-56B9-C073-26D4B82EA4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30" b="6220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7395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DFB4-63DF-D824-4A3D-3E53EF64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2800" b="1" dirty="0"/>
              <a:t>A Charter for playtime/lunchtime.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7636D-77E8-9775-400A-342D44653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28" b="42742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0F0D-E1CF-13FD-FCC8-9CCA21E19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Please work with your class to come up with 4 positive rules for play time and lunchtime.  </a:t>
            </a:r>
          </a:p>
          <a:p>
            <a:r>
              <a:rPr lang="en-GB" sz="1800" b="1" dirty="0"/>
              <a:t>We want to avoid pupils having accidents by improving the way we play.</a:t>
            </a:r>
          </a:p>
          <a:p>
            <a:r>
              <a:rPr lang="en-GB" sz="1800" b="1" dirty="0">
                <a:solidFill>
                  <a:srgbClr val="7030A0"/>
                </a:solidFill>
              </a:rPr>
              <a:t>What do you think we should plan to do?</a:t>
            </a:r>
          </a:p>
          <a:p>
            <a:r>
              <a:rPr lang="en-GB" sz="1800" b="1" dirty="0"/>
              <a:t>Send you 4 ideas to your UNICEF reps at the end of this week please?</a:t>
            </a:r>
          </a:p>
          <a:p>
            <a:r>
              <a:rPr lang="en-GB" sz="1800" b="1" dirty="0">
                <a:solidFill>
                  <a:srgbClr val="00B050"/>
                </a:solidFill>
              </a:rPr>
              <a:t>Think about our school aims and rules (see next few slides to remind yourself)</a:t>
            </a:r>
          </a:p>
        </p:txBody>
      </p:sp>
    </p:spTree>
    <p:extLst>
      <p:ext uri="{BB962C8B-B14F-4D97-AF65-F5344CB8AC3E}">
        <p14:creationId xmlns:p14="http://schemas.microsoft.com/office/powerpoint/2010/main" val="3054085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Initiative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GB" sz="1500" b="1" dirty="0"/>
              <a:t>PARK and STRIDE – can you do it?  Ask your parents to read the letter sent by class dojo</a:t>
            </a:r>
          </a:p>
          <a:p>
            <a:endParaRPr lang="en-GB" sz="1500" b="1" dirty="0"/>
          </a:p>
          <a:p>
            <a:r>
              <a:rPr lang="en-GB" sz="1500" b="1" dirty="0"/>
              <a:t>Pupils who live too far away to walk- can park away from school and join the walking initiative too. </a:t>
            </a:r>
            <a:r>
              <a:rPr lang="en-GB" sz="1500" b="1" i="1" dirty="0">
                <a:solidFill>
                  <a:srgbClr val="FF0000"/>
                </a:solidFill>
              </a:rPr>
              <a:t>Park and stride</a:t>
            </a:r>
            <a:r>
              <a:rPr lang="en-GB" sz="1500" b="1" dirty="0">
                <a:solidFill>
                  <a:srgbClr val="FF0000"/>
                </a:solidFill>
              </a:rPr>
              <a:t>.  Park 5 minutes walk away and walk the extra distance.</a:t>
            </a:r>
          </a:p>
          <a:p>
            <a:r>
              <a:rPr lang="en-GB" sz="1500" b="1" dirty="0"/>
              <a:t>Log your journey to school every day- to earn badges each month.</a:t>
            </a:r>
          </a:p>
          <a:p>
            <a:r>
              <a:rPr lang="en-GB" sz="1500" b="1" dirty="0"/>
              <a:t>How did you travel to school?</a:t>
            </a:r>
          </a:p>
          <a:p>
            <a:r>
              <a:rPr lang="en-GB" sz="1500" b="1" i="1" dirty="0">
                <a:solidFill>
                  <a:srgbClr val="7030A0"/>
                </a:solidFill>
              </a:rPr>
              <a:t>Value: perseverance</a:t>
            </a:r>
          </a:p>
          <a:p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487328"/>
            <a:ext cx="6903720" cy="3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095953A-7DC0-3F46-6E96-31FBC9B1A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60503" y="-18309"/>
            <a:ext cx="4438566" cy="6883029"/>
            <a:chOff x="7760503" y="-18309"/>
            <a:chExt cx="4438566" cy="688302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7A3D96-0FAB-1097-EDDA-3FEF83BF3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EAB96BF-DFB3-4E65-F857-5FB098087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350EA2-C795-0DD6-A39B-C92018940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AC1597-691C-C2BF-535E-B9DBBAA76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3F515F-98AC-44EA-7B94-75FD6C94C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214" y="1489363"/>
            <a:ext cx="3310215" cy="29872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Well done Year 6 who were praised for their excellent school values when they visited the Back- to- Back houses in Birmingham last week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066928-98C8-49F4-79E2-2FA398658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8847" y="684399"/>
            <a:ext cx="4135836" cy="551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38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44639eb9-4e59-423c-9035-d8b13c163b16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8597feb0-90a3-4dd7-bd7b-e801c8285120"/>
  </ds:schemaRefs>
</ds:datastoreItem>
</file>

<file path=customXml/itemProps2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685</Words>
  <Application>Microsoft Office PowerPoint</Application>
  <PresentationFormat>Widescreen</PresentationFormat>
  <Paragraphs>197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          </vt:lpstr>
      <vt:lpstr>PowerPoint Presentation</vt:lpstr>
      <vt:lpstr>  19 classes over 95%   A really strong start to Spring 2 half term  Well done!   </vt:lpstr>
      <vt:lpstr>Ward End weekly attendance</vt:lpstr>
      <vt:lpstr>Ward End weekly attendance</vt:lpstr>
      <vt:lpstr>Ward End weekly attendance</vt:lpstr>
      <vt:lpstr>Ward End weekly attendance</vt:lpstr>
      <vt:lpstr>PowerPoint Presentation</vt:lpstr>
      <vt:lpstr>Paper plate design winners!!!</vt:lpstr>
      <vt:lpstr>Can you guess the book?</vt:lpstr>
      <vt:lpstr>Some really great entries- well done to everyone who joined in.  Value: Curiosity</vt:lpstr>
      <vt:lpstr>World Book day visitors this week. </vt:lpstr>
      <vt:lpstr>PowerPoint Presentation</vt:lpstr>
      <vt:lpstr>Book Fair in school this week</vt:lpstr>
      <vt:lpstr>Ward End School News. The Swimming Pool is here!</vt:lpstr>
      <vt:lpstr>Fabulous attendance celebration</vt:lpstr>
      <vt:lpstr>A Charter for playtime/lunchtime.</vt:lpstr>
      <vt:lpstr>PowerPoint Presentation</vt:lpstr>
      <vt:lpstr>PowerPoint Presentation</vt:lpstr>
      <vt:lpstr>PowerPoint Presentation</vt:lpstr>
      <vt:lpstr>Walk to School Initiative</vt:lpstr>
      <vt:lpstr>Well done Year 6 who were praised for their excellent school values when they visited the Back- to- Back houses in Birmingham last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669</cp:revision>
  <dcterms:created xsi:type="dcterms:W3CDTF">2023-08-18T11:35:42Z</dcterms:created>
  <dcterms:modified xsi:type="dcterms:W3CDTF">2026-03-02T08:45:14Z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