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378" r:id="rId5"/>
    <p:sldId id="278" r:id="rId6"/>
    <p:sldId id="286" r:id="rId7"/>
    <p:sldId id="322" r:id="rId8"/>
    <p:sldId id="320" r:id="rId9"/>
    <p:sldId id="321" r:id="rId10"/>
    <p:sldId id="323" r:id="rId11"/>
    <p:sldId id="437" r:id="rId12"/>
    <p:sldId id="438" r:id="rId13"/>
    <p:sldId id="439" r:id="rId14"/>
    <p:sldId id="440" r:id="rId15"/>
    <p:sldId id="258" r:id="rId16"/>
    <p:sldId id="442" r:id="rId17"/>
    <p:sldId id="443" r:id="rId18"/>
    <p:sldId id="441" r:id="rId19"/>
    <p:sldId id="434" r:id="rId20"/>
    <p:sldId id="435" r:id="rId21"/>
    <p:sldId id="420" r:id="rId22"/>
    <p:sldId id="412" r:id="rId23"/>
    <p:sldId id="397" r:id="rId24"/>
    <p:sldId id="410" r:id="rId25"/>
    <p:sldId id="411" r:id="rId26"/>
    <p:sldId id="40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10" autoAdjust="0"/>
    <p:restoredTop sz="94660"/>
  </p:normalViewPr>
  <p:slideViewPr>
    <p:cSldViewPr snapToGrid="0">
      <p:cViewPr varScale="1">
        <p:scale>
          <a:sx n="77" d="100"/>
          <a:sy n="77" d="100"/>
        </p:scale>
        <p:origin x="102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F949A-6025-4237-8750-97EA62EABD3E}" type="datetimeFigureOut">
              <a:rPr lang="en-GB" smtClean="0"/>
              <a:t>06/03/2026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C46C06-AEF7-480F-ABB8-8B8D6119984C}" type="slidenum">
              <a:rPr lang="en-GB" smtClean="0"/>
              <a:t>‹#›</a:t>
            </a:fld>
            <a:endParaRPr lang="en-GB"/>
          </a:p>
        </p:txBody>
      </p:sp>
    </p:spTree>
    <p:extLst>
      <p:ext uri="{BB962C8B-B14F-4D97-AF65-F5344CB8AC3E}">
        <p14:creationId xmlns:p14="http://schemas.microsoft.com/office/powerpoint/2010/main" val="3648429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a:t>Click to edit subheading</a:t>
            </a:r>
            <a:endParaRPr lang="en-US"/>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a:t>Click to edit body copy.</a:t>
            </a:r>
            <a:endParaRPr lang="en-US"/>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a:t>HEADER</a:t>
            </a:r>
            <a:endParaRPr lang="en-GB"/>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42103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a:t>PRIMARY ACTIVITIES</a:t>
            </a:r>
            <a:endParaRPr lang="en-GB"/>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a:t>You do not need to complete every activity but if you have time you can try to complete more than one. </a:t>
            </a:r>
          </a:p>
          <a:p>
            <a:pPr lvl="0"/>
            <a:endParaRPr lang="en-GB"/>
          </a:p>
        </p:txBody>
      </p:sp>
    </p:spTree>
    <p:extLst>
      <p:ext uri="{BB962C8B-B14F-4D97-AF65-F5344CB8AC3E}">
        <p14:creationId xmlns:p14="http://schemas.microsoft.com/office/powerpoint/2010/main" val="922029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a:t>HEADLINE</a:t>
            </a:r>
            <a:endParaRPr lang="en-GB"/>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a:t>Click to edit subheading</a:t>
            </a:r>
            <a:endParaRPr lang="en-US"/>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a:t>Click to edit body copy.</a:t>
            </a:r>
            <a:endParaRPr lang="en-US"/>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1672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47" r:id="rId12"/>
    <p:sldLayoutId id="2147483748" r:id="rId13"/>
    <p:sldLayoutId id="214748374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FBAFC4CB-599A-6DE0-ACD3-D3A88764A258}"/>
              </a:ext>
            </a:extLst>
          </p:cNvPr>
          <p:cNvSpPr>
            <a:spLocks noGrp="1"/>
          </p:cNvSpPr>
          <p:nvPr>
            <p:ph type="ctrTitle"/>
          </p:nvPr>
        </p:nvSpPr>
        <p:spPr>
          <a:xfrm>
            <a:off x="728663" y="1422400"/>
            <a:ext cx="4505552" cy="2387600"/>
          </a:xfrm>
        </p:spPr>
        <p:txBody>
          <a:bodyPr vert="horz" lIns="91440" tIns="45720" rIns="91440" bIns="45720" rtlCol="0">
            <a:normAutofit/>
          </a:bodyPr>
          <a:lstStyle/>
          <a:p>
            <a:pPr algn="l"/>
            <a:endParaRPr lang="en-US" sz="2000" kern="1200">
              <a:solidFill>
                <a:schemeClr val="bg1"/>
              </a:solidFill>
              <a:latin typeface="+mj-lt"/>
              <a:ea typeface="+mj-ea"/>
              <a:cs typeface="+mj-cs"/>
            </a:endParaRPr>
          </a:p>
          <a:p>
            <a:pPr algn="l"/>
            <a:br>
              <a:rPr lang="en-US" sz="2000" kern="1200">
                <a:solidFill>
                  <a:schemeClr val="bg1"/>
                </a:solidFill>
                <a:latin typeface="+mj-lt"/>
                <a:ea typeface="+mj-ea"/>
                <a:cs typeface="+mj-cs"/>
              </a:rPr>
            </a:br>
            <a:br>
              <a:rPr lang="en-US" sz="2000" kern="1200">
                <a:solidFill>
                  <a:schemeClr val="bg1"/>
                </a:solidFill>
                <a:latin typeface="+mj-lt"/>
                <a:ea typeface="+mj-ea"/>
                <a:cs typeface="+mj-cs"/>
              </a:rPr>
            </a:br>
            <a:br>
              <a:rPr lang="en-US" sz="2000" kern="1200">
                <a:solidFill>
                  <a:schemeClr val="bg1"/>
                </a:solidFill>
                <a:latin typeface="+mj-lt"/>
                <a:ea typeface="+mj-ea"/>
                <a:cs typeface="+mj-cs"/>
              </a:rPr>
            </a:br>
            <a:br>
              <a:rPr lang="en-US" sz="2000" kern="1200">
                <a:solidFill>
                  <a:schemeClr val="bg1"/>
                </a:solidFill>
                <a:latin typeface="+mj-lt"/>
                <a:ea typeface="+mj-ea"/>
                <a:cs typeface="+mj-cs"/>
              </a:rPr>
            </a:br>
            <a:br>
              <a:rPr lang="en-US" sz="2000" kern="1200">
                <a:solidFill>
                  <a:schemeClr val="bg1"/>
                </a:solidFill>
                <a:latin typeface="+mj-lt"/>
                <a:ea typeface="+mj-ea"/>
                <a:cs typeface="+mj-cs"/>
              </a:rPr>
            </a:br>
            <a:br>
              <a:rPr lang="en-US" sz="2000" kern="1200">
                <a:solidFill>
                  <a:schemeClr val="bg1"/>
                </a:solidFill>
                <a:latin typeface="+mj-lt"/>
                <a:ea typeface="+mj-ea"/>
                <a:cs typeface="+mj-cs"/>
              </a:rPr>
            </a:br>
            <a:endParaRPr lang="en-US" sz="2000" b="1" kern="1200">
              <a:solidFill>
                <a:schemeClr val="bg1"/>
              </a:solidFill>
              <a:latin typeface="+mj-lt"/>
              <a:ea typeface="+mj-ea"/>
              <a:cs typeface="+mj-cs"/>
            </a:endParaRPr>
          </a:p>
          <a:p>
            <a:pPr algn="l"/>
            <a:endParaRPr lang="en-US" sz="2000" b="1" kern="1200">
              <a:solidFill>
                <a:schemeClr val="bg1"/>
              </a:solidFill>
              <a:latin typeface="+mj-lt"/>
              <a:ea typeface="+mj-ea"/>
              <a:cs typeface="+mj-cs"/>
            </a:endParaRPr>
          </a:p>
          <a:p>
            <a:pPr algn="l"/>
            <a:endParaRPr lang="en-US" sz="2000" b="1" kern="1200">
              <a:solidFill>
                <a:schemeClr val="bg1"/>
              </a:solidFill>
              <a:latin typeface="+mj-lt"/>
              <a:ea typeface="+mj-ea"/>
              <a:cs typeface="+mj-cs"/>
            </a:endParaRPr>
          </a:p>
          <a:p>
            <a:pPr algn="l"/>
            <a:endParaRPr lang="en-US" sz="2000" b="1" kern="1200">
              <a:solidFill>
                <a:schemeClr val="bg1"/>
              </a:solidFill>
              <a:latin typeface="+mj-lt"/>
              <a:ea typeface="+mj-ea"/>
              <a:cs typeface="+mj-cs"/>
            </a:endParaRPr>
          </a:p>
          <a:p>
            <a:pPr algn="l"/>
            <a:endParaRPr lang="en-US" sz="2000" b="1" kern="1200">
              <a:solidFill>
                <a:schemeClr val="bg1"/>
              </a:solidFill>
              <a:latin typeface="+mj-lt"/>
              <a:ea typeface="+mj-ea"/>
              <a:cs typeface="+mj-cs"/>
            </a:endParaRPr>
          </a:p>
        </p:txBody>
      </p:sp>
      <p:sp>
        <p:nvSpPr>
          <p:cNvPr id="5" name="Subtitle 4">
            <a:extLst>
              <a:ext uri="{FF2B5EF4-FFF2-40B4-BE49-F238E27FC236}">
                <a16:creationId xmlns:a16="http://schemas.microsoft.com/office/drawing/2014/main" id="{FF25F9EC-DB9D-EC2B-AD11-08BFFCA981EF}"/>
              </a:ext>
            </a:extLst>
          </p:cNvPr>
          <p:cNvSpPr>
            <a:spLocks noGrp="1"/>
          </p:cNvSpPr>
          <p:nvPr>
            <p:ph type="subTitle" idx="1"/>
          </p:nvPr>
        </p:nvSpPr>
        <p:spPr>
          <a:xfrm>
            <a:off x="728663" y="3902075"/>
            <a:ext cx="4505552" cy="1655762"/>
          </a:xfrm>
        </p:spPr>
        <p:txBody>
          <a:bodyPr vert="horz" lIns="91440" tIns="45720" rIns="91440" bIns="45720" rtlCol="0">
            <a:normAutofit/>
          </a:bodyPr>
          <a:lstStyle/>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r>
              <a:rPr lang="en-US" sz="1700" b="1" dirty="0">
                <a:solidFill>
                  <a:schemeClr val="bg1"/>
                </a:solidFill>
              </a:rPr>
              <a:t>Attendance assembly 9</a:t>
            </a:r>
            <a:r>
              <a:rPr lang="en-US" sz="1700" b="1" baseline="30000" dirty="0">
                <a:solidFill>
                  <a:schemeClr val="bg1"/>
                </a:solidFill>
              </a:rPr>
              <a:t>th</a:t>
            </a:r>
            <a:r>
              <a:rPr lang="en-US" sz="1700" b="1" dirty="0">
                <a:solidFill>
                  <a:schemeClr val="bg1"/>
                </a:solidFill>
              </a:rPr>
              <a:t> March 2026</a:t>
            </a:r>
            <a:endParaRPr lang="en-US" sz="1700" b="1" dirty="0">
              <a:solidFill>
                <a:schemeClr val="bg1"/>
              </a:solidFill>
              <a:ea typeface="Calibri"/>
              <a:cs typeface="Calibri"/>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a typeface="Calibri"/>
              <a:cs typeface="Calibri"/>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a:p>
            <a:pPr indent="-228600" algn="l">
              <a:buFont typeface="Arial" panose="020B0604020202020204" pitchFamily="34" charset="0"/>
              <a:buChar char="•"/>
            </a:pPr>
            <a:endParaRPr lang="en-US" sz="1700" b="1" dirty="0">
              <a:solidFill>
                <a:schemeClr val="bg1"/>
              </a:solidFill>
            </a:endParaRPr>
          </a:p>
        </p:txBody>
      </p:sp>
      <p:sp>
        <p:nvSpPr>
          <p:cNvPr id="43" name="Freeform: Shape 42">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52E754B6-892E-F0E9-3C7E-DF0B3E37D0AE}"/>
              </a:ext>
            </a:extLst>
          </p:cNvPr>
          <p:cNvPicPr>
            <a:picLocks noChangeAspect="1"/>
          </p:cNvPicPr>
          <p:nvPr/>
        </p:nvPicPr>
        <p:blipFill>
          <a:blip r:embed="rId2"/>
          <a:stretch>
            <a:fillRect/>
          </a:stretch>
        </p:blipFill>
        <p:spPr>
          <a:xfrm>
            <a:off x="7794750" y="3047486"/>
            <a:ext cx="3408121" cy="3109911"/>
          </a:xfrm>
          <a:prstGeom prst="rect">
            <a:avLst/>
          </a:prstGeom>
        </p:spPr>
      </p:pic>
      <p:pic>
        <p:nvPicPr>
          <p:cNvPr id="1026" name="Picture 2" descr="Ramadan Mubarak 2026 Wishes: 50+ Chand Mubarak Wishes, Messages, Images ...">
            <a:extLst>
              <a:ext uri="{FF2B5EF4-FFF2-40B4-BE49-F238E27FC236}">
                <a16:creationId xmlns:a16="http://schemas.microsoft.com/office/drawing/2014/main" id="{746CF5F1-31F7-2727-DEC4-80E0CCF29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484" y="152400"/>
            <a:ext cx="7722704" cy="434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2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9" name="Rectangle 1048">
            <a:extLst>
              <a:ext uri="{FF2B5EF4-FFF2-40B4-BE49-F238E27FC236}">
                <a16:creationId xmlns:a16="http://schemas.microsoft.com/office/drawing/2014/main" id="{1022CA72-2A63-428F-B586-37BA5AB6D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1050">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1"/>
            <a:ext cx="11231745" cy="413142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a:extLst>
              <a:ext uri="{FF2B5EF4-FFF2-40B4-BE49-F238E27FC236}">
                <a16:creationId xmlns:a16="http://schemas.microsoft.com/office/drawing/2014/main" id="{55FA7A8D-FE5B-42D3-4625-0006873F30B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28495" y="364143"/>
            <a:ext cx="3756204" cy="3426462"/>
          </a:xfrm>
          <a:prstGeom prst="rect">
            <a:avLst/>
          </a:prstGeom>
          <a:noFill/>
          <a:extLst>
            <a:ext uri="{909E8E84-426E-40DD-AFC4-6F175D3DCCD1}">
              <a14:hiddenFill xmlns:a14="http://schemas.microsoft.com/office/drawing/2010/main">
                <a:solidFill>
                  <a:srgbClr val="FFFFFF"/>
                </a:solidFill>
              </a14:hiddenFill>
            </a:ext>
          </a:extLst>
        </p:spPr>
      </p:pic>
      <p:sp>
        <p:nvSpPr>
          <p:cNvPr id="1055" name="Rectangle 1054">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37444" y="5460209"/>
            <a:ext cx="1790365"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7">
            <a:extLst>
              <a:ext uri="{FF2B5EF4-FFF2-40B4-BE49-F238E27FC236}">
                <a16:creationId xmlns:a16="http://schemas.microsoft.com/office/drawing/2014/main" id="{B5440473-A460-1A78-E0FB-CA449EF89E4C}"/>
              </a:ext>
            </a:extLst>
          </p:cNvPr>
          <p:cNvSpPr>
            <a:spLocks noChangeArrowheads="1"/>
          </p:cNvSpPr>
          <p:nvPr/>
        </p:nvSpPr>
        <p:spPr bwMode="auto">
          <a:xfrm>
            <a:off x="5162719" y="4495568"/>
            <a:ext cx="6586915" cy="190523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2800" b="1">
                <a:latin typeface="+mn-lt"/>
              </a:rPr>
              <a:t>95% and above Attendance weekly Reward.  </a:t>
            </a:r>
            <a:r>
              <a:rPr lang="en-US" altLang="en-US" sz="2800">
                <a:latin typeface="+mn-lt"/>
              </a:rPr>
              <a:t> </a:t>
            </a:r>
          </a:p>
          <a:p>
            <a:pPr eaLnBrk="1" hangingPunct="1">
              <a:lnSpc>
                <a:spcPct val="90000"/>
              </a:lnSpc>
              <a:spcAft>
                <a:spcPts val="600"/>
              </a:spcAft>
            </a:pPr>
            <a:r>
              <a:rPr lang="en-US" altLang="en-US" sz="2800" b="1">
                <a:latin typeface="+mn-lt"/>
              </a:rPr>
              <a:t>Gain a star for each week your class achieves 95%+ </a:t>
            </a:r>
            <a:r>
              <a:rPr lang="en-US" altLang="en-US" sz="2800" b="1">
                <a:solidFill>
                  <a:srgbClr val="FF0000"/>
                </a:solidFill>
                <a:latin typeface="+mn-lt"/>
              </a:rPr>
              <a:t>How did your class do?</a:t>
            </a:r>
            <a:r>
              <a:rPr lang="en-US" altLang="en-US" sz="2800">
                <a:solidFill>
                  <a:srgbClr val="FF0000"/>
                </a:solidFill>
                <a:latin typeface="+mn-lt"/>
              </a:rPr>
              <a:t> </a:t>
            </a:r>
          </a:p>
          <a:p>
            <a:pPr eaLnBrk="1" hangingPunct="1">
              <a:lnSpc>
                <a:spcPct val="90000"/>
              </a:lnSpc>
              <a:spcAft>
                <a:spcPts val="600"/>
              </a:spcAft>
            </a:pPr>
            <a:endParaRPr lang="en-US" altLang="en-US" sz="2800">
              <a:latin typeface="+mn-lt"/>
            </a:endParaRPr>
          </a:p>
          <a:p>
            <a:pPr marL="0" marR="0" lvl="0" indent="-228600" eaLnBrk="1" fontAlgn="base" hangingPunct="1">
              <a:lnSpc>
                <a:spcPct val="90000"/>
              </a:lnSpc>
              <a:spcBef>
                <a:spcPct val="0"/>
              </a:spcBef>
              <a:spcAft>
                <a:spcPts val="600"/>
              </a:spcAft>
              <a:buClrTx/>
              <a:buSzTx/>
              <a:buFont typeface="Arial" panose="020B0604020202020204" pitchFamily="34" charset="0"/>
              <a:buChar char="•"/>
              <a:tabLst/>
            </a:pPr>
            <a:endParaRPr kumimoji="0" lang="en-US" altLang="en-US" b="0" i="0" u="none" strike="noStrike" cap="none" normalizeH="0" baseline="0">
              <a:ln>
                <a:noFill/>
              </a:ln>
              <a:effectLst/>
              <a:latin typeface="+mn-lt"/>
            </a:endParaRPr>
          </a:p>
        </p:txBody>
      </p:sp>
      <p:sp>
        <p:nvSpPr>
          <p:cNvPr id="12" name="Rectangle 9">
            <a:extLst>
              <a:ext uri="{FF2B5EF4-FFF2-40B4-BE49-F238E27FC236}">
                <a16:creationId xmlns:a16="http://schemas.microsoft.com/office/drawing/2014/main" id="{A941AC7D-09E9-3F79-F913-B9999D569673}"/>
              </a:ext>
            </a:extLst>
          </p:cNvPr>
          <p:cNvSpPr>
            <a:spLocks noChangeArrowheads="1"/>
          </p:cNvSpPr>
          <p:nvPr/>
        </p:nvSpPr>
        <p:spPr bwMode="auto">
          <a:xfrm>
            <a:off x="6071955" y="3115614"/>
            <a:ext cx="48090" cy="25481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algn="ctr" defTabSz="841248" eaLnBrk="0" fontAlgn="base" hangingPunct="0">
              <a:spcBef>
                <a:spcPct val="0"/>
              </a:spcBef>
              <a:spcAft>
                <a:spcPts val="600"/>
              </a:spcAft>
            </a:pPr>
            <a:r>
              <a:rPr lang="en-US" altLang="en-US" sz="1656" kern="1200">
                <a:solidFill>
                  <a:schemeClr val="tx1"/>
                </a:solidFill>
                <a:latin typeface="Calibri" panose="020F0502020204030204" pitchFamily="34" charset="0"/>
                <a:ea typeface="+mn-ea"/>
                <a:cs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0" name="Content Placeholder 9">
            <a:extLst>
              <a:ext uri="{FF2B5EF4-FFF2-40B4-BE49-F238E27FC236}">
                <a16:creationId xmlns:a16="http://schemas.microsoft.com/office/drawing/2014/main" id="{4C914D15-EA28-85F7-5922-0AFC8ECF7968}"/>
              </a:ext>
            </a:extLst>
          </p:cNvPr>
          <p:cNvGraphicFramePr>
            <a:graphicFrameLocks noGrp="1"/>
          </p:cNvGraphicFramePr>
          <p:nvPr>
            <p:ph idx="1"/>
            <p:extLst>
              <p:ext uri="{D42A27DB-BD31-4B8C-83A1-F6EECF244321}">
                <p14:modId xmlns:p14="http://schemas.microsoft.com/office/powerpoint/2010/main" val="16945683"/>
              </p:ext>
            </p:extLst>
          </p:nvPr>
        </p:nvGraphicFramePr>
        <p:xfrm>
          <a:off x="5499100" y="364142"/>
          <a:ext cx="5816601" cy="3426463"/>
        </p:xfrm>
        <a:graphic>
          <a:graphicData uri="http://schemas.openxmlformats.org/drawingml/2006/table">
            <a:tbl>
              <a:tblPr/>
              <a:tblGrid>
                <a:gridCol w="1938867">
                  <a:extLst>
                    <a:ext uri="{9D8B030D-6E8A-4147-A177-3AD203B41FA5}">
                      <a16:colId xmlns:a16="http://schemas.microsoft.com/office/drawing/2014/main" val="3145656724"/>
                    </a:ext>
                  </a:extLst>
                </a:gridCol>
                <a:gridCol w="1938867">
                  <a:extLst>
                    <a:ext uri="{9D8B030D-6E8A-4147-A177-3AD203B41FA5}">
                      <a16:colId xmlns:a16="http://schemas.microsoft.com/office/drawing/2014/main" val="2406971026"/>
                    </a:ext>
                  </a:extLst>
                </a:gridCol>
                <a:gridCol w="1938867">
                  <a:extLst>
                    <a:ext uri="{9D8B030D-6E8A-4147-A177-3AD203B41FA5}">
                      <a16:colId xmlns:a16="http://schemas.microsoft.com/office/drawing/2014/main" val="3590698982"/>
                    </a:ext>
                  </a:extLst>
                </a:gridCol>
              </a:tblGrid>
              <a:tr h="1836191">
                <a:tc>
                  <a:txBody>
                    <a:bodyPr/>
                    <a:lstStyle/>
                    <a:p>
                      <a:pPr fontAlgn="t"/>
                      <a:endParaRPr lang="en-GB" sz="1600">
                        <a:effectLst/>
                      </a:endParaRPr>
                    </a:p>
                    <a:p>
                      <a:pPr algn="l" rtl="0" fontAlgn="base"/>
                      <a:r>
                        <a:rPr lang="en-GB" sz="1600" b="0" i="0">
                          <a:effectLst/>
                          <a:latin typeface="Calibri" panose="020F0502020204030204" pitchFamily="34" charset="0"/>
                        </a:rPr>
                        <a:t> </a:t>
                      </a:r>
                      <a:endParaRPr lang="en-GB" sz="1600" b="0" i="0">
                        <a:effectLst/>
                      </a:endParaRPr>
                    </a:p>
                  </a:txBody>
                  <a:tcPr marL="81973" marR="81973" marT="40986" marB="4098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t"/>
                      <a:endParaRPr lang="en-GB" sz="160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txBody>
                  <a:tcPr marL="81973" marR="81973" marT="40986" marB="4098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fontAlgn="t"/>
                      <a:endParaRPr lang="en-GB" sz="1600">
                        <a:effectLst/>
                      </a:endParaRPr>
                    </a:p>
                    <a:p>
                      <a:pPr algn="l" rtl="0" fontAlgn="base"/>
                      <a:endParaRPr lang="en-GB" sz="1600" b="0" i="0">
                        <a:effectLst/>
                      </a:endParaRPr>
                    </a:p>
                  </a:txBody>
                  <a:tcPr marL="81973" marR="81973" marT="40986" marB="4098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249459750"/>
                  </a:ext>
                </a:extLst>
              </a:tr>
              <a:tr h="1590272">
                <a:tc>
                  <a:txBody>
                    <a:bodyPr/>
                    <a:lstStyle/>
                    <a:p>
                      <a:pPr fontAlgn="t"/>
                      <a:endParaRPr lang="en-GB" sz="1600">
                        <a:effectLst/>
                      </a:endParaRPr>
                    </a:p>
                    <a:p>
                      <a:pPr algn="l" rtl="0" fontAlgn="base"/>
                      <a:r>
                        <a:rPr lang="en-GB" sz="1600" b="0" i="0">
                          <a:effectLst/>
                          <a:latin typeface="Calibri" panose="020F0502020204030204" pitchFamily="34" charset="0"/>
                        </a:rPr>
                        <a:t> </a:t>
                      </a:r>
                      <a:endParaRPr lang="en-GB" sz="1600" b="0" i="0">
                        <a:effectLst/>
                      </a:endParaRPr>
                    </a:p>
                  </a:txBody>
                  <a:tcPr marL="81973" marR="81973" marT="40986" marB="4098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fontAlgn="t"/>
                      <a:endParaRPr lang="en-GB" sz="160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p>
                      <a:pPr algn="l" rtl="0" fontAlgn="base"/>
                      <a:r>
                        <a:rPr lang="en-GB" sz="1600" b="0" i="0">
                          <a:effectLst/>
                          <a:latin typeface="Calibri" panose="020F0502020204030204" pitchFamily="34" charset="0"/>
                        </a:rPr>
                        <a:t> </a:t>
                      </a:r>
                      <a:endParaRPr lang="en-GB" sz="1600" b="0" i="0">
                        <a:effectLst/>
                      </a:endParaRPr>
                    </a:p>
                  </a:txBody>
                  <a:tcPr marL="81973" marR="81973" marT="40986" marB="4098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fontAlgn="t"/>
                      <a:endParaRPr lang="en-GB" sz="1600">
                        <a:effectLst/>
                      </a:endParaRPr>
                    </a:p>
                    <a:p>
                      <a:pPr algn="l" rtl="0" fontAlgn="base"/>
                      <a:r>
                        <a:rPr lang="en-GB" sz="1600" b="0" i="0">
                          <a:effectLst/>
                          <a:latin typeface="Calibri" panose="020F0502020204030204" pitchFamily="34" charset="0"/>
                        </a:rPr>
                        <a:t> </a:t>
                      </a:r>
                      <a:endParaRPr lang="en-GB" sz="1600" b="0" i="0">
                        <a:effectLst/>
                      </a:endParaRPr>
                    </a:p>
                  </a:txBody>
                  <a:tcPr marL="81973" marR="81973" marT="40986" marB="4098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803365656"/>
                  </a:ext>
                </a:extLst>
              </a:tr>
            </a:tbl>
          </a:graphicData>
        </a:graphic>
      </p:graphicFrame>
      <p:sp>
        <p:nvSpPr>
          <p:cNvPr id="13" name="Star: 5 Points 12">
            <a:extLst>
              <a:ext uri="{FF2B5EF4-FFF2-40B4-BE49-F238E27FC236}">
                <a16:creationId xmlns:a16="http://schemas.microsoft.com/office/drawing/2014/main" id="{AC499C42-AFE8-D6DE-4FEB-B55FF8B70E93}"/>
              </a:ext>
            </a:extLst>
          </p:cNvPr>
          <p:cNvSpPr/>
          <p:nvPr/>
        </p:nvSpPr>
        <p:spPr>
          <a:xfrm>
            <a:off x="5850678" y="774700"/>
            <a:ext cx="1030862" cy="800100"/>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3382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Names and Functions of Chemical Elements in Fireworks">
            <a:extLst>
              <a:ext uri="{FF2B5EF4-FFF2-40B4-BE49-F238E27FC236}">
                <a16:creationId xmlns:a16="http://schemas.microsoft.com/office/drawing/2014/main" id="{71907D62-C5EF-4BA0-BD14-EC9102C3CFB4}"/>
              </a:ext>
            </a:extLst>
          </p:cNvPr>
          <p:cNvPicPr>
            <a:picLocks noGrp="1" noChangeAspect="1"/>
          </p:cNvPicPr>
          <p:nvPr>
            <p:ph idx="1"/>
          </p:nvPr>
        </p:nvPicPr>
        <p:blipFill rotWithShape="1">
          <a:blip r:embed="rId2"/>
          <a:srcRect t="13553" b="1861"/>
          <a:stretch/>
        </p:blipFill>
        <p:spPr>
          <a:xfrm>
            <a:off x="20" y="10"/>
            <a:ext cx="12191980" cy="6857990"/>
          </a:xfrm>
          <a:prstGeom prst="rect">
            <a:avLst/>
          </a:prstGeom>
        </p:spPr>
      </p:pic>
      <p:sp>
        <p:nvSpPr>
          <p:cNvPr id="2" name="Title 1">
            <a:extLst>
              <a:ext uri="{FF2B5EF4-FFF2-40B4-BE49-F238E27FC236}">
                <a16:creationId xmlns:a16="http://schemas.microsoft.com/office/drawing/2014/main" id="{3024E9FF-9302-93F9-60FD-3302F5D6BD5A}"/>
              </a:ext>
            </a:extLst>
          </p:cNvPr>
          <p:cNvSpPr>
            <a:spLocks noGrp="1"/>
          </p:cNvSpPr>
          <p:nvPr>
            <p:ph type="title"/>
          </p:nvPr>
        </p:nvSpPr>
        <p:spPr>
          <a:xfrm>
            <a:off x="502612" y="2894203"/>
            <a:ext cx="9885571" cy="3693410"/>
          </a:xfrm>
          <a:solidFill>
            <a:schemeClr val="bg1">
              <a:alpha val="90000"/>
            </a:schemeClr>
          </a:solidFill>
          <a:ln w="127000" cap="sq" cmpd="thinThick">
            <a:solidFill>
              <a:schemeClr val="bg1"/>
            </a:solidFill>
          </a:ln>
        </p:spPr>
        <p:txBody>
          <a:bodyPr vert="horz" wrap="square" lIns="91440" tIns="45720" rIns="91440" bIns="45720" rtlCol="0" anchor="ctr">
            <a:normAutofit fontScale="90000"/>
          </a:bodyPr>
          <a:lstStyle/>
          <a:p>
            <a:pPr algn="ctr"/>
            <a:br>
              <a:rPr lang="en-US" sz="3200" b="1" dirty="0">
                <a:solidFill>
                  <a:srgbClr val="FF0000"/>
                </a:solidFill>
                <a:ea typeface="Calibri Light"/>
                <a:cs typeface="Calibri Light"/>
              </a:rPr>
            </a:br>
            <a:br>
              <a:rPr lang="en-US" sz="3200" b="1" dirty="0">
                <a:ea typeface="Calibri Light"/>
                <a:cs typeface="Calibri Light"/>
              </a:rPr>
            </a:br>
            <a:r>
              <a:rPr lang="en-US" sz="3200" b="1" dirty="0">
                <a:solidFill>
                  <a:srgbClr val="FF0000"/>
                </a:solidFill>
                <a:ea typeface="Calibri Light"/>
                <a:cs typeface="Calibri Light"/>
              </a:rPr>
              <a:t>16 classes over 95%</a:t>
            </a:r>
            <a:br>
              <a:rPr lang="en-US" sz="3200" b="1" dirty="0">
                <a:solidFill>
                  <a:srgbClr val="FF0000"/>
                </a:solidFill>
                <a:ea typeface="Calibri Light"/>
                <a:cs typeface="Calibri Light"/>
              </a:rPr>
            </a:br>
            <a:br>
              <a:rPr lang="en-US" sz="3200" b="1" dirty="0">
                <a:solidFill>
                  <a:srgbClr val="FF0000"/>
                </a:solidFill>
                <a:ea typeface="Calibri Light"/>
                <a:cs typeface="Calibri Light"/>
              </a:rPr>
            </a:br>
            <a:br>
              <a:rPr lang="en-US" sz="3200" b="1" dirty="0">
                <a:ea typeface="Calibri Light"/>
                <a:cs typeface="Calibri Light"/>
              </a:rPr>
            </a:br>
            <a:r>
              <a:rPr lang="en-US" sz="3200" b="1" dirty="0">
                <a:ea typeface="Calibri Light"/>
                <a:cs typeface="Calibri Light"/>
              </a:rPr>
              <a:t>A really strong start to Spring 2 half term</a:t>
            </a:r>
            <a:br>
              <a:rPr lang="en-US" sz="3200" b="1" dirty="0">
                <a:ea typeface="Calibri Light"/>
                <a:cs typeface="Calibri Light"/>
              </a:rPr>
            </a:br>
            <a:br>
              <a:rPr lang="en-US" sz="3200" b="1" dirty="0">
                <a:solidFill>
                  <a:srgbClr val="FF0000"/>
                </a:solidFill>
                <a:ea typeface="Calibri Light"/>
                <a:cs typeface="Calibri Light"/>
              </a:rPr>
            </a:br>
            <a:r>
              <a:rPr lang="en-US" sz="3200" b="1" dirty="0">
                <a:solidFill>
                  <a:srgbClr val="FF0000"/>
                </a:solidFill>
                <a:ea typeface="Calibri Light"/>
                <a:cs typeface="Calibri Light"/>
              </a:rPr>
              <a:t>One class 100%  Well done.</a:t>
            </a:r>
            <a:br>
              <a:rPr lang="en-US" sz="3200" b="1" dirty="0">
                <a:ea typeface="Calibri Light"/>
                <a:cs typeface="Calibri Light"/>
              </a:rPr>
            </a:br>
            <a:br>
              <a:rPr lang="en-US" sz="3200" b="1" dirty="0">
                <a:solidFill>
                  <a:srgbClr val="FF0000"/>
                </a:solidFill>
                <a:ea typeface="Calibri Light"/>
                <a:cs typeface="Calibri Light"/>
              </a:rPr>
            </a:br>
            <a:br>
              <a:rPr lang="en-US" sz="3200" b="1" dirty="0">
                <a:ea typeface="Calibri Light"/>
                <a:cs typeface="Calibri Light"/>
              </a:rPr>
            </a:br>
            <a:endParaRPr lang="en-US" sz="3200" b="1" dirty="0">
              <a:solidFill>
                <a:srgbClr val="000000"/>
              </a:solidFill>
              <a:ea typeface="Calibri Light"/>
              <a:cs typeface="Calibri Light"/>
            </a:endParaRPr>
          </a:p>
        </p:txBody>
      </p:sp>
    </p:spTree>
    <p:extLst>
      <p:ext uri="{BB962C8B-B14F-4D97-AF65-F5344CB8AC3E}">
        <p14:creationId xmlns:p14="http://schemas.microsoft.com/office/powerpoint/2010/main" val="1673727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8D015-C314-472E-1C22-E227508D6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A2D3B-6796-FEBC-9FAD-FEE2EC143196}"/>
              </a:ext>
            </a:extLst>
          </p:cNvPr>
          <p:cNvSpPr>
            <a:spLocks noGrp="1"/>
          </p:cNvSpPr>
          <p:nvPr>
            <p:ph type="title"/>
          </p:nvPr>
        </p:nvSpPr>
        <p:spPr/>
        <p:txBody>
          <a:bodyPr/>
          <a:lstStyle/>
          <a:p>
            <a:r>
              <a:rPr lang="en-US">
                <a:cs typeface="Calibri Light"/>
              </a:rPr>
              <a:t>Ward End weekly attendance</a:t>
            </a:r>
            <a:endParaRPr lang="en-US"/>
          </a:p>
        </p:txBody>
      </p:sp>
      <p:graphicFrame>
        <p:nvGraphicFramePr>
          <p:cNvPr id="7" name="Table 7">
            <a:extLst>
              <a:ext uri="{FF2B5EF4-FFF2-40B4-BE49-F238E27FC236}">
                <a16:creationId xmlns:a16="http://schemas.microsoft.com/office/drawing/2014/main" id="{69501E6C-EA4F-6090-A62D-319CC7B19348}"/>
              </a:ext>
            </a:extLst>
          </p:cNvPr>
          <p:cNvGraphicFramePr>
            <a:graphicFrameLocks noGrp="1"/>
          </p:cNvGraphicFramePr>
          <p:nvPr>
            <p:ph idx="1"/>
            <p:extLst>
              <p:ext uri="{D42A27DB-BD31-4B8C-83A1-F6EECF244321}">
                <p14:modId xmlns:p14="http://schemas.microsoft.com/office/powerpoint/2010/main" val="3885540671"/>
              </p:ext>
            </p:extLst>
          </p:nvPr>
        </p:nvGraphicFramePr>
        <p:xfrm>
          <a:off x="825027" y="1391551"/>
          <a:ext cx="8314829" cy="5355376"/>
        </p:xfrm>
        <a:graphic>
          <a:graphicData uri="http://schemas.openxmlformats.org/drawingml/2006/table">
            <a:tbl>
              <a:tblPr firstRow="1" bandRow="1">
                <a:tableStyleId>{5C22544A-7EE6-4342-B048-85BDC9FD1C3A}</a:tableStyleId>
              </a:tblPr>
              <a:tblGrid>
                <a:gridCol w="976711">
                  <a:extLst>
                    <a:ext uri="{9D8B030D-6E8A-4147-A177-3AD203B41FA5}">
                      <a16:colId xmlns:a16="http://schemas.microsoft.com/office/drawing/2014/main" val="3451341554"/>
                    </a:ext>
                  </a:extLst>
                </a:gridCol>
                <a:gridCol w="1427383">
                  <a:extLst>
                    <a:ext uri="{9D8B030D-6E8A-4147-A177-3AD203B41FA5}">
                      <a16:colId xmlns:a16="http://schemas.microsoft.com/office/drawing/2014/main" val="1577369742"/>
                    </a:ext>
                  </a:extLst>
                </a:gridCol>
                <a:gridCol w="1457860">
                  <a:extLst>
                    <a:ext uri="{9D8B030D-6E8A-4147-A177-3AD203B41FA5}">
                      <a16:colId xmlns:a16="http://schemas.microsoft.com/office/drawing/2014/main" val="2533194778"/>
                    </a:ext>
                  </a:extLst>
                </a:gridCol>
                <a:gridCol w="1406336">
                  <a:extLst>
                    <a:ext uri="{9D8B030D-6E8A-4147-A177-3AD203B41FA5}">
                      <a16:colId xmlns:a16="http://schemas.microsoft.com/office/drawing/2014/main" val="2839853832"/>
                    </a:ext>
                  </a:extLst>
                </a:gridCol>
                <a:gridCol w="1162939">
                  <a:extLst>
                    <a:ext uri="{9D8B030D-6E8A-4147-A177-3AD203B41FA5}">
                      <a16:colId xmlns:a16="http://schemas.microsoft.com/office/drawing/2014/main" val="2263260307"/>
                    </a:ext>
                  </a:extLst>
                </a:gridCol>
                <a:gridCol w="993222">
                  <a:extLst>
                    <a:ext uri="{9D8B030D-6E8A-4147-A177-3AD203B41FA5}">
                      <a16:colId xmlns:a16="http://schemas.microsoft.com/office/drawing/2014/main" val="445395172"/>
                    </a:ext>
                  </a:extLst>
                </a:gridCol>
                <a:gridCol w="890378">
                  <a:extLst>
                    <a:ext uri="{9D8B030D-6E8A-4147-A177-3AD203B41FA5}">
                      <a16:colId xmlns:a16="http://schemas.microsoft.com/office/drawing/2014/main" val="4110935021"/>
                    </a:ext>
                  </a:extLst>
                </a:gridCol>
              </a:tblGrid>
              <a:tr h="921611">
                <a:tc>
                  <a:txBody>
                    <a:bodyPr/>
                    <a:lstStyle/>
                    <a:p>
                      <a:endParaRPr lang="en-GB" dirty="0"/>
                    </a:p>
                    <a:p>
                      <a:r>
                        <a:rPr lang="en-GB" dirty="0"/>
                        <a:t>YEAR</a:t>
                      </a:r>
                    </a:p>
                  </a:txBody>
                  <a:tcPr/>
                </a:tc>
                <a:tc>
                  <a:txBody>
                    <a:bodyPr/>
                    <a:lstStyle/>
                    <a:p>
                      <a:pPr lvl="0">
                        <a:buNone/>
                      </a:pPr>
                      <a:r>
                        <a:rPr lang="en-GB" dirty="0"/>
                        <a:t>Wb 23</a:t>
                      </a:r>
                      <a:r>
                        <a:rPr lang="en-GB" baseline="30000" dirty="0"/>
                        <a:t>rd</a:t>
                      </a:r>
                      <a:r>
                        <a:rPr lang="en-GB" dirty="0"/>
                        <a:t> Feb</a:t>
                      </a:r>
                    </a:p>
                  </a:txBody>
                  <a:tcPr/>
                </a:tc>
                <a:tc>
                  <a:txBody>
                    <a:bodyPr/>
                    <a:lstStyle/>
                    <a:p>
                      <a:pPr lvl="0">
                        <a:buNone/>
                      </a:pPr>
                      <a:r>
                        <a:rPr lang="en-GB" dirty="0"/>
                        <a:t>Wb 2</a:t>
                      </a:r>
                      <a:r>
                        <a:rPr lang="en-GB" baseline="30000" dirty="0"/>
                        <a:t>nd</a:t>
                      </a:r>
                      <a:r>
                        <a:rPr lang="en-GB" dirty="0"/>
                        <a:t> March</a:t>
                      </a:r>
                    </a:p>
                  </a:txBody>
                  <a:tcPr/>
                </a:tc>
                <a:tc>
                  <a:txBody>
                    <a:bodyPr/>
                    <a:lstStyle/>
                    <a:p>
                      <a:pPr lvl="0">
                        <a:buNone/>
                      </a:pPr>
                      <a:r>
                        <a:rPr lang="en-GB" dirty="0"/>
                        <a:t>Wb </a:t>
                      </a:r>
                    </a:p>
                  </a:txBody>
                  <a:tcPr/>
                </a:tc>
                <a:tc>
                  <a:txBody>
                    <a:bodyPr/>
                    <a:lstStyle/>
                    <a:p>
                      <a:pPr lvl="0">
                        <a:buNone/>
                      </a:pPr>
                      <a:r>
                        <a:rPr lang="en-GB" dirty="0"/>
                        <a:t>Wb </a:t>
                      </a:r>
                    </a:p>
                  </a:txBody>
                  <a:tcPr/>
                </a:tc>
                <a:tc>
                  <a:txBody>
                    <a:bodyPr/>
                    <a:lstStyle/>
                    <a:p>
                      <a:pPr lvl="0">
                        <a:buNone/>
                      </a:pPr>
                      <a:r>
                        <a:rPr lang="en-GB" dirty="0"/>
                        <a:t>Wb</a:t>
                      </a:r>
                    </a:p>
                  </a:txBody>
                  <a:tcPr/>
                </a:tc>
                <a:tc>
                  <a:txBody>
                    <a:bodyPr/>
                    <a:lstStyle/>
                    <a:p>
                      <a:pPr lvl="0">
                        <a:buNone/>
                      </a:pPr>
                      <a:r>
                        <a:rPr lang="en-GB" dirty="0"/>
                        <a:t>Wb</a:t>
                      </a:r>
                    </a:p>
                  </a:txBody>
                  <a:tcPr/>
                </a:tc>
                <a:extLst>
                  <a:ext uri="{0D108BD9-81ED-4DB2-BD59-A6C34878D82A}">
                    <a16:rowId xmlns:a16="http://schemas.microsoft.com/office/drawing/2014/main" val="1962096173"/>
                  </a:ext>
                </a:extLst>
              </a:tr>
              <a:tr h="541955">
                <a:tc>
                  <a:txBody>
                    <a:bodyPr/>
                    <a:lstStyle/>
                    <a:p>
                      <a:r>
                        <a:rPr lang="en-GB" b="1" dirty="0"/>
                        <a:t>6.1</a:t>
                      </a:r>
                    </a:p>
                  </a:txBody>
                  <a:tcPr/>
                </a:tc>
                <a:tc>
                  <a:txBody>
                    <a:bodyPr/>
                    <a:lstStyle/>
                    <a:p>
                      <a:pPr lvl="0">
                        <a:buNone/>
                      </a:pPr>
                      <a:r>
                        <a:rPr lang="en-GB" b="1" dirty="0"/>
                        <a:t>93%</a:t>
                      </a:r>
                    </a:p>
                  </a:txBody>
                  <a:tcPr>
                    <a:solidFill>
                      <a:schemeClr val="bg2"/>
                    </a:solidFill>
                  </a:tcPr>
                </a:tc>
                <a:tc>
                  <a:txBody>
                    <a:bodyPr/>
                    <a:lstStyle/>
                    <a:p>
                      <a:pPr lvl="0">
                        <a:buNone/>
                      </a:pPr>
                      <a:r>
                        <a:rPr lang="en-GB" b="1" dirty="0"/>
                        <a:t>96%</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8729763"/>
                  </a:ext>
                </a:extLst>
              </a:tr>
              <a:tr h="541955">
                <a:tc>
                  <a:txBody>
                    <a:bodyPr/>
                    <a:lstStyle/>
                    <a:p>
                      <a:r>
                        <a:rPr lang="en-GB" b="1" dirty="0"/>
                        <a:t>6.2</a:t>
                      </a:r>
                    </a:p>
                  </a:txBody>
                  <a:tcPr/>
                </a:tc>
                <a:tc>
                  <a:txBody>
                    <a:bodyPr/>
                    <a:lstStyle/>
                    <a:p>
                      <a:pPr lvl="0">
                        <a:buNone/>
                      </a:pPr>
                      <a:r>
                        <a:rPr lang="en-GB" b="1" dirty="0"/>
                        <a:t>96%</a:t>
                      </a:r>
                    </a:p>
                  </a:txBody>
                  <a:tcPr>
                    <a:solidFill>
                      <a:srgbClr val="FFC000"/>
                    </a:solidFill>
                  </a:tcPr>
                </a:tc>
                <a:tc>
                  <a:txBody>
                    <a:bodyPr/>
                    <a:lstStyle/>
                    <a:p>
                      <a:pPr lvl="0">
                        <a:buNone/>
                      </a:pPr>
                      <a:r>
                        <a:rPr lang="en-GB" b="1" dirty="0"/>
                        <a:t>99%</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005324757"/>
                  </a:ext>
                </a:extLst>
              </a:tr>
              <a:tr h="541955">
                <a:tc>
                  <a:txBody>
                    <a:bodyPr/>
                    <a:lstStyle/>
                    <a:p>
                      <a:r>
                        <a:rPr lang="en-GB" b="1" dirty="0"/>
                        <a:t>6.3</a:t>
                      </a:r>
                    </a:p>
                  </a:txBody>
                  <a:tcPr/>
                </a:tc>
                <a:tc>
                  <a:txBody>
                    <a:bodyPr/>
                    <a:lstStyle/>
                    <a:p>
                      <a:pPr lvl="0">
                        <a:buNone/>
                      </a:pPr>
                      <a:r>
                        <a:rPr lang="en-GB" b="1" dirty="0"/>
                        <a:t>95%</a:t>
                      </a:r>
                    </a:p>
                  </a:txBody>
                  <a:tcPr>
                    <a:solidFill>
                      <a:srgbClr val="FFC000"/>
                    </a:solidFill>
                  </a:tcPr>
                </a:tc>
                <a:tc>
                  <a:txBody>
                    <a:bodyPr/>
                    <a:lstStyle/>
                    <a:p>
                      <a:pPr lvl="0">
                        <a:buNone/>
                      </a:pPr>
                      <a:r>
                        <a:rPr lang="en-GB" b="1" dirty="0"/>
                        <a:t>94%</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111904153"/>
                  </a:ext>
                </a:extLst>
              </a:tr>
              <a:tr h="541955">
                <a:tc>
                  <a:txBody>
                    <a:bodyPr/>
                    <a:lstStyle/>
                    <a:p>
                      <a:r>
                        <a:rPr lang="en-GB" b="1" dirty="0"/>
                        <a:t>6.4</a:t>
                      </a:r>
                    </a:p>
                  </a:txBody>
                  <a:tcPr/>
                </a:tc>
                <a:tc>
                  <a:txBody>
                    <a:bodyPr/>
                    <a:lstStyle/>
                    <a:p>
                      <a:pPr lvl="0">
                        <a:buNone/>
                      </a:pPr>
                      <a:r>
                        <a:rPr lang="en-GB" b="1" dirty="0"/>
                        <a:t>98%</a:t>
                      </a:r>
                    </a:p>
                  </a:txBody>
                  <a:tcPr>
                    <a:solidFill>
                      <a:srgbClr val="FFC000"/>
                    </a:solidFill>
                  </a:tcPr>
                </a:tc>
                <a:tc>
                  <a:txBody>
                    <a:bodyPr/>
                    <a:lstStyle/>
                    <a:p>
                      <a:pPr lvl="0">
                        <a:buNone/>
                      </a:pPr>
                      <a:r>
                        <a:rPr lang="en-GB" b="1" dirty="0"/>
                        <a:t>94%</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181005263"/>
                  </a:ext>
                </a:extLst>
              </a:tr>
              <a:tr h="618416">
                <a:tc>
                  <a:txBody>
                    <a:bodyPr/>
                    <a:lstStyle/>
                    <a:p>
                      <a:r>
                        <a:rPr lang="en-GB" b="1" dirty="0"/>
                        <a:t>5.1</a:t>
                      </a:r>
                    </a:p>
                  </a:txBody>
                  <a:tcPr/>
                </a:tc>
                <a:tc>
                  <a:txBody>
                    <a:bodyPr/>
                    <a:lstStyle/>
                    <a:p>
                      <a:pPr lvl="0">
                        <a:buNone/>
                      </a:pPr>
                      <a:r>
                        <a:rPr lang="en-GB" b="1" dirty="0"/>
                        <a:t>95%</a:t>
                      </a:r>
                    </a:p>
                  </a:txBody>
                  <a:tcPr>
                    <a:solidFill>
                      <a:srgbClr val="FFC000"/>
                    </a:solidFill>
                  </a:tcPr>
                </a:tc>
                <a:tc>
                  <a:txBody>
                    <a:bodyPr/>
                    <a:lstStyle/>
                    <a:p>
                      <a:pPr lvl="0">
                        <a:buNone/>
                      </a:pPr>
                      <a:r>
                        <a:rPr lang="en-GB" b="1" dirty="0"/>
                        <a:t>94%</a:t>
                      </a:r>
                    </a:p>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268695989"/>
                  </a:ext>
                </a:extLst>
              </a:tr>
              <a:tr h="541955">
                <a:tc>
                  <a:txBody>
                    <a:bodyPr/>
                    <a:lstStyle/>
                    <a:p>
                      <a:r>
                        <a:rPr lang="en-GB" b="1" dirty="0"/>
                        <a:t>5.2</a:t>
                      </a:r>
                    </a:p>
                  </a:txBody>
                  <a:tcPr/>
                </a:tc>
                <a:tc>
                  <a:txBody>
                    <a:bodyPr/>
                    <a:lstStyle/>
                    <a:p>
                      <a:pPr lvl="0">
                        <a:buNone/>
                      </a:pPr>
                      <a:r>
                        <a:rPr lang="en-GB" b="1" dirty="0"/>
                        <a:t>95%</a:t>
                      </a:r>
                    </a:p>
                  </a:txBody>
                  <a:tcPr>
                    <a:solidFill>
                      <a:srgbClr val="FFC000"/>
                    </a:solidFill>
                  </a:tcPr>
                </a:tc>
                <a:tc>
                  <a:txBody>
                    <a:bodyPr/>
                    <a:lstStyle/>
                    <a:p>
                      <a:pPr lvl="0">
                        <a:buNone/>
                      </a:pPr>
                      <a:r>
                        <a:rPr lang="en-GB" b="1" dirty="0"/>
                        <a:t>97%</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18886939"/>
                  </a:ext>
                </a:extLst>
              </a:tr>
              <a:tr h="541955">
                <a:tc>
                  <a:txBody>
                    <a:bodyPr/>
                    <a:lstStyle/>
                    <a:p>
                      <a:r>
                        <a:rPr lang="en-GB" b="1" dirty="0"/>
                        <a:t>5.3</a:t>
                      </a:r>
                    </a:p>
                  </a:txBody>
                  <a:tcPr/>
                </a:tc>
                <a:tc>
                  <a:txBody>
                    <a:bodyPr/>
                    <a:lstStyle/>
                    <a:p>
                      <a:pPr lvl="0">
                        <a:buNone/>
                      </a:pPr>
                      <a:r>
                        <a:rPr lang="en-GB" b="1" dirty="0"/>
                        <a:t>97%</a:t>
                      </a:r>
                    </a:p>
                  </a:txBody>
                  <a:tcPr>
                    <a:solidFill>
                      <a:srgbClr val="FFC000"/>
                    </a:solidFill>
                  </a:tcPr>
                </a:tc>
                <a:tc>
                  <a:txBody>
                    <a:bodyPr/>
                    <a:lstStyle/>
                    <a:p>
                      <a:pPr lvl="0">
                        <a:buNone/>
                      </a:pPr>
                      <a:r>
                        <a:rPr lang="en-GB" b="1" dirty="0"/>
                        <a:t>95%</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3854486860"/>
                  </a:ext>
                </a:extLst>
              </a:tr>
              <a:tr h="541955">
                <a:tc>
                  <a:txBody>
                    <a:bodyPr/>
                    <a:lstStyle/>
                    <a:p>
                      <a:r>
                        <a:rPr lang="en-GB" b="1" dirty="0"/>
                        <a:t>5.4</a:t>
                      </a:r>
                    </a:p>
                  </a:txBody>
                  <a:tcPr/>
                </a:tc>
                <a:tc>
                  <a:txBody>
                    <a:bodyPr/>
                    <a:lstStyle/>
                    <a:p>
                      <a:pPr lvl="0">
                        <a:buNone/>
                      </a:pPr>
                      <a:r>
                        <a:rPr lang="en-GB" b="1" dirty="0"/>
                        <a:t>98%</a:t>
                      </a:r>
                    </a:p>
                  </a:txBody>
                  <a:tcPr>
                    <a:solidFill>
                      <a:srgbClr val="FFC000"/>
                    </a:solidFill>
                  </a:tcPr>
                </a:tc>
                <a:tc>
                  <a:txBody>
                    <a:bodyPr/>
                    <a:lstStyle/>
                    <a:p>
                      <a:pPr lvl="0">
                        <a:buNone/>
                      </a:pPr>
                      <a:r>
                        <a:rPr lang="en-GB" b="1" dirty="0"/>
                        <a:t>98%</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8538436"/>
                  </a:ext>
                </a:extLst>
              </a:tr>
            </a:tbl>
          </a:graphicData>
        </a:graphic>
      </p:graphicFrame>
      <p:pic>
        <p:nvPicPr>
          <p:cNvPr id="4" name="Picture 3" descr="A yellow sign with a group of people and text&#10;&#10;Description automatically generated">
            <a:extLst>
              <a:ext uri="{FF2B5EF4-FFF2-40B4-BE49-F238E27FC236}">
                <a16:creationId xmlns:a16="http://schemas.microsoft.com/office/drawing/2014/main" id="{889AC57F-EB47-E46C-F0BB-642DB3CBF6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66041" y="184438"/>
            <a:ext cx="835054" cy="832905"/>
          </a:xfrm>
          <a:prstGeom prst="rect">
            <a:avLst/>
          </a:prstGeom>
        </p:spPr>
      </p:pic>
    </p:spTree>
    <p:extLst>
      <p:ext uri="{BB962C8B-B14F-4D97-AF65-F5344CB8AC3E}">
        <p14:creationId xmlns:p14="http://schemas.microsoft.com/office/powerpoint/2010/main" val="374823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9BE2C-46AE-41A0-3A35-D1649817A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12B89-7C02-DDC6-6076-EEEB1B7064B3}"/>
              </a:ext>
            </a:extLst>
          </p:cNvPr>
          <p:cNvSpPr>
            <a:spLocks noGrp="1"/>
          </p:cNvSpPr>
          <p:nvPr>
            <p:ph type="title"/>
          </p:nvPr>
        </p:nvSpPr>
        <p:spPr/>
        <p:txBody>
          <a:bodyPr/>
          <a:lstStyle/>
          <a:p>
            <a:r>
              <a:rPr lang="en-US">
                <a:cs typeface="Calibri Light"/>
              </a:rPr>
              <a:t>Ward End weekly attendance</a:t>
            </a:r>
            <a:endParaRPr lang="en-US"/>
          </a:p>
        </p:txBody>
      </p:sp>
      <p:graphicFrame>
        <p:nvGraphicFramePr>
          <p:cNvPr id="7" name="Table 7">
            <a:extLst>
              <a:ext uri="{FF2B5EF4-FFF2-40B4-BE49-F238E27FC236}">
                <a16:creationId xmlns:a16="http://schemas.microsoft.com/office/drawing/2014/main" id="{5AF2FC5E-2737-9166-E7A6-048194F3A6E8}"/>
              </a:ext>
            </a:extLst>
          </p:cNvPr>
          <p:cNvGraphicFramePr>
            <a:graphicFrameLocks noGrp="1"/>
          </p:cNvGraphicFramePr>
          <p:nvPr>
            <p:ph idx="1"/>
            <p:extLst>
              <p:ext uri="{D42A27DB-BD31-4B8C-83A1-F6EECF244321}">
                <p14:modId xmlns:p14="http://schemas.microsoft.com/office/powerpoint/2010/main" val="1921792258"/>
              </p:ext>
            </p:extLst>
          </p:nvPr>
        </p:nvGraphicFramePr>
        <p:xfrm>
          <a:off x="825030" y="1391551"/>
          <a:ext cx="7499116" cy="5392707"/>
        </p:xfrm>
        <a:graphic>
          <a:graphicData uri="http://schemas.openxmlformats.org/drawingml/2006/table">
            <a:tbl>
              <a:tblPr firstRow="1" bandRow="1">
                <a:tableStyleId>{5C22544A-7EE6-4342-B048-85BDC9FD1C3A}</a:tableStyleId>
              </a:tblPr>
              <a:tblGrid>
                <a:gridCol w="648244">
                  <a:extLst>
                    <a:ext uri="{9D8B030D-6E8A-4147-A177-3AD203B41FA5}">
                      <a16:colId xmlns:a16="http://schemas.microsoft.com/office/drawing/2014/main" val="3451341554"/>
                    </a:ext>
                  </a:extLst>
                </a:gridCol>
                <a:gridCol w="1100719">
                  <a:extLst>
                    <a:ext uri="{9D8B030D-6E8A-4147-A177-3AD203B41FA5}">
                      <a16:colId xmlns:a16="http://schemas.microsoft.com/office/drawing/2014/main" val="2849786961"/>
                    </a:ext>
                  </a:extLst>
                </a:gridCol>
                <a:gridCol w="1170001">
                  <a:extLst>
                    <a:ext uri="{9D8B030D-6E8A-4147-A177-3AD203B41FA5}">
                      <a16:colId xmlns:a16="http://schemas.microsoft.com/office/drawing/2014/main" val="1248758268"/>
                    </a:ext>
                  </a:extLst>
                </a:gridCol>
                <a:gridCol w="1145038">
                  <a:extLst>
                    <a:ext uri="{9D8B030D-6E8A-4147-A177-3AD203B41FA5}">
                      <a16:colId xmlns:a16="http://schemas.microsoft.com/office/drawing/2014/main" val="2961498032"/>
                    </a:ext>
                  </a:extLst>
                </a:gridCol>
                <a:gridCol w="1145038">
                  <a:extLst>
                    <a:ext uri="{9D8B030D-6E8A-4147-A177-3AD203B41FA5}">
                      <a16:colId xmlns:a16="http://schemas.microsoft.com/office/drawing/2014/main" val="290236774"/>
                    </a:ext>
                  </a:extLst>
                </a:gridCol>
                <a:gridCol w="1145038">
                  <a:extLst>
                    <a:ext uri="{9D8B030D-6E8A-4147-A177-3AD203B41FA5}">
                      <a16:colId xmlns:a16="http://schemas.microsoft.com/office/drawing/2014/main" val="2843937924"/>
                    </a:ext>
                  </a:extLst>
                </a:gridCol>
                <a:gridCol w="1145038">
                  <a:extLst>
                    <a:ext uri="{9D8B030D-6E8A-4147-A177-3AD203B41FA5}">
                      <a16:colId xmlns:a16="http://schemas.microsoft.com/office/drawing/2014/main" val="39625949"/>
                    </a:ext>
                  </a:extLst>
                </a:gridCol>
              </a:tblGrid>
              <a:tr h="1160268">
                <a:tc>
                  <a:txBody>
                    <a:bodyPr/>
                    <a:lstStyle/>
                    <a:p>
                      <a:pPr lvl="0">
                        <a:buNone/>
                      </a:pPr>
                      <a:endParaRPr lang="en-GB" sz="1800" b="1" i="0" u="none" strike="noStrike" noProof="0" dirty="0">
                        <a:solidFill>
                          <a:srgbClr val="FFFFFF"/>
                        </a:solidFill>
                        <a:latin typeface="Calibri"/>
                      </a:endParaRPr>
                    </a:p>
                  </a:txBody>
                  <a:tcPr/>
                </a:tc>
                <a:tc>
                  <a:txBody>
                    <a:bodyPr/>
                    <a:lstStyle/>
                    <a:p>
                      <a:pPr lvl="0">
                        <a:buNone/>
                      </a:pPr>
                      <a:r>
                        <a:rPr lang="en-US" dirty="0"/>
                        <a:t>Wb 23</a:t>
                      </a:r>
                      <a:r>
                        <a:rPr lang="en-US" baseline="30000" dirty="0"/>
                        <a:t>rd</a:t>
                      </a:r>
                      <a:r>
                        <a:rPr lang="en-US" dirty="0"/>
                        <a:t> Feb</a:t>
                      </a:r>
                    </a:p>
                  </a:txBody>
                  <a:tcPr/>
                </a:tc>
                <a:tc>
                  <a:txBody>
                    <a:bodyPr/>
                    <a:lstStyle/>
                    <a:p>
                      <a:pPr lvl="0">
                        <a:buNone/>
                      </a:pPr>
                      <a:r>
                        <a:rPr lang="en-GB" dirty="0"/>
                        <a:t>Wb  2</a:t>
                      </a:r>
                      <a:r>
                        <a:rPr lang="en-GB" baseline="30000" dirty="0"/>
                        <a:t>nd</a:t>
                      </a:r>
                      <a:r>
                        <a:rPr lang="en-GB" dirty="0"/>
                        <a:t> March</a:t>
                      </a:r>
                    </a:p>
                  </a:txBody>
                  <a:tcPr/>
                </a:tc>
                <a:tc>
                  <a:txBody>
                    <a:bodyPr/>
                    <a:lstStyle/>
                    <a:p>
                      <a:pPr lvl="0">
                        <a:buNone/>
                      </a:pPr>
                      <a:r>
                        <a:rPr lang="en-GB" dirty="0"/>
                        <a:t>Week  </a:t>
                      </a:r>
                    </a:p>
                  </a:txBody>
                  <a:tcPr/>
                </a:tc>
                <a:tc>
                  <a:txBody>
                    <a:bodyPr/>
                    <a:lstStyle/>
                    <a:p>
                      <a:pPr lvl="0">
                        <a:buNone/>
                      </a:pPr>
                      <a:r>
                        <a:rPr lang="en-GB" dirty="0"/>
                        <a:t>Wb   </a:t>
                      </a:r>
                    </a:p>
                  </a:txBody>
                  <a:tcPr/>
                </a:tc>
                <a:tc>
                  <a:txBody>
                    <a:bodyPr/>
                    <a:lstStyle/>
                    <a:p>
                      <a:pPr lvl="0">
                        <a:buNone/>
                      </a:pPr>
                      <a:r>
                        <a:rPr lang="en-GB" dirty="0"/>
                        <a:t>Wb  </a:t>
                      </a:r>
                    </a:p>
                  </a:txBody>
                  <a:tcPr/>
                </a:tc>
                <a:tc>
                  <a:txBody>
                    <a:bodyPr/>
                    <a:lstStyle/>
                    <a:p>
                      <a:pPr lvl="0">
                        <a:buNone/>
                      </a:pPr>
                      <a:r>
                        <a:rPr lang="en-GB" dirty="0"/>
                        <a:t>Wb </a:t>
                      </a:r>
                    </a:p>
                  </a:txBody>
                  <a:tcPr/>
                </a:tc>
                <a:extLst>
                  <a:ext uri="{0D108BD9-81ED-4DB2-BD59-A6C34878D82A}">
                    <a16:rowId xmlns:a16="http://schemas.microsoft.com/office/drawing/2014/main" val="1962096173"/>
                  </a:ext>
                </a:extLst>
              </a:tr>
              <a:tr h="493759">
                <a:tc>
                  <a:txBody>
                    <a:bodyPr/>
                    <a:lstStyle/>
                    <a:p>
                      <a:r>
                        <a:rPr lang="en-GB" b="1" dirty="0"/>
                        <a:t>4.1</a:t>
                      </a:r>
                    </a:p>
                  </a:txBody>
                  <a:tcPr/>
                </a:tc>
                <a:tc>
                  <a:txBody>
                    <a:bodyPr/>
                    <a:lstStyle/>
                    <a:p>
                      <a:pPr lvl="0">
                        <a:buNone/>
                      </a:pPr>
                      <a:r>
                        <a:rPr lang="en-GB" b="1" dirty="0"/>
                        <a:t>93%</a:t>
                      </a:r>
                    </a:p>
                  </a:txBody>
                  <a:tcPr>
                    <a:solidFill>
                      <a:schemeClr val="bg2"/>
                    </a:solidFill>
                  </a:tcPr>
                </a:tc>
                <a:tc>
                  <a:txBody>
                    <a:bodyPr/>
                    <a:lstStyle/>
                    <a:p>
                      <a:pPr lvl="0">
                        <a:buNone/>
                      </a:pPr>
                      <a:r>
                        <a:rPr lang="en-GB" b="1" dirty="0"/>
                        <a:t>95%</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8729763"/>
                  </a:ext>
                </a:extLst>
              </a:tr>
              <a:tr h="493759">
                <a:tc>
                  <a:txBody>
                    <a:bodyPr/>
                    <a:lstStyle/>
                    <a:p>
                      <a:r>
                        <a:rPr lang="en-GB" b="1" dirty="0"/>
                        <a:t>4.2</a:t>
                      </a:r>
                    </a:p>
                  </a:txBody>
                  <a:tcPr/>
                </a:tc>
                <a:tc>
                  <a:txBody>
                    <a:bodyPr/>
                    <a:lstStyle/>
                    <a:p>
                      <a:pPr lvl="0">
                        <a:buNone/>
                      </a:pPr>
                      <a:r>
                        <a:rPr lang="en-GB" b="1" dirty="0"/>
                        <a:t>98%</a:t>
                      </a:r>
                    </a:p>
                  </a:txBody>
                  <a:tcPr>
                    <a:solidFill>
                      <a:srgbClr val="FFC000"/>
                    </a:solidFill>
                  </a:tcPr>
                </a:tc>
                <a:tc>
                  <a:txBody>
                    <a:bodyPr/>
                    <a:lstStyle/>
                    <a:p>
                      <a:pPr lvl="0">
                        <a:buNone/>
                      </a:pPr>
                      <a:r>
                        <a:rPr lang="en-GB" b="1" dirty="0"/>
                        <a:t>96%</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005324757"/>
                  </a:ext>
                </a:extLst>
              </a:tr>
              <a:tr h="493759">
                <a:tc>
                  <a:txBody>
                    <a:bodyPr/>
                    <a:lstStyle/>
                    <a:p>
                      <a:r>
                        <a:rPr lang="en-GB" b="1" dirty="0"/>
                        <a:t>4.3</a:t>
                      </a:r>
                    </a:p>
                  </a:txBody>
                  <a:tcPr/>
                </a:tc>
                <a:tc>
                  <a:txBody>
                    <a:bodyPr/>
                    <a:lstStyle/>
                    <a:p>
                      <a:pPr lvl="0">
                        <a:buNone/>
                      </a:pPr>
                      <a:r>
                        <a:rPr lang="en-GB" b="1" dirty="0"/>
                        <a:t>96%</a:t>
                      </a:r>
                    </a:p>
                  </a:txBody>
                  <a:tcPr>
                    <a:solidFill>
                      <a:srgbClr val="FFC000"/>
                    </a:solidFill>
                  </a:tcPr>
                </a:tc>
                <a:tc>
                  <a:txBody>
                    <a:bodyPr/>
                    <a:lstStyle/>
                    <a:p>
                      <a:pPr lvl="0">
                        <a:buNone/>
                      </a:pPr>
                      <a:r>
                        <a:rPr lang="en-GB" b="1" dirty="0"/>
                        <a:t>100%</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111904153"/>
                  </a:ext>
                </a:extLst>
              </a:tr>
              <a:tr h="493759">
                <a:tc>
                  <a:txBody>
                    <a:bodyPr/>
                    <a:lstStyle/>
                    <a:p>
                      <a:r>
                        <a:rPr lang="en-GB" b="1" dirty="0"/>
                        <a:t>4.4</a:t>
                      </a:r>
                    </a:p>
                  </a:txBody>
                  <a:tcPr/>
                </a:tc>
                <a:tc>
                  <a:txBody>
                    <a:bodyPr/>
                    <a:lstStyle/>
                    <a:p>
                      <a:pPr lvl="0">
                        <a:buNone/>
                      </a:pPr>
                      <a:r>
                        <a:rPr lang="en-GB" b="1" dirty="0"/>
                        <a:t>92%</a:t>
                      </a:r>
                    </a:p>
                  </a:txBody>
                  <a:tcPr>
                    <a:solidFill>
                      <a:schemeClr val="bg2"/>
                    </a:solidFill>
                  </a:tcPr>
                </a:tc>
                <a:tc>
                  <a:txBody>
                    <a:bodyPr/>
                    <a:lstStyle/>
                    <a:p>
                      <a:pPr lvl="0">
                        <a:buNone/>
                      </a:pPr>
                      <a:r>
                        <a:rPr lang="en-GB" b="1" dirty="0"/>
                        <a:t>93%</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181005263"/>
                  </a:ext>
                </a:extLst>
              </a:tr>
              <a:tr h="493759">
                <a:tc>
                  <a:txBody>
                    <a:bodyPr/>
                    <a:lstStyle/>
                    <a:p>
                      <a:r>
                        <a:rPr lang="en-GB" b="1" dirty="0"/>
                        <a:t>3.1</a:t>
                      </a:r>
                    </a:p>
                  </a:txBody>
                  <a:tcPr/>
                </a:tc>
                <a:tc>
                  <a:txBody>
                    <a:bodyPr/>
                    <a:lstStyle/>
                    <a:p>
                      <a:pPr lvl="0">
                        <a:buNone/>
                      </a:pPr>
                      <a:r>
                        <a:rPr lang="en-GB" b="1" dirty="0"/>
                        <a:t>98%</a:t>
                      </a:r>
                    </a:p>
                  </a:txBody>
                  <a:tcPr>
                    <a:solidFill>
                      <a:srgbClr val="FFC000"/>
                    </a:solidFill>
                  </a:tcPr>
                </a:tc>
                <a:tc>
                  <a:txBody>
                    <a:bodyPr/>
                    <a:lstStyle/>
                    <a:p>
                      <a:pPr lvl="0">
                        <a:buNone/>
                      </a:pPr>
                      <a:r>
                        <a:rPr lang="en-GB" b="1" dirty="0"/>
                        <a:t>93%</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268695989"/>
                  </a:ext>
                </a:extLst>
              </a:tr>
              <a:tr h="551848">
                <a:tc>
                  <a:txBody>
                    <a:bodyPr/>
                    <a:lstStyle/>
                    <a:p>
                      <a:r>
                        <a:rPr lang="en-GB" b="1" dirty="0"/>
                        <a:t>3.2</a:t>
                      </a:r>
                    </a:p>
                  </a:txBody>
                  <a:tcPr/>
                </a:tc>
                <a:tc>
                  <a:txBody>
                    <a:bodyPr/>
                    <a:lstStyle/>
                    <a:p>
                      <a:pPr lvl="0">
                        <a:buNone/>
                      </a:pPr>
                      <a:r>
                        <a:rPr lang="en-GB" b="1" dirty="0"/>
                        <a:t>95%</a:t>
                      </a:r>
                    </a:p>
                  </a:txBody>
                  <a:tcPr>
                    <a:solidFill>
                      <a:srgbClr val="FFC000"/>
                    </a:solidFill>
                  </a:tcPr>
                </a:tc>
                <a:tc>
                  <a:txBody>
                    <a:bodyPr/>
                    <a:lstStyle/>
                    <a:p>
                      <a:pPr lvl="0">
                        <a:buNone/>
                      </a:pPr>
                      <a:r>
                        <a:rPr lang="en-GB" b="1" dirty="0"/>
                        <a:t>93%</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18886939"/>
                  </a:ext>
                </a:extLst>
              </a:tr>
              <a:tr h="718037">
                <a:tc>
                  <a:txBody>
                    <a:bodyPr/>
                    <a:lstStyle/>
                    <a:p>
                      <a:r>
                        <a:rPr lang="en-GB" b="1" dirty="0"/>
                        <a:t>3.3</a:t>
                      </a:r>
                    </a:p>
                  </a:txBody>
                  <a:tcPr/>
                </a:tc>
                <a:tc>
                  <a:txBody>
                    <a:bodyPr/>
                    <a:lstStyle/>
                    <a:p>
                      <a:pPr lvl="0">
                        <a:buNone/>
                      </a:pPr>
                      <a:r>
                        <a:rPr lang="en-GB" b="1" dirty="0"/>
                        <a:t>87%</a:t>
                      </a:r>
                    </a:p>
                  </a:txBody>
                  <a:tcPr>
                    <a:solidFill>
                      <a:schemeClr val="bg2"/>
                    </a:solidFill>
                  </a:tcPr>
                </a:tc>
                <a:tc>
                  <a:txBody>
                    <a:bodyPr/>
                    <a:lstStyle/>
                    <a:p>
                      <a:pPr lvl="0">
                        <a:buNone/>
                      </a:pPr>
                      <a:r>
                        <a:rPr lang="en-GB" b="1" dirty="0"/>
                        <a:t>96%</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3854486860"/>
                  </a:ext>
                </a:extLst>
              </a:tr>
              <a:tr h="493759">
                <a:tc>
                  <a:txBody>
                    <a:bodyPr/>
                    <a:lstStyle/>
                    <a:p>
                      <a:r>
                        <a:rPr lang="en-GB" b="1" dirty="0"/>
                        <a:t>3.4</a:t>
                      </a:r>
                    </a:p>
                  </a:txBody>
                  <a:tcPr/>
                </a:tc>
                <a:tc>
                  <a:txBody>
                    <a:bodyPr/>
                    <a:lstStyle/>
                    <a:p>
                      <a:pPr lvl="0">
                        <a:buNone/>
                      </a:pPr>
                      <a:r>
                        <a:rPr lang="en-GB" b="1" dirty="0"/>
                        <a:t>95%</a:t>
                      </a:r>
                    </a:p>
                  </a:txBody>
                  <a:tcPr>
                    <a:solidFill>
                      <a:srgbClr val="FFC000"/>
                    </a:solidFill>
                  </a:tcPr>
                </a:tc>
                <a:tc>
                  <a:txBody>
                    <a:bodyPr/>
                    <a:lstStyle/>
                    <a:p>
                      <a:pPr lvl="0">
                        <a:buNone/>
                      </a:pPr>
                      <a:r>
                        <a:rPr lang="en-GB" b="1" dirty="0"/>
                        <a:t>95%</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8538436"/>
                  </a:ext>
                </a:extLst>
              </a:tr>
            </a:tbl>
          </a:graphicData>
        </a:graphic>
      </p:graphicFrame>
      <p:pic>
        <p:nvPicPr>
          <p:cNvPr id="4" name="Picture 3" descr="A yellow sign with a group of people and text&#10;&#10;Description automatically generated">
            <a:extLst>
              <a:ext uri="{FF2B5EF4-FFF2-40B4-BE49-F238E27FC236}">
                <a16:creationId xmlns:a16="http://schemas.microsoft.com/office/drawing/2014/main" id="{A96A5775-4EF4-0AA8-1CE0-4C181F7212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0013" y="157113"/>
            <a:ext cx="1371511" cy="1331172"/>
          </a:xfrm>
          <a:prstGeom prst="rect">
            <a:avLst/>
          </a:prstGeom>
        </p:spPr>
      </p:pic>
      <p:sp>
        <p:nvSpPr>
          <p:cNvPr id="3" name="Star: 5 Points 2">
            <a:extLst>
              <a:ext uri="{FF2B5EF4-FFF2-40B4-BE49-F238E27FC236}">
                <a16:creationId xmlns:a16="http://schemas.microsoft.com/office/drawing/2014/main" id="{666C57AE-1F8C-B76C-5A81-AC26ABCCF77D}"/>
              </a:ext>
            </a:extLst>
          </p:cNvPr>
          <p:cNvSpPr/>
          <p:nvPr/>
        </p:nvSpPr>
        <p:spPr>
          <a:xfrm>
            <a:off x="3299791" y="3528392"/>
            <a:ext cx="496957" cy="457200"/>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970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74887-A6A1-5F94-9C10-6F06F591EE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5C8E8-DF7A-6740-9D7A-F6209B3A03F9}"/>
              </a:ext>
            </a:extLst>
          </p:cNvPr>
          <p:cNvSpPr>
            <a:spLocks noGrp="1"/>
          </p:cNvSpPr>
          <p:nvPr>
            <p:ph type="title"/>
          </p:nvPr>
        </p:nvSpPr>
        <p:spPr/>
        <p:txBody>
          <a:bodyPr/>
          <a:lstStyle/>
          <a:p>
            <a:r>
              <a:rPr lang="en-US">
                <a:cs typeface="Calibri Light"/>
              </a:rPr>
              <a:t>Ward End weekly attendance</a:t>
            </a:r>
            <a:endParaRPr lang="en-US"/>
          </a:p>
        </p:txBody>
      </p:sp>
      <p:graphicFrame>
        <p:nvGraphicFramePr>
          <p:cNvPr id="7" name="Table 7">
            <a:extLst>
              <a:ext uri="{FF2B5EF4-FFF2-40B4-BE49-F238E27FC236}">
                <a16:creationId xmlns:a16="http://schemas.microsoft.com/office/drawing/2014/main" id="{BB6706A0-36F4-6937-05E9-8903CC66DB59}"/>
              </a:ext>
            </a:extLst>
          </p:cNvPr>
          <p:cNvGraphicFramePr>
            <a:graphicFrameLocks noGrp="1"/>
          </p:cNvGraphicFramePr>
          <p:nvPr>
            <p:ph idx="1"/>
            <p:extLst>
              <p:ext uri="{D42A27DB-BD31-4B8C-83A1-F6EECF244321}">
                <p14:modId xmlns:p14="http://schemas.microsoft.com/office/powerpoint/2010/main" val="4108848361"/>
              </p:ext>
            </p:extLst>
          </p:nvPr>
        </p:nvGraphicFramePr>
        <p:xfrm>
          <a:off x="825028" y="1391551"/>
          <a:ext cx="9362581" cy="5466448"/>
        </p:xfrm>
        <a:graphic>
          <a:graphicData uri="http://schemas.openxmlformats.org/drawingml/2006/table">
            <a:tbl>
              <a:tblPr firstRow="1" bandRow="1">
                <a:tableStyleId>{5C22544A-7EE6-4342-B048-85BDC9FD1C3A}</a:tableStyleId>
              </a:tblPr>
              <a:tblGrid>
                <a:gridCol w="800430">
                  <a:extLst>
                    <a:ext uri="{9D8B030D-6E8A-4147-A177-3AD203B41FA5}">
                      <a16:colId xmlns:a16="http://schemas.microsoft.com/office/drawing/2014/main" val="3451341554"/>
                    </a:ext>
                  </a:extLst>
                </a:gridCol>
                <a:gridCol w="1715733">
                  <a:extLst>
                    <a:ext uri="{9D8B030D-6E8A-4147-A177-3AD203B41FA5}">
                      <a16:colId xmlns:a16="http://schemas.microsoft.com/office/drawing/2014/main" val="2211297180"/>
                    </a:ext>
                  </a:extLst>
                </a:gridCol>
                <a:gridCol w="1889663">
                  <a:extLst>
                    <a:ext uri="{9D8B030D-6E8A-4147-A177-3AD203B41FA5}">
                      <a16:colId xmlns:a16="http://schemas.microsoft.com/office/drawing/2014/main" val="1231295604"/>
                    </a:ext>
                  </a:extLst>
                </a:gridCol>
                <a:gridCol w="1432003">
                  <a:extLst>
                    <a:ext uri="{9D8B030D-6E8A-4147-A177-3AD203B41FA5}">
                      <a16:colId xmlns:a16="http://schemas.microsoft.com/office/drawing/2014/main" val="378133511"/>
                    </a:ext>
                  </a:extLst>
                </a:gridCol>
                <a:gridCol w="1278508">
                  <a:extLst>
                    <a:ext uri="{9D8B030D-6E8A-4147-A177-3AD203B41FA5}">
                      <a16:colId xmlns:a16="http://schemas.microsoft.com/office/drawing/2014/main" val="1146905894"/>
                    </a:ext>
                  </a:extLst>
                </a:gridCol>
                <a:gridCol w="1249449">
                  <a:extLst>
                    <a:ext uri="{9D8B030D-6E8A-4147-A177-3AD203B41FA5}">
                      <a16:colId xmlns:a16="http://schemas.microsoft.com/office/drawing/2014/main" val="811126248"/>
                    </a:ext>
                  </a:extLst>
                </a:gridCol>
                <a:gridCol w="996795">
                  <a:extLst>
                    <a:ext uri="{9D8B030D-6E8A-4147-A177-3AD203B41FA5}">
                      <a16:colId xmlns:a16="http://schemas.microsoft.com/office/drawing/2014/main" val="1717803247"/>
                    </a:ext>
                  </a:extLst>
                </a:gridCol>
              </a:tblGrid>
              <a:tr h="1403328">
                <a:tc>
                  <a:txBody>
                    <a:bodyPr/>
                    <a:lstStyle/>
                    <a:p>
                      <a:endParaRPr lang="en-GB" dirty="0"/>
                    </a:p>
                    <a:p>
                      <a:r>
                        <a:rPr lang="en-GB" dirty="0"/>
                        <a:t>YEAR</a:t>
                      </a:r>
                    </a:p>
                  </a:txBody>
                  <a:tcPr/>
                </a:tc>
                <a:tc>
                  <a:txBody>
                    <a:bodyPr/>
                    <a:lstStyle/>
                    <a:p>
                      <a:pPr lvl="0">
                        <a:buNone/>
                      </a:pPr>
                      <a:r>
                        <a:rPr lang="en-US" dirty="0"/>
                        <a:t>Wb  23</a:t>
                      </a:r>
                      <a:r>
                        <a:rPr lang="en-US" baseline="30000" dirty="0"/>
                        <a:t>rd</a:t>
                      </a:r>
                      <a:r>
                        <a:rPr lang="en-US" dirty="0"/>
                        <a:t> Feb</a:t>
                      </a:r>
                    </a:p>
                  </a:txBody>
                  <a:tcPr/>
                </a:tc>
                <a:tc>
                  <a:txBody>
                    <a:bodyPr/>
                    <a:lstStyle/>
                    <a:p>
                      <a:pPr lvl="0">
                        <a:buNone/>
                      </a:pPr>
                      <a:r>
                        <a:rPr lang="en-GB" dirty="0"/>
                        <a:t>Wb  2</a:t>
                      </a:r>
                      <a:r>
                        <a:rPr lang="en-GB" baseline="30000" dirty="0"/>
                        <a:t>nd</a:t>
                      </a:r>
                      <a:r>
                        <a:rPr lang="en-GB" dirty="0"/>
                        <a:t> March</a:t>
                      </a:r>
                    </a:p>
                  </a:txBody>
                  <a:tcPr/>
                </a:tc>
                <a:tc>
                  <a:txBody>
                    <a:bodyPr/>
                    <a:lstStyle/>
                    <a:p>
                      <a:pPr lvl="0">
                        <a:buNone/>
                      </a:pPr>
                      <a:r>
                        <a:rPr lang="en-GB" dirty="0"/>
                        <a:t>Wb  </a:t>
                      </a:r>
                    </a:p>
                  </a:txBody>
                  <a:tcPr/>
                </a:tc>
                <a:tc>
                  <a:txBody>
                    <a:bodyPr/>
                    <a:lstStyle/>
                    <a:p>
                      <a:pPr lvl="0">
                        <a:buNone/>
                      </a:pPr>
                      <a:r>
                        <a:rPr lang="en-GB" dirty="0"/>
                        <a:t>Wb </a:t>
                      </a:r>
                    </a:p>
                  </a:txBody>
                  <a:tcPr/>
                </a:tc>
                <a:tc>
                  <a:txBody>
                    <a:bodyPr/>
                    <a:lstStyle/>
                    <a:p>
                      <a:pPr lvl="0">
                        <a:buNone/>
                      </a:pPr>
                      <a:r>
                        <a:rPr lang="en-GB" dirty="0"/>
                        <a:t>Wb </a:t>
                      </a:r>
                    </a:p>
                  </a:txBody>
                  <a:tcPr/>
                </a:tc>
                <a:tc>
                  <a:txBody>
                    <a:bodyPr/>
                    <a:lstStyle/>
                    <a:p>
                      <a:pPr lvl="0">
                        <a:buNone/>
                      </a:pPr>
                      <a:r>
                        <a:rPr lang="en-GB" dirty="0"/>
                        <a:t>Wb</a:t>
                      </a:r>
                    </a:p>
                  </a:txBody>
                  <a:tcPr/>
                </a:tc>
                <a:extLst>
                  <a:ext uri="{0D108BD9-81ED-4DB2-BD59-A6C34878D82A}">
                    <a16:rowId xmlns:a16="http://schemas.microsoft.com/office/drawing/2014/main" val="1962096173"/>
                  </a:ext>
                </a:extLst>
              </a:tr>
              <a:tr h="507890">
                <a:tc>
                  <a:txBody>
                    <a:bodyPr/>
                    <a:lstStyle/>
                    <a:p>
                      <a:r>
                        <a:rPr lang="en-GB" b="1" dirty="0"/>
                        <a:t>2.1</a:t>
                      </a:r>
                    </a:p>
                  </a:txBody>
                  <a:tcPr/>
                </a:tc>
                <a:tc>
                  <a:txBody>
                    <a:bodyPr/>
                    <a:lstStyle/>
                    <a:p>
                      <a:pPr lvl="0">
                        <a:buNone/>
                      </a:pPr>
                      <a:r>
                        <a:rPr lang="en-GB" b="1" dirty="0"/>
                        <a:t>95%</a:t>
                      </a:r>
                    </a:p>
                  </a:txBody>
                  <a:tcPr>
                    <a:solidFill>
                      <a:srgbClr val="FFC000"/>
                    </a:solidFill>
                  </a:tcPr>
                </a:tc>
                <a:tc>
                  <a:txBody>
                    <a:bodyPr/>
                    <a:lstStyle/>
                    <a:p>
                      <a:pPr lvl="0">
                        <a:buNone/>
                      </a:pPr>
                      <a:r>
                        <a:rPr lang="en-GB" b="1" dirty="0"/>
                        <a:t>93%</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8729763"/>
                  </a:ext>
                </a:extLst>
              </a:tr>
              <a:tr h="507890">
                <a:tc>
                  <a:txBody>
                    <a:bodyPr/>
                    <a:lstStyle/>
                    <a:p>
                      <a:r>
                        <a:rPr lang="en-GB" b="1" dirty="0"/>
                        <a:t>2.2</a:t>
                      </a:r>
                    </a:p>
                  </a:txBody>
                  <a:tcPr/>
                </a:tc>
                <a:tc>
                  <a:txBody>
                    <a:bodyPr/>
                    <a:lstStyle/>
                    <a:p>
                      <a:pPr lvl="0">
                        <a:buNone/>
                      </a:pPr>
                      <a:r>
                        <a:rPr lang="en-GB" b="1" dirty="0"/>
                        <a:t>97%</a:t>
                      </a:r>
                    </a:p>
                  </a:txBody>
                  <a:tcPr>
                    <a:solidFill>
                      <a:srgbClr val="FFC000"/>
                    </a:solidFill>
                  </a:tcPr>
                </a:tc>
                <a:tc>
                  <a:txBody>
                    <a:bodyPr/>
                    <a:lstStyle/>
                    <a:p>
                      <a:pPr lvl="0">
                        <a:buNone/>
                      </a:pPr>
                      <a:r>
                        <a:rPr lang="en-GB" b="1" dirty="0"/>
                        <a:t>95%</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005324757"/>
                  </a:ext>
                </a:extLst>
              </a:tr>
              <a:tr h="507890">
                <a:tc>
                  <a:txBody>
                    <a:bodyPr/>
                    <a:lstStyle/>
                    <a:p>
                      <a:r>
                        <a:rPr lang="en-GB" b="1" dirty="0"/>
                        <a:t>2.3</a:t>
                      </a:r>
                    </a:p>
                  </a:txBody>
                  <a:tcPr/>
                </a:tc>
                <a:tc>
                  <a:txBody>
                    <a:bodyPr/>
                    <a:lstStyle/>
                    <a:p>
                      <a:pPr lvl="0">
                        <a:buNone/>
                      </a:pPr>
                      <a:r>
                        <a:rPr lang="en-GB" b="1" dirty="0"/>
                        <a:t>97%</a:t>
                      </a:r>
                    </a:p>
                  </a:txBody>
                  <a:tcPr>
                    <a:solidFill>
                      <a:srgbClr val="FFC000"/>
                    </a:solidFill>
                  </a:tcPr>
                </a:tc>
                <a:tc>
                  <a:txBody>
                    <a:bodyPr/>
                    <a:lstStyle/>
                    <a:p>
                      <a:pPr lvl="0">
                        <a:buNone/>
                      </a:pPr>
                      <a:r>
                        <a:rPr lang="en-GB" b="1" dirty="0"/>
                        <a:t>91%</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111904153"/>
                  </a:ext>
                </a:extLst>
              </a:tr>
              <a:tr h="507890">
                <a:tc>
                  <a:txBody>
                    <a:bodyPr/>
                    <a:lstStyle/>
                    <a:p>
                      <a:r>
                        <a:rPr lang="en-GB" b="1" dirty="0"/>
                        <a:t>2.4</a:t>
                      </a:r>
                    </a:p>
                  </a:txBody>
                  <a:tcPr/>
                </a:tc>
                <a:tc>
                  <a:txBody>
                    <a:bodyPr/>
                    <a:lstStyle/>
                    <a:p>
                      <a:pPr lvl="0">
                        <a:buNone/>
                      </a:pPr>
                      <a:r>
                        <a:rPr lang="en-GB" b="1" dirty="0"/>
                        <a:t>92%</a:t>
                      </a:r>
                    </a:p>
                  </a:txBody>
                  <a:tcPr>
                    <a:solidFill>
                      <a:schemeClr val="bg2"/>
                    </a:solidFill>
                  </a:tcPr>
                </a:tc>
                <a:tc>
                  <a:txBody>
                    <a:bodyPr/>
                    <a:lstStyle/>
                    <a:p>
                      <a:pPr lvl="0">
                        <a:buNone/>
                      </a:pPr>
                      <a:r>
                        <a:rPr lang="en-GB" b="1" dirty="0"/>
                        <a:t>89%</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181005263"/>
                  </a:ext>
                </a:extLst>
              </a:tr>
              <a:tr h="507890">
                <a:tc>
                  <a:txBody>
                    <a:bodyPr/>
                    <a:lstStyle/>
                    <a:p>
                      <a:r>
                        <a:rPr lang="en-GB" b="1" dirty="0"/>
                        <a:t>1.1</a:t>
                      </a:r>
                    </a:p>
                  </a:txBody>
                  <a:tcPr/>
                </a:tc>
                <a:tc>
                  <a:txBody>
                    <a:bodyPr/>
                    <a:lstStyle/>
                    <a:p>
                      <a:pPr lvl="0">
                        <a:buNone/>
                      </a:pPr>
                      <a:r>
                        <a:rPr lang="en-GB" b="1" dirty="0"/>
                        <a:t>94%</a:t>
                      </a:r>
                    </a:p>
                  </a:txBody>
                  <a:tcPr>
                    <a:solidFill>
                      <a:schemeClr val="bg2"/>
                    </a:solidFill>
                  </a:tcPr>
                </a:tc>
                <a:tc>
                  <a:txBody>
                    <a:bodyPr/>
                    <a:lstStyle/>
                    <a:p>
                      <a:pPr lvl="0">
                        <a:buNone/>
                      </a:pPr>
                      <a:r>
                        <a:rPr lang="en-GB" b="1" dirty="0"/>
                        <a:t>94%</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268695989"/>
                  </a:ext>
                </a:extLst>
              </a:tr>
              <a:tr h="507890">
                <a:tc>
                  <a:txBody>
                    <a:bodyPr/>
                    <a:lstStyle/>
                    <a:p>
                      <a:r>
                        <a:rPr lang="en-GB" b="1" dirty="0"/>
                        <a:t>1.2</a:t>
                      </a:r>
                    </a:p>
                  </a:txBody>
                  <a:tcPr/>
                </a:tc>
                <a:tc>
                  <a:txBody>
                    <a:bodyPr/>
                    <a:lstStyle/>
                    <a:p>
                      <a:pPr lvl="0">
                        <a:buNone/>
                      </a:pPr>
                      <a:r>
                        <a:rPr lang="en-GB" b="1" dirty="0"/>
                        <a:t>92%</a:t>
                      </a:r>
                    </a:p>
                  </a:txBody>
                  <a:tcPr>
                    <a:solidFill>
                      <a:schemeClr val="bg2"/>
                    </a:solidFill>
                  </a:tcPr>
                </a:tc>
                <a:tc>
                  <a:txBody>
                    <a:bodyPr/>
                    <a:lstStyle/>
                    <a:p>
                      <a:pPr lvl="0">
                        <a:buNone/>
                      </a:pPr>
                      <a:r>
                        <a:rPr lang="en-GB" b="1" dirty="0"/>
                        <a:t>95%</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18886939"/>
                  </a:ext>
                </a:extLst>
              </a:tr>
              <a:tr h="507890">
                <a:tc>
                  <a:txBody>
                    <a:bodyPr/>
                    <a:lstStyle/>
                    <a:p>
                      <a:r>
                        <a:rPr lang="en-GB" b="1" dirty="0"/>
                        <a:t>1.3</a:t>
                      </a:r>
                    </a:p>
                  </a:txBody>
                  <a:tcPr/>
                </a:tc>
                <a:tc>
                  <a:txBody>
                    <a:bodyPr/>
                    <a:lstStyle/>
                    <a:p>
                      <a:pPr lvl="0">
                        <a:buNone/>
                      </a:pPr>
                      <a:r>
                        <a:rPr lang="en-GB" b="1" dirty="0"/>
                        <a:t>92%</a:t>
                      </a:r>
                    </a:p>
                  </a:txBody>
                  <a:tcPr>
                    <a:solidFill>
                      <a:schemeClr val="bg2"/>
                    </a:solidFill>
                  </a:tcPr>
                </a:tc>
                <a:tc>
                  <a:txBody>
                    <a:bodyPr/>
                    <a:lstStyle/>
                    <a:p>
                      <a:pPr lvl="0">
                        <a:buNone/>
                      </a:pPr>
                      <a:r>
                        <a:rPr lang="en-GB" b="1" dirty="0"/>
                        <a:t>97%</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3854486860"/>
                  </a:ext>
                </a:extLst>
              </a:tr>
              <a:tr h="507890">
                <a:tc>
                  <a:txBody>
                    <a:bodyPr/>
                    <a:lstStyle/>
                    <a:p>
                      <a:r>
                        <a:rPr lang="en-GB" b="1" dirty="0"/>
                        <a:t>1.4</a:t>
                      </a:r>
                    </a:p>
                  </a:txBody>
                  <a:tcPr/>
                </a:tc>
                <a:tc>
                  <a:txBody>
                    <a:bodyPr/>
                    <a:lstStyle/>
                    <a:p>
                      <a:pPr lvl="0">
                        <a:buNone/>
                      </a:pPr>
                      <a:r>
                        <a:rPr lang="en-GB" b="1" dirty="0"/>
                        <a:t>96%</a:t>
                      </a:r>
                    </a:p>
                  </a:txBody>
                  <a:tcPr>
                    <a:solidFill>
                      <a:srgbClr val="FFC000"/>
                    </a:solidFill>
                  </a:tcPr>
                </a:tc>
                <a:tc>
                  <a:txBody>
                    <a:bodyPr/>
                    <a:lstStyle/>
                    <a:p>
                      <a:pPr lvl="0">
                        <a:buNone/>
                      </a:pPr>
                      <a:r>
                        <a:rPr lang="en-GB" b="1" dirty="0"/>
                        <a:t>94%</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8538436"/>
                  </a:ext>
                </a:extLst>
              </a:tr>
            </a:tbl>
          </a:graphicData>
        </a:graphic>
      </p:graphicFrame>
      <p:pic>
        <p:nvPicPr>
          <p:cNvPr id="4" name="Picture 3" descr="A yellow sign with a group of people and text&#10;&#10;Description automatically generated">
            <a:extLst>
              <a:ext uri="{FF2B5EF4-FFF2-40B4-BE49-F238E27FC236}">
                <a16:creationId xmlns:a16="http://schemas.microsoft.com/office/drawing/2014/main" id="{C43BB4A1-5F6C-D8EA-9D6D-5983FF00B7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5987" y="184439"/>
            <a:ext cx="1189861" cy="1200722"/>
          </a:xfrm>
          <a:prstGeom prst="rect">
            <a:avLst/>
          </a:prstGeom>
        </p:spPr>
      </p:pic>
    </p:spTree>
    <p:extLst>
      <p:ext uri="{BB962C8B-B14F-4D97-AF65-F5344CB8AC3E}">
        <p14:creationId xmlns:p14="http://schemas.microsoft.com/office/powerpoint/2010/main" val="2693820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CCD61-0FA4-E92E-5CFD-ABFF215723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CD326E-DC11-7657-3B99-CB26D731CDF9}"/>
              </a:ext>
            </a:extLst>
          </p:cNvPr>
          <p:cNvSpPr>
            <a:spLocks noGrp="1"/>
          </p:cNvSpPr>
          <p:nvPr>
            <p:ph type="title"/>
          </p:nvPr>
        </p:nvSpPr>
        <p:spPr/>
        <p:txBody>
          <a:bodyPr/>
          <a:lstStyle/>
          <a:p>
            <a:r>
              <a:rPr lang="en-US">
                <a:cs typeface="Calibri Light"/>
              </a:rPr>
              <a:t>Ward End weekly attendance</a:t>
            </a:r>
            <a:endParaRPr lang="en-US"/>
          </a:p>
        </p:txBody>
      </p:sp>
      <p:graphicFrame>
        <p:nvGraphicFramePr>
          <p:cNvPr id="7" name="Table 7">
            <a:extLst>
              <a:ext uri="{FF2B5EF4-FFF2-40B4-BE49-F238E27FC236}">
                <a16:creationId xmlns:a16="http://schemas.microsoft.com/office/drawing/2014/main" id="{984D5DA7-D515-5917-C84A-829229BA744D}"/>
              </a:ext>
            </a:extLst>
          </p:cNvPr>
          <p:cNvGraphicFramePr>
            <a:graphicFrameLocks noGrp="1"/>
          </p:cNvGraphicFramePr>
          <p:nvPr>
            <p:ph idx="1"/>
            <p:extLst>
              <p:ext uri="{D42A27DB-BD31-4B8C-83A1-F6EECF244321}">
                <p14:modId xmlns:p14="http://schemas.microsoft.com/office/powerpoint/2010/main" val="729798590"/>
              </p:ext>
            </p:extLst>
          </p:nvPr>
        </p:nvGraphicFramePr>
        <p:xfrm>
          <a:off x="304798" y="1391551"/>
          <a:ext cx="8680175" cy="4421751"/>
        </p:xfrm>
        <a:graphic>
          <a:graphicData uri="http://schemas.openxmlformats.org/drawingml/2006/table">
            <a:tbl>
              <a:tblPr firstRow="1" bandRow="1">
                <a:tableStyleId>{5C22544A-7EE6-4342-B048-85BDC9FD1C3A}</a:tableStyleId>
              </a:tblPr>
              <a:tblGrid>
                <a:gridCol w="1280427">
                  <a:extLst>
                    <a:ext uri="{9D8B030D-6E8A-4147-A177-3AD203B41FA5}">
                      <a16:colId xmlns:a16="http://schemas.microsoft.com/office/drawing/2014/main" val="3451341554"/>
                    </a:ext>
                  </a:extLst>
                </a:gridCol>
                <a:gridCol w="1328889">
                  <a:extLst>
                    <a:ext uri="{9D8B030D-6E8A-4147-A177-3AD203B41FA5}">
                      <a16:colId xmlns:a16="http://schemas.microsoft.com/office/drawing/2014/main" val="4130481469"/>
                    </a:ext>
                  </a:extLst>
                </a:gridCol>
                <a:gridCol w="1357263">
                  <a:extLst>
                    <a:ext uri="{9D8B030D-6E8A-4147-A177-3AD203B41FA5}">
                      <a16:colId xmlns:a16="http://schemas.microsoft.com/office/drawing/2014/main" val="207533839"/>
                    </a:ext>
                  </a:extLst>
                </a:gridCol>
                <a:gridCol w="1367786">
                  <a:extLst>
                    <a:ext uri="{9D8B030D-6E8A-4147-A177-3AD203B41FA5}">
                      <a16:colId xmlns:a16="http://schemas.microsoft.com/office/drawing/2014/main" val="2691377456"/>
                    </a:ext>
                  </a:extLst>
                </a:gridCol>
                <a:gridCol w="1273091">
                  <a:extLst>
                    <a:ext uri="{9D8B030D-6E8A-4147-A177-3AD203B41FA5}">
                      <a16:colId xmlns:a16="http://schemas.microsoft.com/office/drawing/2014/main" val="1470183391"/>
                    </a:ext>
                  </a:extLst>
                </a:gridCol>
                <a:gridCol w="1083706">
                  <a:extLst>
                    <a:ext uri="{9D8B030D-6E8A-4147-A177-3AD203B41FA5}">
                      <a16:colId xmlns:a16="http://schemas.microsoft.com/office/drawing/2014/main" val="2446578689"/>
                    </a:ext>
                  </a:extLst>
                </a:gridCol>
                <a:gridCol w="989013">
                  <a:extLst>
                    <a:ext uri="{9D8B030D-6E8A-4147-A177-3AD203B41FA5}">
                      <a16:colId xmlns:a16="http://schemas.microsoft.com/office/drawing/2014/main" val="3593814763"/>
                    </a:ext>
                  </a:extLst>
                </a:gridCol>
              </a:tblGrid>
              <a:tr h="982611">
                <a:tc>
                  <a:txBody>
                    <a:bodyPr/>
                    <a:lstStyle/>
                    <a:p>
                      <a:endParaRPr lang="en-GB" dirty="0"/>
                    </a:p>
                    <a:p>
                      <a:r>
                        <a:rPr lang="en-GB" dirty="0"/>
                        <a:t>YEAR</a:t>
                      </a:r>
                    </a:p>
                  </a:txBody>
                  <a:tcPr/>
                </a:tc>
                <a:tc>
                  <a:txBody>
                    <a:bodyPr/>
                    <a:lstStyle/>
                    <a:p>
                      <a:pPr lvl="0">
                        <a:buNone/>
                      </a:pPr>
                      <a:r>
                        <a:rPr lang="en-US" dirty="0"/>
                        <a:t>Wb 23</a:t>
                      </a:r>
                      <a:r>
                        <a:rPr lang="en-US" baseline="30000" dirty="0"/>
                        <a:t>rd</a:t>
                      </a:r>
                      <a:r>
                        <a:rPr lang="en-US" dirty="0"/>
                        <a:t> Feb</a:t>
                      </a:r>
                    </a:p>
                  </a:txBody>
                  <a:tcPr/>
                </a:tc>
                <a:tc>
                  <a:txBody>
                    <a:bodyPr/>
                    <a:lstStyle/>
                    <a:p>
                      <a:pPr lvl="0">
                        <a:buNone/>
                      </a:pPr>
                      <a:r>
                        <a:rPr lang="en-GB" dirty="0"/>
                        <a:t>Wb  2</a:t>
                      </a:r>
                      <a:r>
                        <a:rPr lang="en-GB" baseline="30000" dirty="0"/>
                        <a:t>nd</a:t>
                      </a:r>
                      <a:r>
                        <a:rPr lang="en-GB" dirty="0"/>
                        <a:t> March</a:t>
                      </a:r>
                    </a:p>
                  </a:txBody>
                  <a:tcPr/>
                </a:tc>
                <a:tc>
                  <a:txBody>
                    <a:bodyPr/>
                    <a:lstStyle/>
                    <a:p>
                      <a:pPr lvl="0">
                        <a:buNone/>
                      </a:pPr>
                      <a:r>
                        <a:rPr lang="en-GB" dirty="0"/>
                        <a:t>Wb </a:t>
                      </a:r>
                    </a:p>
                  </a:txBody>
                  <a:tcPr/>
                </a:tc>
                <a:tc>
                  <a:txBody>
                    <a:bodyPr/>
                    <a:lstStyle/>
                    <a:p>
                      <a:pPr lvl="0">
                        <a:buNone/>
                      </a:pPr>
                      <a:r>
                        <a:rPr lang="en-GB" dirty="0"/>
                        <a:t>Wb </a:t>
                      </a:r>
                    </a:p>
                  </a:txBody>
                  <a:tcPr/>
                </a:tc>
                <a:tc>
                  <a:txBody>
                    <a:bodyPr/>
                    <a:lstStyle/>
                    <a:p>
                      <a:pPr lvl="0">
                        <a:buNone/>
                      </a:pPr>
                      <a:r>
                        <a:rPr lang="en-GB" dirty="0"/>
                        <a:t>Wb </a:t>
                      </a:r>
                    </a:p>
                  </a:txBody>
                  <a:tcPr/>
                </a:tc>
                <a:tc>
                  <a:txBody>
                    <a:bodyPr/>
                    <a:lstStyle/>
                    <a:p>
                      <a:pPr lvl="0">
                        <a:buNone/>
                      </a:pPr>
                      <a:r>
                        <a:rPr lang="en-GB" dirty="0"/>
                        <a:t>Wb </a:t>
                      </a:r>
                    </a:p>
                  </a:txBody>
                  <a:tcPr/>
                </a:tc>
                <a:extLst>
                  <a:ext uri="{0D108BD9-81ED-4DB2-BD59-A6C34878D82A}">
                    <a16:rowId xmlns:a16="http://schemas.microsoft.com/office/drawing/2014/main" val="1962096173"/>
                  </a:ext>
                </a:extLst>
              </a:tr>
              <a:tr h="573190">
                <a:tc>
                  <a:txBody>
                    <a:bodyPr/>
                    <a:lstStyle/>
                    <a:p>
                      <a:r>
                        <a:rPr lang="en-GB" b="1" dirty="0"/>
                        <a:t>Rabbits</a:t>
                      </a:r>
                    </a:p>
                  </a:txBody>
                  <a:tcPr/>
                </a:tc>
                <a:tc>
                  <a:txBody>
                    <a:bodyPr/>
                    <a:lstStyle/>
                    <a:p>
                      <a:pPr lvl="0">
                        <a:buNone/>
                      </a:pPr>
                      <a:r>
                        <a:rPr lang="en-GB" b="1" dirty="0"/>
                        <a:t>98%</a:t>
                      </a:r>
                    </a:p>
                  </a:txBody>
                  <a:tcPr>
                    <a:solidFill>
                      <a:srgbClr val="FFC000"/>
                    </a:solidFill>
                  </a:tcPr>
                </a:tc>
                <a:tc>
                  <a:txBody>
                    <a:bodyPr/>
                    <a:lstStyle/>
                    <a:p>
                      <a:pPr lvl="0">
                        <a:buNone/>
                      </a:pPr>
                      <a:r>
                        <a:rPr lang="en-GB" b="1" dirty="0"/>
                        <a:t>91%</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28729763"/>
                  </a:ext>
                </a:extLst>
              </a:tr>
              <a:tr h="573190">
                <a:tc>
                  <a:txBody>
                    <a:bodyPr/>
                    <a:lstStyle/>
                    <a:p>
                      <a:r>
                        <a:rPr lang="en-GB" b="1" dirty="0"/>
                        <a:t>Squirrels</a:t>
                      </a:r>
                    </a:p>
                  </a:txBody>
                  <a:tcPr/>
                </a:tc>
                <a:tc>
                  <a:txBody>
                    <a:bodyPr/>
                    <a:lstStyle/>
                    <a:p>
                      <a:pPr lvl="0">
                        <a:buNone/>
                      </a:pPr>
                      <a:r>
                        <a:rPr lang="en-GB" b="1" dirty="0"/>
                        <a:t>96%</a:t>
                      </a:r>
                    </a:p>
                  </a:txBody>
                  <a:tcPr>
                    <a:solidFill>
                      <a:srgbClr val="FFC000"/>
                    </a:solidFill>
                  </a:tcPr>
                </a:tc>
                <a:tc>
                  <a:txBody>
                    <a:bodyPr/>
                    <a:lstStyle/>
                    <a:p>
                      <a:pPr lvl="0">
                        <a:buNone/>
                      </a:pPr>
                      <a:r>
                        <a:rPr lang="en-GB" b="1" dirty="0"/>
                        <a:t>90%</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005324757"/>
                  </a:ext>
                </a:extLst>
              </a:tr>
              <a:tr h="573190">
                <a:tc>
                  <a:txBody>
                    <a:bodyPr/>
                    <a:lstStyle/>
                    <a:p>
                      <a:r>
                        <a:rPr lang="en-GB" b="1" dirty="0"/>
                        <a:t>Hedgehogs</a:t>
                      </a:r>
                    </a:p>
                  </a:txBody>
                  <a:tcPr/>
                </a:tc>
                <a:tc>
                  <a:txBody>
                    <a:bodyPr/>
                    <a:lstStyle/>
                    <a:p>
                      <a:pPr lvl="0">
                        <a:buNone/>
                      </a:pPr>
                      <a:r>
                        <a:rPr lang="en-GB" b="1" dirty="0"/>
                        <a:t>92%</a:t>
                      </a:r>
                    </a:p>
                  </a:txBody>
                  <a:tcPr>
                    <a:solidFill>
                      <a:schemeClr val="bg2"/>
                    </a:solidFill>
                  </a:tcPr>
                </a:tc>
                <a:tc>
                  <a:txBody>
                    <a:bodyPr/>
                    <a:lstStyle/>
                    <a:p>
                      <a:pPr lvl="0">
                        <a:buNone/>
                      </a:pPr>
                      <a:r>
                        <a:rPr lang="en-GB" b="1" dirty="0"/>
                        <a:t>98%</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181005263"/>
                  </a:ext>
                </a:extLst>
              </a:tr>
              <a:tr h="573190">
                <a:tc>
                  <a:txBody>
                    <a:bodyPr/>
                    <a:lstStyle/>
                    <a:p>
                      <a:r>
                        <a:rPr lang="en-GB" b="1" dirty="0"/>
                        <a:t>Owls</a:t>
                      </a:r>
                    </a:p>
                  </a:txBody>
                  <a:tcPr/>
                </a:tc>
                <a:tc>
                  <a:txBody>
                    <a:bodyPr/>
                    <a:lstStyle/>
                    <a:p>
                      <a:pPr lvl="0">
                        <a:buNone/>
                      </a:pPr>
                      <a:r>
                        <a:rPr lang="en-GB" b="1" dirty="0"/>
                        <a:t>87%</a:t>
                      </a:r>
                    </a:p>
                  </a:txBody>
                  <a:tcPr>
                    <a:solidFill>
                      <a:schemeClr val="bg2"/>
                    </a:solidFill>
                  </a:tcPr>
                </a:tc>
                <a:tc>
                  <a:txBody>
                    <a:bodyPr/>
                    <a:lstStyle/>
                    <a:p>
                      <a:pPr lvl="0">
                        <a:buNone/>
                      </a:pPr>
                      <a:r>
                        <a:rPr lang="en-GB" b="1" dirty="0"/>
                        <a:t>98%</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1268695989"/>
                  </a:ext>
                </a:extLst>
              </a:tr>
              <a:tr h="573190">
                <a:tc>
                  <a:txBody>
                    <a:bodyPr/>
                    <a:lstStyle/>
                    <a:p>
                      <a:r>
                        <a:rPr lang="en-GB" b="1" dirty="0"/>
                        <a:t>Doves</a:t>
                      </a:r>
                    </a:p>
                  </a:txBody>
                  <a:tcPr/>
                </a:tc>
                <a:tc>
                  <a:txBody>
                    <a:bodyPr/>
                    <a:lstStyle/>
                    <a:p>
                      <a:pPr lvl="0">
                        <a:buNone/>
                      </a:pPr>
                      <a:r>
                        <a:rPr lang="en-GB" b="1" dirty="0"/>
                        <a:t>86%</a:t>
                      </a:r>
                    </a:p>
                  </a:txBody>
                  <a:tcPr>
                    <a:solidFill>
                      <a:schemeClr val="bg2"/>
                    </a:solidFill>
                  </a:tcPr>
                </a:tc>
                <a:tc>
                  <a:txBody>
                    <a:bodyPr/>
                    <a:lstStyle/>
                    <a:p>
                      <a:pPr lvl="0">
                        <a:buNone/>
                      </a:pPr>
                      <a:r>
                        <a:rPr lang="en-GB" b="1" dirty="0"/>
                        <a:t>76%</a:t>
                      </a:r>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4018886939"/>
                  </a:ext>
                </a:extLst>
              </a:tr>
              <a:tr h="573190">
                <a:tc>
                  <a:txBody>
                    <a:bodyPr/>
                    <a:lstStyle/>
                    <a:p>
                      <a:r>
                        <a:rPr lang="en-GB" b="1" dirty="0"/>
                        <a:t>Swans</a:t>
                      </a:r>
                    </a:p>
                  </a:txBody>
                  <a:tcPr/>
                </a:tc>
                <a:tc>
                  <a:txBody>
                    <a:bodyPr/>
                    <a:lstStyle/>
                    <a:p>
                      <a:pPr lvl="0">
                        <a:buNone/>
                      </a:pPr>
                      <a:r>
                        <a:rPr lang="en-GB" b="1" dirty="0"/>
                        <a:t>96%</a:t>
                      </a:r>
                    </a:p>
                  </a:txBody>
                  <a:tcPr>
                    <a:solidFill>
                      <a:srgbClr val="FFC000"/>
                    </a:solidFill>
                  </a:tcPr>
                </a:tc>
                <a:tc>
                  <a:txBody>
                    <a:bodyPr/>
                    <a:lstStyle/>
                    <a:p>
                      <a:pPr lvl="0">
                        <a:buNone/>
                      </a:pPr>
                      <a:r>
                        <a:rPr lang="en-GB" b="1" dirty="0"/>
                        <a:t>97%</a:t>
                      </a:r>
                    </a:p>
                  </a:txBody>
                  <a:tcPr>
                    <a:solidFill>
                      <a:srgbClr val="FFC000"/>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tc>
                  <a:txBody>
                    <a:bodyPr/>
                    <a:lstStyle/>
                    <a:p>
                      <a:pPr lvl="0">
                        <a:buNone/>
                      </a:pPr>
                      <a:endParaRPr lang="en-GB" b="1" dirty="0"/>
                    </a:p>
                  </a:txBody>
                  <a:tcPr>
                    <a:solidFill>
                      <a:schemeClr val="bg2"/>
                    </a:solidFill>
                  </a:tcPr>
                </a:tc>
                <a:extLst>
                  <a:ext uri="{0D108BD9-81ED-4DB2-BD59-A6C34878D82A}">
                    <a16:rowId xmlns:a16="http://schemas.microsoft.com/office/drawing/2014/main" val="3618521901"/>
                  </a:ext>
                </a:extLst>
              </a:tr>
            </a:tbl>
          </a:graphicData>
        </a:graphic>
      </p:graphicFrame>
      <p:pic>
        <p:nvPicPr>
          <p:cNvPr id="5" name="Picture 4" descr="A yellow sign with a group of people and text&#10;&#10;Description automatically generated">
            <a:extLst>
              <a:ext uri="{FF2B5EF4-FFF2-40B4-BE49-F238E27FC236}">
                <a16:creationId xmlns:a16="http://schemas.microsoft.com/office/drawing/2014/main" id="{3B15AC31-E08B-AF2D-53C9-124F2828A7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67391" y="46704"/>
            <a:ext cx="1552455" cy="1506794"/>
          </a:xfrm>
          <a:prstGeom prst="rect">
            <a:avLst/>
          </a:prstGeom>
        </p:spPr>
      </p:pic>
    </p:spTree>
    <p:extLst>
      <p:ext uri="{BB962C8B-B14F-4D97-AF65-F5344CB8AC3E}">
        <p14:creationId xmlns:p14="http://schemas.microsoft.com/office/powerpoint/2010/main" val="428128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B2DA386-7875-369D-7B73-92AD7DFE7A6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25000"/>
          <a:stretch>
            <a:fill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35EDCD-774F-4AF2-EBB8-3DC408E66F8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Author visit: Matt Brown</a:t>
            </a: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847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C1B22CD-EE3C-2515-10E1-DCB27D301205}"/>
              </a:ext>
            </a:extLst>
          </p:cNvPr>
          <p:cNvPicPr>
            <a:picLocks noChangeAspect="1"/>
          </p:cNvPicPr>
          <p:nvPr/>
        </p:nvPicPr>
        <p:blipFill>
          <a:blip r:embed="rId2"/>
          <a:srcRect t="630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526910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07F2327-4D86-2473-0B9A-BA4B7B0B37F5}"/>
              </a:ext>
            </a:extLst>
          </p:cNvPr>
          <p:cNvPicPr>
            <a:picLocks noChangeAspect="1"/>
          </p:cNvPicPr>
          <p:nvPr/>
        </p:nvPicPr>
        <p:blipFill>
          <a:blip r:embed="rId2"/>
          <a:srcRect b="630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74086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593D5AA-E7A9-77EB-CE53-6D5F521FA34F}"/>
              </a:ext>
            </a:extLst>
          </p:cNvPr>
          <p:cNvPicPr>
            <a:picLocks noChangeAspect="1"/>
          </p:cNvPicPr>
          <p:nvPr/>
        </p:nvPicPr>
        <p:blipFill>
          <a:blip r:embed="rId2"/>
          <a:stretch>
            <a:fillRect/>
          </a:stretch>
        </p:blipFill>
        <p:spPr>
          <a:xfrm>
            <a:off x="812798" y="457200"/>
            <a:ext cx="10566403" cy="5943600"/>
          </a:xfrm>
          <a:prstGeom prst="rect">
            <a:avLst/>
          </a:prstGeom>
        </p:spPr>
      </p:pic>
    </p:spTree>
    <p:extLst>
      <p:ext uri="{BB962C8B-B14F-4D97-AF65-F5344CB8AC3E}">
        <p14:creationId xmlns:p14="http://schemas.microsoft.com/office/powerpoint/2010/main" val="2446754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4D277-DFAB-2E00-1B40-5A23EB3C73D1}"/>
              </a:ext>
            </a:extLst>
          </p:cNvPr>
          <p:cNvSpPr>
            <a:spLocks noGrp="1"/>
          </p:cNvSpPr>
          <p:nvPr>
            <p:ph idx="1"/>
          </p:nvPr>
        </p:nvSpPr>
        <p:spPr>
          <a:xfrm>
            <a:off x="370113" y="587829"/>
            <a:ext cx="11462657" cy="5589134"/>
          </a:xfrm>
        </p:spPr>
        <p:txBody>
          <a:bodyPr>
            <a:normAutofit fontScale="92500" lnSpcReduction="10000"/>
          </a:bodyPr>
          <a:lstStyle/>
          <a:p>
            <a:pPr marL="0" indent="0">
              <a:buNone/>
            </a:pPr>
            <a:r>
              <a:rPr lang="en-GB" b="1" dirty="0">
                <a:solidFill>
                  <a:schemeClr val="accent1">
                    <a:lumMod val="75000"/>
                  </a:schemeClr>
                </a:solidFill>
              </a:rPr>
              <a:t>We would like every class from year 1 to year 6 to be part of the voting!</a:t>
            </a:r>
          </a:p>
          <a:p>
            <a:pPr marL="0" indent="0">
              <a:buNone/>
            </a:pPr>
            <a:endParaRPr lang="en-GB" dirty="0">
              <a:solidFill>
                <a:schemeClr val="accent1">
                  <a:lumMod val="75000"/>
                </a:schemeClr>
              </a:solidFill>
            </a:endParaRPr>
          </a:p>
          <a:p>
            <a:pPr marL="0" indent="0">
              <a:buNone/>
            </a:pPr>
            <a:r>
              <a:rPr lang="en-GB" dirty="0">
                <a:solidFill>
                  <a:schemeClr val="accent1">
                    <a:lumMod val="75000"/>
                  </a:schemeClr>
                </a:solidFill>
              </a:rPr>
              <a:t>Next steps…</a:t>
            </a:r>
          </a:p>
          <a:p>
            <a:pPr marL="0" indent="0">
              <a:buNone/>
            </a:pPr>
            <a:r>
              <a:rPr lang="en-GB" dirty="0"/>
              <a:t>Your teacher will read all four books to you.</a:t>
            </a:r>
          </a:p>
          <a:p>
            <a:pPr marL="0" indent="0">
              <a:buNone/>
            </a:pPr>
            <a:r>
              <a:rPr lang="en-GB" dirty="0">
                <a:solidFill>
                  <a:srgbClr val="7030A0"/>
                </a:solidFill>
              </a:rPr>
              <a:t>Your job will be to rank the books (</a:t>
            </a:r>
            <a:r>
              <a:rPr lang="en-US" dirty="0">
                <a:solidFill>
                  <a:srgbClr val="7030A0"/>
                </a:solidFill>
              </a:rPr>
              <a:t>write </a:t>
            </a:r>
            <a:r>
              <a:rPr lang="en-US" b="1" dirty="0">
                <a:solidFill>
                  <a:srgbClr val="7030A0"/>
                </a:solidFill>
              </a:rPr>
              <a:t>1 </a:t>
            </a:r>
            <a:r>
              <a:rPr lang="en-US" dirty="0">
                <a:solidFill>
                  <a:srgbClr val="7030A0"/>
                </a:solidFill>
              </a:rPr>
              <a:t>beside your </a:t>
            </a:r>
            <a:r>
              <a:rPr lang="en-US" dirty="0" err="1">
                <a:solidFill>
                  <a:srgbClr val="7030A0"/>
                </a:solidFill>
              </a:rPr>
              <a:t>favourite</a:t>
            </a:r>
            <a:r>
              <a:rPr lang="en-US" dirty="0">
                <a:solidFill>
                  <a:srgbClr val="7030A0"/>
                </a:solidFill>
              </a:rPr>
              <a:t> book, </a:t>
            </a:r>
            <a:r>
              <a:rPr lang="en-US" b="1" dirty="0">
                <a:solidFill>
                  <a:srgbClr val="7030A0"/>
                </a:solidFill>
              </a:rPr>
              <a:t>2 </a:t>
            </a:r>
            <a:r>
              <a:rPr lang="en-US" dirty="0">
                <a:solidFill>
                  <a:srgbClr val="7030A0"/>
                </a:solidFill>
              </a:rPr>
              <a:t>beside your next </a:t>
            </a:r>
            <a:r>
              <a:rPr lang="en-US" dirty="0" err="1">
                <a:solidFill>
                  <a:srgbClr val="7030A0"/>
                </a:solidFill>
              </a:rPr>
              <a:t>favourite</a:t>
            </a:r>
            <a:r>
              <a:rPr lang="en-US" dirty="0">
                <a:solidFill>
                  <a:srgbClr val="7030A0"/>
                </a:solidFill>
              </a:rPr>
              <a:t>, </a:t>
            </a:r>
            <a:r>
              <a:rPr lang="en-US" b="1" dirty="0">
                <a:solidFill>
                  <a:srgbClr val="7030A0"/>
                </a:solidFill>
              </a:rPr>
              <a:t>3 </a:t>
            </a:r>
            <a:r>
              <a:rPr lang="en-US" dirty="0">
                <a:solidFill>
                  <a:srgbClr val="7030A0"/>
                </a:solidFill>
              </a:rPr>
              <a:t>beside the next, and </a:t>
            </a:r>
            <a:r>
              <a:rPr lang="en-US" b="1" dirty="0">
                <a:solidFill>
                  <a:srgbClr val="7030A0"/>
                </a:solidFill>
              </a:rPr>
              <a:t>4 </a:t>
            </a:r>
            <a:r>
              <a:rPr lang="en-US" dirty="0">
                <a:solidFill>
                  <a:srgbClr val="7030A0"/>
                </a:solidFill>
              </a:rPr>
              <a:t>beside the book you like least)</a:t>
            </a:r>
          </a:p>
          <a:p>
            <a:pPr marL="0" indent="0">
              <a:buNone/>
            </a:pPr>
            <a:r>
              <a:rPr lang="en-US" dirty="0">
                <a:solidFill>
                  <a:srgbClr val="FF0000"/>
                </a:solidFill>
              </a:rPr>
              <a:t>We will collect the votes in and then send them off to The Federation of Children’s Book Groups who will count our votes along with votes from lots of other schools from around the country!</a:t>
            </a:r>
          </a:p>
          <a:p>
            <a:pPr marL="0" indent="0">
              <a:buNone/>
            </a:pPr>
            <a:r>
              <a:rPr lang="en-US" dirty="0"/>
              <a:t>The award ceremony will take place on 13</a:t>
            </a:r>
            <a:r>
              <a:rPr lang="en-US" baseline="30000" dirty="0"/>
              <a:t>th</a:t>
            </a:r>
            <a:r>
              <a:rPr lang="en-US" dirty="0"/>
              <a:t> June when we will find out the winner!</a:t>
            </a:r>
          </a:p>
          <a:p>
            <a:pPr marL="0" indent="0">
              <a:buNone/>
            </a:pPr>
            <a:r>
              <a:rPr lang="en-US" dirty="0">
                <a:solidFill>
                  <a:srgbClr val="7030A0"/>
                </a:solidFill>
              </a:rPr>
              <a:t>Extra: If you want to write a letter to the author or create some drawings inspired by the book, please do! Your work could be added to the special portfolio we’ll give the author at the award ceremony.</a:t>
            </a:r>
            <a:endParaRPr lang="en-GB" dirty="0">
              <a:solidFill>
                <a:srgbClr val="7030A0"/>
              </a:solidFill>
            </a:endParaRPr>
          </a:p>
        </p:txBody>
      </p:sp>
    </p:spTree>
    <p:extLst>
      <p:ext uri="{BB962C8B-B14F-4D97-AF65-F5344CB8AC3E}">
        <p14:creationId xmlns:p14="http://schemas.microsoft.com/office/powerpoint/2010/main" val="1899336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5AE8B22-1BF2-F9C2-7D89-1CD40C15CFBD}"/>
              </a:ext>
            </a:extLst>
          </p:cNvPr>
          <p:cNvPicPr>
            <a:picLocks noChangeAspect="1"/>
          </p:cNvPicPr>
          <p:nvPr/>
        </p:nvPicPr>
        <p:blipFill>
          <a:blip r:embed="rId2"/>
          <a:srcRect r="5882" b="-1"/>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8271C4-8A1F-4983-8EC0-55408889D1B7}"/>
              </a:ext>
            </a:extLst>
          </p:cNvPr>
          <p:cNvSpPr>
            <a:spLocks noGrp="1"/>
          </p:cNvSpPr>
          <p:nvPr>
            <p:ph type="title"/>
          </p:nvPr>
        </p:nvSpPr>
        <p:spPr>
          <a:xfrm>
            <a:off x="7531610" y="365125"/>
            <a:ext cx="3822189" cy="1899912"/>
          </a:xfrm>
        </p:spPr>
        <p:txBody>
          <a:bodyPr>
            <a:normAutofit/>
          </a:bodyPr>
          <a:lstStyle/>
          <a:p>
            <a:r>
              <a:rPr lang="en-GB" sz="4000"/>
              <a:t>Exciting events WEPS</a:t>
            </a:r>
            <a:br>
              <a:rPr lang="en-GB" sz="4000"/>
            </a:br>
            <a:r>
              <a:rPr lang="en-GB" sz="4000"/>
              <a:t>This week</a:t>
            </a:r>
          </a:p>
        </p:txBody>
      </p:sp>
      <p:sp>
        <p:nvSpPr>
          <p:cNvPr id="3" name="Content Placeholder 2">
            <a:extLst>
              <a:ext uri="{FF2B5EF4-FFF2-40B4-BE49-F238E27FC236}">
                <a16:creationId xmlns:a16="http://schemas.microsoft.com/office/drawing/2014/main" id="{4495A360-D918-E4CF-DAE2-17A149E29F5B}"/>
              </a:ext>
            </a:extLst>
          </p:cNvPr>
          <p:cNvSpPr>
            <a:spLocks noGrp="1"/>
          </p:cNvSpPr>
          <p:nvPr>
            <p:ph idx="1"/>
          </p:nvPr>
        </p:nvSpPr>
        <p:spPr>
          <a:xfrm>
            <a:off x="7531610" y="2434201"/>
            <a:ext cx="3822189" cy="3742762"/>
          </a:xfrm>
        </p:spPr>
        <p:txBody>
          <a:bodyPr>
            <a:normAutofit/>
          </a:bodyPr>
          <a:lstStyle/>
          <a:p>
            <a:r>
              <a:rPr lang="en-GB" sz="1700" b="1" dirty="0">
                <a:solidFill>
                  <a:srgbClr val="FF0000"/>
                </a:solidFill>
              </a:rPr>
              <a:t>Year 1 visit St Martin’s Church, going to Birmingham on the bus.</a:t>
            </a:r>
            <a:r>
              <a:rPr lang="en-GB" sz="1700" b="1" i="1" dirty="0">
                <a:solidFill>
                  <a:srgbClr val="FF0000"/>
                </a:solidFill>
              </a:rPr>
              <a:t> </a:t>
            </a:r>
          </a:p>
          <a:p>
            <a:r>
              <a:rPr lang="en-GB" sz="1700" b="1" i="1" dirty="0">
                <a:solidFill>
                  <a:srgbClr val="FF0000"/>
                </a:solidFill>
              </a:rPr>
              <a:t>Value : Respect</a:t>
            </a:r>
          </a:p>
          <a:p>
            <a:endParaRPr lang="en-GB" sz="1700" b="1" dirty="0"/>
          </a:p>
          <a:p>
            <a:r>
              <a:rPr lang="en-GB" sz="1700" b="1" dirty="0"/>
              <a:t>Reception have a play- Jack and the Bean Stalk. </a:t>
            </a:r>
            <a:r>
              <a:rPr lang="en-GB" sz="1700" b="1" i="1" dirty="0"/>
              <a:t>Value Curiosity</a:t>
            </a:r>
          </a:p>
          <a:p>
            <a:endParaRPr lang="en-GB" sz="1700" b="1" dirty="0"/>
          </a:p>
          <a:p>
            <a:r>
              <a:rPr lang="en-GB" sz="1700" b="1" dirty="0">
                <a:solidFill>
                  <a:srgbClr val="7030A0"/>
                </a:solidFill>
              </a:rPr>
              <a:t>Years 2 and 5 have visit from NSPCC Speak out and Stay Safe workshop.  How to look after yourself in any situation.   </a:t>
            </a:r>
          </a:p>
          <a:p>
            <a:r>
              <a:rPr lang="en-GB" sz="1700" b="1" i="1" dirty="0">
                <a:solidFill>
                  <a:srgbClr val="7030A0"/>
                </a:solidFill>
              </a:rPr>
              <a:t>Value: Courage, curiosity.</a:t>
            </a:r>
          </a:p>
        </p:txBody>
      </p:sp>
    </p:spTree>
    <p:extLst>
      <p:ext uri="{BB962C8B-B14F-4D97-AF65-F5344CB8AC3E}">
        <p14:creationId xmlns:p14="http://schemas.microsoft.com/office/powerpoint/2010/main" val="92208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2D9A-1594-BD98-4525-EA80296D7581}"/>
              </a:ext>
            </a:extLst>
          </p:cNvPr>
          <p:cNvSpPr>
            <a:spLocks noGrp="1"/>
          </p:cNvSpPr>
          <p:nvPr>
            <p:ph type="title"/>
          </p:nvPr>
        </p:nvSpPr>
        <p:spPr/>
        <p:txBody>
          <a:bodyPr>
            <a:normAutofit/>
          </a:bodyPr>
          <a:lstStyle/>
          <a:p>
            <a:r>
              <a:rPr lang="en-GB" sz="3600" dirty="0"/>
              <a:t>Exciting events next week</a:t>
            </a:r>
          </a:p>
        </p:txBody>
      </p:sp>
      <p:sp>
        <p:nvSpPr>
          <p:cNvPr id="3" name="Content Placeholder 2">
            <a:extLst>
              <a:ext uri="{FF2B5EF4-FFF2-40B4-BE49-F238E27FC236}">
                <a16:creationId xmlns:a16="http://schemas.microsoft.com/office/drawing/2014/main" id="{151CA5AB-3D77-84D1-9709-4B4936FA05AF}"/>
              </a:ext>
            </a:extLst>
          </p:cNvPr>
          <p:cNvSpPr>
            <a:spLocks noGrp="1"/>
          </p:cNvSpPr>
          <p:nvPr>
            <p:ph idx="1"/>
          </p:nvPr>
        </p:nvSpPr>
        <p:spPr>
          <a:xfrm>
            <a:off x="838200" y="3428999"/>
            <a:ext cx="10515600" cy="2747963"/>
          </a:xfrm>
        </p:spPr>
        <p:txBody>
          <a:bodyPr>
            <a:normAutofit fontScale="85000" lnSpcReduction="20000"/>
          </a:bodyPr>
          <a:lstStyle/>
          <a:p>
            <a:r>
              <a:rPr lang="en-GB" dirty="0"/>
              <a:t>ARTS WEEK all week.  Artist Mark Riley will be with us.</a:t>
            </a:r>
          </a:p>
          <a:p>
            <a:r>
              <a:rPr lang="en-GB" dirty="0">
                <a:solidFill>
                  <a:srgbClr val="00B050"/>
                </a:solidFill>
              </a:rPr>
              <a:t>Year 3 have a </a:t>
            </a:r>
            <a:r>
              <a:rPr lang="en-GB" dirty="0" err="1">
                <a:solidFill>
                  <a:srgbClr val="00B050"/>
                </a:solidFill>
              </a:rPr>
              <a:t>Grafitti</a:t>
            </a:r>
            <a:r>
              <a:rPr lang="en-GB" dirty="0">
                <a:solidFill>
                  <a:srgbClr val="00B050"/>
                </a:solidFill>
              </a:rPr>
              <a:t> art workshop on Tuesday next week</a:t>
            </a:r>
          </a:p>
          <a:p>
            <a:r>
              <a:rPr lang="en-GB" dirty="0"/>
              <a:t>The Fire Engine will visit us for Reception on Monday</a:t>
            </a:r>
          </a:p>
          <a:p>
            <a:r>
              <a:rPr lang="en-GB" dirty="0">
                <a:solidFill>
                  <a:srgbClr val="00B050"/>
                </a:solidFill>
              </a:rPr>
              <a:t>A Chef will be working with year 4 pupils</a:t>
            </a:r>
          </a:p>
          <a:p>
            <a:r>
              <a:rPr lang="en-GB" dirty="0"/>
              <a:t>Nursery will have a play: The Little Red Hen</a:t>
            </a:r>
          </a:p>
          <a:p>
            <a:r>
              <a:rPr lang="en-GB" dirty="0"/>
              <a:t>And</a:t>
            </a:r>
          </a:p>
          <a:p>
            <a:r>
              <a:rPr lang="en-GB" dirty="0">
                <a:solidFill>
                  <a:srgbClr val="00B050"/>
                </a:solidFill>
              </a:rPr>
              <a:t> It will be Eid too!  Special Eid menu next Wednesday in the Canteen</a:t>
            </a:r>
            <a:r>
              <a:rPr lang="en-GB" dirty="0"/>
              <a:t>.</a:t>
            </a:r>
          </a:p>
        </p:txBody>
      </p:sp>
      <p:pic>
        <p:nvPicPr>
          <p:cNvPr id="4" name="Picture 3">
            <a:extLst>
              <a:ext uri="{FF2B5EF4-FFF2-40B4-BE49-F238E27FC236}">
                <a16:creationId xmlns:a16="http://schemas.microsoft.com/office/drawing/2014/main" id="{6C18D9EE-AAE5-2E1C-3C3A-7F1A43CD3AC0}"/>
              </a:ext>
            </a:extLst>
          </p:cNvPr>
          <p:cNvPicPr>
            <a:picLocks noChangeAspect="1"/>
          </p:cNvPicPr>
          <p:nvPr/>
        </p:nvPicPr>
        <p:blipFill>
          <a:blip r:embed="rId2"/>
          <a:stretch>
            <a:fillRect/>
          </a:stretch>
        </p:blipFill>
        <p:spPr>
          <a:xfrm>
            <a:off x="6626546" y="261524"/>
            <a:ext cx="5215927" cy="2858328"/>
          </a:xfrm>
          <a:prstGeom prst="rect">
            <a:avLst/>
          </a:prstGeom>
        </p:spPr>
      </p:pic>
    </p:spTree>
    <p:extLst>
      <p:ext uri="{BB962C8B-B14F-4D97-AF65-F5344CB8AC3E}">
        <p14:creationId xmlns:p14="http://schemas.microsoft.com/office/powerpoint/2010/main" val="4226305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431A523-4CBD-68F6-2338-C8F08B99C4E5}"/>
              </a:ext>
            </a:extLst>
          </p:cNvPr>
          <p:cNvPicPr>
            <a:picLocks noChangeAspect="1"/>
          </p:cNvPicPr>
          <p:nvPr/>
        </p:nvPicPr>
        <p:blipFill>
          <a:blip r:embed="rId2"/>
          <a:srcRect t="32282" b="15015"/>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159471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9745D-3732-C927-0AF8-D6FDDDD5C503}"/>
              </a:ext>
            </a:extLst>
          </p:cNvPr>
          <p:cNvSpPr>
            <a:spLocks noGrp="1"/>
          </p:cNvSpPr>
          <p:nvPr>
            <p:ph type="title"/>
          </p:nvPr>
        </p:nvSpPr>
        <p:spPr>
          <a:xfrm>
            <a:off x="572493" y="238539"/>
            <a:ext cx="11018520" cy="1434415"/>
          </a:xfrm>
        </p:spPr>
        <p:txBody>
          <a:bodyPr anchor="b">
            <a:normAutofit/>
          </a:bodyPr>
          <a:lstStyle/>
          <a:p>
            <a:r>
              <a:rPr lang="en-GB" sz="5400"/>
              <a:t>Ward End News:  Years 1-6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A020E4-3542-6B00-C931-CFFA0C6BD514}"/>
              </a:ext>
            </a:extLst>
          </p:cNvPr>
          <p:cNvSpPr>
            <a:spLocks noGrp="1"/>
          </p:cNvSpPr>
          <p:nvPr>
            <p:ph idx="1"/>
          </p:nvPr>
        </p:nvSpPr>
        <p:spPr>
          <a:xfrm>
            <a:off x="572493" y="2071316"/>
            <a:ext cx="6713552" cy="4119172"/>
          </a:xfrm>
        </p:spPr>
        <p:txBody>
          <a:bodyPr anchor="t">
            <a:normAutofit/>
          </a:bodyPr>
          <a:lstStyle/>
          <a:p>
            <a:r>
              <a:rPr lang="en-GB" sz="2000" b="1" dirty="0"/>
              <a:t>End of the day (every day)</a:t>
            </a:r>
          </a:p>
          <a:p>
            <a:r>
              <a:rPr lang="en-GB" sz="2000" dirty="0">
                <a:solidFill>
                  <a:srgbClr val="FF0000"/>
                </a:solidFill>
              </a:rPr>
              <a:t>All classes </a:t>
            </a:r>
            <a:r>
              <a:rPr lang="en-GB" sz="2000" i="1" dirty="0">
                <a:solidFill>
                  <a:srgbClr val="FF0000"/>
                </a:solidFill>
              </a:rPr>
              <a:t>will be outside by </a:t>
            </a:r>
            <a:r>
              <a:rPr lang="en-GB" sz="2000" dirty="0">
                <a:solidFill>
                  <a:srgbClr val="FF0000"/>
                </a:solidFill>
              </a:rPr>
              <a:t>3.30pm (3pm on Fridays) ready for gates to open to parents at 3.30pm.</a:t>
            </a:r>
          </a:p>
          <a:p>
            <a:r>
              <a:rPr lang="en-GB" sz="2000" dirty="0"/>
              <a:t>This way there will be less congestion in the playground, and classes won’t have to walk through groups of parents.  Make sure you are on time every day please.  Mrs Chahal has promised parents that classes </a:t>
            </a:r>
            <a:r>
              <a:rPr lang="en-GB" sz="2000" i="1" dirty="0"/>
              <a:t>will be there on time.</a:t>
            </a:r>
          </a:p>
          <a:p>
            <a:r>
              <a:rPr lang="en-GB" sz="2000" dirty="0">
                <a:solidFill>
                  <a:srgbClr val="FF0000"/>
                </a:solidFill>
              </a:rPr>
              <a:t>Line up (not crowd)- decide on a line order and walk out in that order.  </a:t>
            </a:r>
            <a:r>
              <a:rPr lang="en-GB" sz="2000" i="1" dirty="0">
                <a:solidFill>
                  <a:srgbClr val="FF0000"/>
                </a:solidFill>
              </a:rPr>
              <a:t>Remain quiet and still </a:t>
            </a:r>
            <a:r>
              <a:rPr lang="en-GB" sz="2000" dirty="0">
                <a:solidFill>
                  <a:srgbClr val="FF0000"/>
                </a:solidFill>
              </a:rPr>
              <a:t>until your teacher sees your parents and says you can go.  </a:t>
            </a:r>
          </a:p>
          <a:p>
            <a:r>
              <a:rPr lang="en-GB" sz="2000" dirty="0"/>
              <a:t>Do not go until dismissed by your teacher- for safety. You may have to wait politely for a few minutes.</a:t>
            </a:r>
          </a:p>
          <a:p>
            <a:endParaRPr lang="en-GB" sz="2000" dirty="0"/>
          </a:p>
          <a:p>
            <a:endParaRPr lang="en-GB" sz="2000" dirty="0"/>
          </a:p>
        </p:txBody>
      </p:sp>
      <p:pic>
        <p:nvPicPr>
          <p:cNvPr id="5" name="Picture 4">
            <a:extLst>
              <a:ext uri="{FF2B5EF4-FFF2-40B4-BE49-F238E27FC236}">
                <a16:creationId xmlns:a16="http://schemas.microsoft.com/office/drawing/2014/main" id="{F9C6D112-1A31-033E-9CFE-F45323513A35}"/>
              </a:ext>
            </a:extLst>
          </p:cNvPr>
          <p:cNvPicPr>
            <a:picLocks noChangeAspect="1"/>
          </p:cNvPicPr>
          <p:nvPr/>
        </p:nvPicPr>
        <p:blipFill>
          <a:blip r:embed="rId2">
            <a:extLst>
              <a:ext uri="{28A0092B-C50C-407E-A947-70E740481C1C}">
                <a14:useLocalDpi xmlns:a14="http://schemas.microsoft.com/office/drawing/2010/main" val="0"/>
              </a:ext>
            </a:extLst>
          </a:blip>
          <a:srcRect l="1666" r="4775"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134792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9E11-487F-C7D2-B07F-93E5A6C2FE1C}"/>
              </a:ext>
            </a:extLst>
          </p:cNvPr>
          <p:cNvSpPr>
            <a:spLocks noGrp="1"/>
          </p:cNvSpPr>
          <p:nvPr>
            <p:ph type="title"/>
          </p:nvPr>
        </p:nvSpPr>
        <p:spPr/>
        <p:txBody>
          <a:bodyPr/>
          <a:lstStyle/>
          <a:p>
            <a:r>
              <a:rPr lang="en-GB" b="1" dirty="0">
                <a:solidFill>
                  <a:srgbClr val="FF0000"/>
                </a:solidFill>
              </a:rPr>
              <a:t>End of the day: </a:t>
            </a:r>
            <a:r>
              <a:rPr lang="en-GB" dirty="0">
                <a:solidFill>
                  <a:srgbClr val="7030A0"/>
                </a:solidFill>
              </a:rPr>
              <a:t>Value Respect.</a:t>
            </a:r>
          </a:p>
        </p:txBody>
      </p:sp>
      <p:sp>
        <p:nvSpPr>
          <p:cNvPr id="3" name="Content Placeholder 2">
            <a:extLst>
              <a:ext uri="{FF2B5EF4-FFF2-40B4-BE49-F238E27FC236}">
                <a16:creationId xmlns:a16="http://schemas.microsoft.com/office/drawing/2014/main" id="{6A8902F1-62E2-8919-21D0-6A5BD3E74586}"/>
              </a:ext>
            </a:extLst>
          </p:cNvPr>
          <p:cNvSpPr>
            <a:spLocks noGrp="1"/>
          </p:cNvSpPr>
          <p:nvPr>
            <p:ph idx="1"/>
          </p:nvPr>
        </p:nvSpPr>
        <p:spPr/>
        <p:txBody>
          <a:bodyPr>
            <a:normAutofit lnSpcReduction="10000"/>
          </a:bodyPr>
          <a:lstStyle/>
          <a:p>
            <a:r>
              <a:rPr lang="en-GB" dirty="0"/>
              <a:t>Pupils cannot leave the line to go back into school until the last child is dismissed.  Take everything with you.  </a:t>
            </a:r>
          </a:p>
          <a:p>
            <a:r>
              <a:rPr lang="en-GB" dirty="0">
                <a:solidFill>
                  <a:srgbClr val="7030A0"/>
                </a:solidFill>
              </a:rPr>
              <a:t>Once everyone has been dismissed, if you need to go back inside for something you have forgotten- you can then go.  </a:t>
            </a:r>
            <a:r>
              <a:rPr lang="en-GB" i="1" dirty="0">
                <a:solidFill>
                  <a:srgbClr val="7030A0"/>
                </a:solidFill>
              </a:rPr>
              <a:t>Wait patiently.</a:t>
            </a:r>
          </a:p>
          <a:p>
            <a:r>
              <a:rPr lang="en-GB" dirty="0"/>
              <a:t>Teachers cannot take messages whilst dismissing pupils. If you or your parents have messages, please wait until the end- or write a dojo message.</a:t>
            </a:r>
          </a:p>
          <a:p>
            <a:r>
              <a:rPr lang="en-GB" dirty="0">
                <a:solidFill>
                  <a:srgbClr val="7030A0"/>
                </a:solidFill>
              </a:rPr>
              <a:t>Mrs Chahal &amp; Mrs Martin will be in the playground – they can take messages.</a:t>
            </a:r>
          </a:p>
          <a:p>
            <a:r>
              <a:rPr lang="en-GB" dirty="0"/>
              <a:t>These steps are to keep everyone safe.  </a:t>
            </a:r>
            <a:r>
              <a:rPr lang="en-GB" dirty="0">
                <a:solidFill>
                  <a:srgbClr val="FF0000"/>
                </a:solidFill>
              </a:rPr>
              <a:t>Be Ready, Be Safe, Be Kind.</a:t>
            </a:r>
          </a:p>
        </p:txBody>
      </p:sp>
      <p:pic>
        <p:nvPicPr>
          <p:cNvPr id="6" name="Picture 5">
            <a:extLst>
              <a:ext uri="{FF2B5EF4-FFF2-40B4-BE49-F238E27FC236}">
                <a16:creationId xmlns:a16="http://schemas.microsoft.com/office/drawing/2014/main" id="{87F8757B-B219-9B4F-1C68-0DB1E1CE2E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6635" y="244337"/>
            <a:ext cx="1535180" cy="1494007"/>
          </a:xfrm>
          <a:prstGeom prst="rect">
            <a:avLst/>
          </a:prstGeom>
        </p:spPr>
      </p:pic>
    </p:spTree>
    <p:extLst>
      <p:ext uri="{BB962C8B-B14F-4D97-AF65-F5344CB8AC3E}">
        <p14:creationId xmlns:p14="http://schemas.microsoft.com/office/powerpoint/2010/main" val="331908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9531E7-FE00-61BD-5C22-9025BA75A8BB}"/>
              </a:ext>
            </a:extLst>
          </p:cNvPr>
          <p:cNvSpPr>
            <a:spLocks noGrp="1"/>
          </p:cNvSpPr>
          <p:nvPr>
            <p:ph type="title"/>
          </p:nvPr>
        </p:nvSpPr>
        <p:spPr>
          <a:xfrm>
            <a:off x="572493" y="238539"/>
            <a:ext cx="11018520" cy="1434415"/>
          </a:xfrm>
        </p:spPr>
        <p:txBody>
          <a:bodyPr anchor="b">
            <a:normAutofit/>
          </a:bodyPr>
          <a:lstStyle/>
          <a:p>
            <a:r>
              <a:rPr lang="en-US" sz="4600">
                <a:ea typeface="Calibri Light"/>
                <a:cs typeface="Calibri Light"/>
              </a:rPr>
              <a:t>Ward End School News.</a:t>
            </a:r>
            <a:br>
              <a:rPr lang="en-US" sz="4600">
                <a:ea typeface="Calibri Light"/>
                <a:cs typeface="Calibri Light"/>
              </a:rPr>
            </a:br>
            <a:r>
              <a:rPr lang="en-US" sz="4600">
                <a:ea typeface="Calibri Light"/>
                <a:cs typeface="Calibri Light"/>
              </a:rPr>
              <a:t>The Swimming Pool is here!</a:t>
            </a:r>
            <a:endParaRPr lang="en-US" sz="4600"/>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790DEB4-B978-9427-8FF9-B23123EB122A}"/>
              </a:ext>
            </a:extLst>
          </p:cNvPr>
          <p:cNvSpPr>
            <a:spLocks noGrp="1"/>
          </p:cNvSpPr>
          <p:nvPr>
            <p:ph idx="1"/>
          </p:nvPr>
        </p:nvSpPr>
        <p:spPr>
          <a:xfrm>
            <a:off x="572493" y="2071316"/>
            <a:ext cx="6713552" cy="4119172"/>
          </a:xfrm>
        </p:spPr>
        <p:txBody>
          <a:bodyPr anchor="t">
            <a:normAutofit/>
          </a:bodyPr>
          <a:lstStyle/>
          <a:p>
            <a:pPr>
              <a:buNone/>
            </a:pPr>
            <a:r>
              <a:rPr lang="en-US" sz="2200" b="1" i="0" dirty="0">
                <a:effectLst/>
              </a:rPr>
              <a:t>Year 3 and Year 4 </a:t>
            </a:r>
          </a:p>
          <a:p>
            <a:pPr>
              <a:buNone/>
            </a:pPr>
            <a:r>
              <a:rPr lang="en-US" sz="2200" b="1" i="0" dirty="0">
                <a:effectLst/>
              </a:rPr>
              <a:t>Monday 23rd February – Friday 17th April</a:t>
            </a:r>
          </a:p>
          <a:p>
            <a:pPr>
              <a:buNone/>
            </a:pPr>
            <a:endParaRPr lang="en-US" sz="2200" b="1" i="0" dirty="0">
              <a:effectLst/>
            </a:endParaRPr>
          </a:p>
          <a:p>
            <a:pPr>
              <a:buNone/>
            </a:pPr>
            <a:r>
              <a:rPr lang="en-US" sz="2200" b="1" i="0" dirty="0">
                <a:effectLst/>
              </a:rPr>
              <a:t>Year 1, Year 2 and Resource Base </a:t>
            </a:r>
          </a:p>
          <a:p>
            <a:pPr>
              <a:buNone/>
            </a:pPr>
            <a:r>
              <a:rPr lang="en-US" sz="2200" b="1" i="0" dirty="0">
                <a:effectLst/>
              </a:rPr>
              <a:t>Monday 20th April – Friday 22nd May</a:t>
            </a:r>
          </a:p>
          <a:p>
            <a:pPr>
              <a:buNone/>
            </a:pPr>
            <a:endParaRPr lang="en-US" sz="2200" b="1" i="0" dirty="0">
              <a:effectLst/>
            </a:endParaRPr>
          </a:p>
          <a:p>
            <a:pPr>
              <a:buNone/>
            </a:pPr>
            <a:r>
              <a:rPr lang="en-US" sz="2200" b="1" i="0" dirty="0">
                <a:effectLst/>
              </a:rPr>
              <a:t>Year 5 and Year 6 </a:t>
            </a:r>
          </a:p>
          <a:p>
            <a:pPr>
              <a:buNone/>
            </a:pPr>
            <a:r>
              <a:rPr lang="en-US" sz="2200" b="1" i="0" dirty="0">
                <a:effectLst/>
              </a:rPr>
              <a:t>Monday 1st June – Friday 17th July</a:t>
            </a:r>
          </a:p>
        </p:txBody>
      </p:sp>
      <p:pic>
        <p:nvPicPr>
          <p:cNvPr id="9" name="Picture 8">
            <a:extLst>
              <a:ext uri="{FF2B5EF4-FFF2-40B4-BE49-F238E27FC236}">
                <a16:creationId xmlns:a16="http://schemas.microsoft.com/office/drawing/2014/main" id="{FCFFC946-548C-49FD-F3A7-3B1D332E35B4}"/>
              </a:ext>
            </a:extLst>
          </p:cNvPr>
          <p:cNvPicPr>
            <a:picLocks noChangeAspect="1"/>
          </p:cNvPicPr>
          <p:nvPr/>
        </p:nvPicPr>
        <p:blipFill>
          <a:blip r:embed="rId2"/>
          <a:srcRect l="2342" r="1450"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406803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DFB4-63DF-D824-4A3D-3E53EF64DFC4}"/>
              </a:ext>
            </a:extLst>
          </p:cNvPr>
          <p:cNvSpPr>
            <a:spLocks noGrp="1"/>
          </p:cNvSpPr>
          <p:nvPr>
            <p:ph type="title"/>
          </p:nvPr>
        </p:nvSpPr>
        <p:spPr>
          <a:xfrm>
            <a:off x="481013" y="3752849"/>
            <a:ext cx="3290887" cy="2452687"/>
          </a:xfrm>
        </p:spPr>
        <p:txBody>
          <a:bodyPr anchor="ctr">
            <a:normAutofit/>
          </a:bodyPr>
          <a:lstStyle/>
          <a:p>
            <a:r>
              <a:rPr lang="en-GB" sz="2800" b="1" dirty="0"/>
              <a:t>A Charter for playtime/lunchtime.</a:t>
            </a:r>
          </a:p>
        </p:txBody>
      </p:sp>
      <p:pic>
        <p:nvPicPr>
          <p:cNvPr id="4" name="Picture 3">
            <a:extLst>
              <a:ext uri="{FF2B5EF4-FFF2-40B4-BE49-F238E27FC236}">
                <a16:creationId xmlns:a16="http://schemas.microsoft.com/office/drawing/2014/main" id="{BE67636D-77E8-9775-400A-342D44653609}"/>
              </a:ext>
            </a:extLst>
          </p:cNvPr>
          <p:cNvPicPr>
            <a:picLocks noChangeAspect="1"/>
          </p:cNvPicPr>
          <p:nvPr/>
        </p:nvPicPr>
        <p:blipFill>
          <a:blip r:embed="rId2"/>
          <a:srcRect t="12828" b="42742"/>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DBA30F0D-E1CF-13FD-FCC8-9CCA21E19994}"/>
              </a:ext>
            </a:extLst>
          </p:cNvPr>
          <p:cNvSpPr>
            <a:spLocks noGrp="1"/>
          </p:cNvSpPr>
          <p:nvPr>
            <p:ph idx="1"/>
          </p:nvPr>
        </p:nvSpPr>
        <p:spPr>
          <a:xfrm>
            <a:off x="4223982" y="3752850"/>
            <a:ext cx="7485413" cy="2452687"/>
          </a:xfrm>
        </p:spPr>
        <p:txBody>
          <a:bodyPr anchor="ctr">
            <a:normAutofit/>
          </a:bodyPr>
          <a:lstStyle/>
          <a:p>
            <a:r>
              <a:rPr lang="en-GB" sz="1800" dirty="0">
                <a:solidFill>
                  <a:srgbClr val="FF0000"/>
                </a:solidFill>
              </a:rPr>
              <a:t>Please work with your class to come up with 4 positive rules for play time and lunchtime.  </a:t>
            </a:r>
          </a:p>
          <a:p>
            <a:r>
              <a:rPr lang="en-GB" sz="1800" b="1" dirty="0"/>
              <a:t>We want to avoid pupils having accidents by improving the way we play.</a:t>
            </a:r>
          </a:p>
          <a:p>
            <a:r>
              <a:rPr lang="en-GB" sz="1800" b="1" dirty="0">
                <a:solidFill>
                  <a:srgbClr val="7030A0"/>
                </a:solidFill>
              </a:rPr>
              <a:t>What do you think we should plan to do?</a:t>
            </a:r>
          </a:p>
          <a:p>
            <a:r>
              <a:rPr lang="en-GB" sz="1800" b="1" dirty="0"/>
              <a:t>Send you 4 ideas to your UNICEF reps at the end of this week please?</a:t>
            </a:r>
          </a:p>
          <a:p>
            <a:r>
              <a:rPr lang="en-GB" sz="1800" b="1" dirty="0">
                <a:solidFill>
                  <a:srgbClr val="00B050"/>
                </a:solidFill>
              </a:rPr>
              <a:t>Think about our school aims and rules (see next few slides to remind yourself)</a:t>
            </a:r>
          </a:p>
        </p:txBody>
      </p:sp>
    </p:spTree>
    <p:extLst>
      <p:ext uri="{BB962C8B-B14F-4D97-AF65-F5344CB8AC3E}">
        <p14:creationId xmlns:p14="http://schemas.microsoft.com/office/powerpoint/2010/main" val="3054085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0BE5ECB-9395-A492-F559-180717068233}"/>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495012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0" name="Freeform: Shape 9">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B917C4F-508E-EEC1-05A5-51613C8FBAE7}"/>
              </a:ext>
            </a:extLst>
          </p:cNvPr>
          <p:cNvPicPr>
            <a:picLocks noChangeAspect="1"/>
          </p:cNvPicPr>
          <p:nvPr/>
        </p:nvPicPr>
        <p:blipFill>
          <a:blip r:embed="rId2"/>
          <a:stretch>
            <a:fillRect/>
          </a:stretch>
        </p:blipFill>
        <p:spPr>
          <a:xfrm>
            <a:off x="3465178" y="-103687"/>
            <a:ext cx="5377486" cy="6916382"/>
          </a:xfrm>
          <a:prstGeom prst="rect">
            <a:avLst/>
          </a:prstGeom>
          <a:ln>
            <a:noFill/>
          </a:ln>
        </p:spPr>
      </p:pic>
    </p:spTree>
    <p:extLst>
      <p:ext uri="{BB962C8B-B14F-4D97-AF65-F5344CB8AC3E}">
        <p14:creationId xmlns:p14="http://schemas.microsoft.com/office/powerpoint/2010/main" val="2421902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0" name="Freeform: Shape 9">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097E156-D18D-FF2D-ED77-085B5AE5ACF4}"/>
              </a:ext>
            </a:extLst>
          </p:cNvPr>
          <p:cNvPicPr>
            <a:picLocks noChangeAspect="1"/>
          </p:cNvPicPr>
          <p:nvPr/>
        </p:nvPicPr>
        <p:blipFill>
          <a:blip r:embed="rId2"/>
          <a:stretch>
            <a:fillRect/>
          </a:stretch>
        </p:blipFill>
        <p:spPr>
          <a:xfrm>
            <a:off x="3541396" y="85911"/>
            <a:ext cx="5045205" cy="6772090"/>
          </a:xfrm>
          <a:prstGeom prst="rect">
            <a:avLst/>
          </a:prstGeom>
          <a:ln>
            <a:noFill/>
          </a:ln>
        </p:spPr>
      </p:pic>
    </p:spTree>
    <p:extLst>
      <p:ext uri="{BB962C8B-B14F-4D97-AF65-F5344CB8AC3E}">
        <p14:creationId xmlns:p14="http://schemas.microsoft.com/office/powerpoint/2010/main" val="3077945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D3DE4B-72CF-A60F-C09E-832A906AB130}"/>
              </a:ext>
            </a:extLst>
          </p:cNvPr>
          <p:cNvSpPr>
            <a:spLocks noGrp="1"/>
          </p:cNvSpPr>
          <p:nvPr>
            <p:ph type="title"/>
          </p:nvPr>
        </p:nvSpPr>
        <p:spPr>
          <a:xfrm>
            <a:off x="630936" y="639520"/>
            <a:ext cx="3429000" cy="1719072"/>
          </a:xfrm>
        </p:spPr>
        <p:txBody>
          <a:bodyPr anchor="b">
            <a:normAutofit/>
          </a:bodyPr>
          <a:lstStyle/>
          <a:p>
            <a:r>
              <a:rPr lang="en-GB" sz="4200" dirty="0"/>
              <a:t>Walk to School Initiative</a:t>
            </a:r>
          </a:p>
        </p:txBody>
      </p:sp>
      <p:sp>
        <p:nvSpPr>
          <p:cNvPr id="1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F09F65-BB5F-728F-C4CC-BF8628A556D1}"/>
              </a:ext>
            </a:extLst>
          </p:cNvPr>
          <p:cNvSpPr>
            <a:spLocks noGrp="1"/>
          </p:cNvSpPr>
          <p:nvPr>
            <p:ph idx="1"/>
          </p:nvPr>
        </p:nvSpPr>
        <p:spPr>
          <a:xfrm>
            <a:off x="630936" y="2807208"/>
            <a:ext cx="3429000" cy="3410712"/>
          </a:xfrm>
        </p:spPr>
        <p:txBody>
          <a:bodyPr anchor="t">
            <a:normAutofit/>
          </a:bodyPr>
          <a:lstStyle/>
          <a:p>
            <a:r>
              <a:rPr lang="en-GB" sz="1500" b="1" dirty="0"/>
              <a:t>PARK and STRIDE – can you do it?  Ask your parents to read the letter sent by class dojo</a:t>
            </a:r>
          </a:p>
          <a:p>
            <a:endParaRPr lang="en-GB" sz="1500" b="1" dirty="0"/>
          </a:p>
          <a:p>
            <a:r>
              <a:rPr lang="en-GB" sz="1500" b="1" dirty="0"/>
              <a:t>Pupils who live too far away to walk- can park away from school and join the walking initiative too. </a:t>
            </a:r>
            <a:r>
              <a:rPr lang="en-GB" sz="1500" b="1" i="1" dirty="0">
                <a:solidFill>
                  <a:srgbClr val="FF0000"/>
                </a:solidFill>
              </a:rPr>
              <a:t>Park and stride</a:t>
            </a:r>
            <a:r>
              <a:rPr lang="en-GB" sz="1500" b="1" dirty="0">
                <a:solidFill>
                  <a:srgbClr val="FF0000"/>
                </a:solidFill>
              </a:rPr>
              <a:t>.  Park 5 minutes walk away and walk the extra distance.</a:t>
            </a:r>
          </a:p>
          <a:p>
            <a:r>
              <a:rPr lang="en-GB" sz="1500" b="1" dirty="0"/>
              <a:t>Log your journey to school every day- to earn badges each month.</a:t>
            </a:r>
          </a:p>
          <a:p>
            <a:r>
              <a:rPr lang="en-GB" sz="1500" b="1" dirty="0"/>
              <a:t>How did you travel to school?</a:t>
            </a:r>
          </a:p>
          <a:p>
            <a:r>
              <a:rPr lang="en-GB" sz="1500" b="1" i="1" dirty="0">
                <a:solidFill>
                  <a:srgbClr val="7030A0"/>
                </a:solidFill>
              </a:rPr>
              <a:t>Value: perseverance</a:t>
            </a:r>
          </a:p>
          <a:p>
            <a:endParaRPr lang="en-GB" sz="1500" b="1" dirty="0"/>
          </a:p>
        </p:txBody>
      </p:sp>
      <p:pic>
        <p:nvPicPr>
          <p:cNvPr id="5" name="Picture 4">
            <a:extLst>
              <a:ext uri="{FF2B5EF4-FFF2-40B4-BE49-F238E27FC236}">
                <a16:creationId xmlns:a16="http://schemas.microsoft.com/office/drawing/2014/main" id="{CB7BCD16-B53A-15B5-3FFD-A38E98C6356D}"/>
              </a:ext>
            </a:extLst>
          </p:cNvPr>
          <p:cNvPicPr>
            <a:picLocks noChangeAspect="1"/>
          </p:cNvPicPr>
          <p:nvPr/>
        </p:nvPicPr>
        <p:blipFill>
          <a:blip r:embed="rId2"/>
          <a:stretch>
            <a:fillRect/>
          </a:stretch>
        </p:blipFill>
        <p:spPr>
          <a:xfrm>
            <a:off x="4654296" y="1487328"/>
            <a:ext cx="6903720" cy="3883343"/>
          </a:xfrm>
          <a:prstGeom prst="rect">
            <a:avLst/>
          </a:prstGeom>
        </p:spPr>
      </p:pic>
    </p:spTree>
    <p:extLst>
      <p:ext uri="{BB962C8B-B14F-4D97-AF65-F5344CB8AC3E}">
        <p14:creationId xmlns:p14="http://schemas.microsoft.com/office/powerpoint/2010/main" val="39839681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597feb0-90a3-4dd7-bd7b-e801c828512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0E25F596F89646A99DB622F3CB21E8" ma:contentTypeVersion="15" ma:contentTypeDescription="Create a new document." ma:contentTypeScope="" ma:versionID="f83ebc7cb7c56f7ec4efc3fa45b90e44">
  <xsd:schema xmlns:xsd="http://www.w3.org/2001/XMLSchema" xmlns:xs="http://www.w3.org/2001/XMLSchema" xmlns:p="http://schemas.microsoft.com/office/2006/metadata/properties" xmlns:ns3="8597feb0-90a3-4dd7-bd7b-e801c8285120" xmlns:ns4="44639eb9-4e59-423c-9035-d8b13c163b16" targetNamespace="http://schemas.microsoft.com/office/2006/metadata/properties" ma:root="true" ma:fieldsID="cc5e8d29b02e3f3be03327e20349318a" ns3:_="" ns4:_="">
    <xsd:import namespace="8597feb0-90a3-4dd7-bd7b-e801c8285120"/>
    <xsd:import namespace="44639eb9-4e59-423c-9035-d8b13c163b16"/>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97feb0-90a3-4dd7-bd7b-e801c82851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639eb9-4e59-423c-9035-d8b13c163b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ED1361-54F1-4942-988A-8FA61F5D7014}">
  <ds:schemaRefs>
    <ds:schemaRef ds:uri="http://schemas.microsoft.com/sharepoint/v3/contenttype/forms"/>
  </ds:schemaRefs>
</ds:datastoreItem>
</file>

<file path=customXml/itemProps2.xml><?xml version="1.0" encoding="utf-8"?>
<ds:datastoreItem xmlns:ds="http://schemas.openxmlformats.org/officeDocument/2006/customXml" ds:itemID="{6A6D64C7-25B4-4039-AC96-5EFDDB852A79}">
  <ds:schemaRefs>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44639eb9-4e59-423c-9035-d8b13c163b16"/>
    <ds:schemaRef ds:uri="http://purl.org/dc/dcmitype/"/>
    <ds:schemaRef ds:uri="http://schemas.microsoft.com/office/infopath/2007/PartnerControls"/>
    <ds:schemaRef ds:uri="http://schemas.openxmlformats.org/package/2006/metadata/core-properties"/>
    <ds:schemaRef ds:uri="8597feb0-90a3-4dd7-bd7b-e801c8285120"/>
  </ds:schemaRefs>
</ds:datastoreItem>
</file>

<file path=customXml/itemProps3.xml><?xml version="1.0" encoding="utf-8"?>
<ds:datastoreItem xmlns:ds="http://schemas.openxmlformats.org/officeDocument/2006/customXml" ds:itemID="{BEA97A6F-4CE9-4FA8-9EB3-8D63EBF47A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97feb0-90a3-4dd7-bd7b-e801c8285120"/>
    <ds:schemaRef ds:uri="44639eb9-4e59-423c-9035-d8b13c163b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1064</Words>
  <Application>Microsoft Office PowerPoint</Application>
  <PresentationFormat>Widescreen</PresentationFormat>
  <Paragraphs>223</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Univers LT Pro 45 Light</vt:lpstr>
      <vt:lpstr>Univers LT Pro 85 XBlack</vt:lpstr>
      <vt:lpstr>office theme</vt:lpstr>
      <vt:lpstr>           </vt:lpstr>
      <vt:lpstr>PowerPoint Presentation</vt:lpstr>
      <vt:lpstr>  16 classes over 95%   A really strong start to Spring 2 half term  One class 100%  Well done.   </vt:lpstr>
      <vt:lpstr>Ward End weekly attendance</vt:lpstr>
      <vt:lpstr>Ward End weekly attendance</vt:lpstr>
      <vt:lpstr>Ward End weekly attendance</vt:lpstr>
      <vt:lpstr>Ward End weekly attendance</vt:lpstr>
      <vt:lpstr>Author visit: Matt Brown</vt:lpstr>
      <vt:lpstr>PowerPoint Presentation</vt:lpstr>
      <vt:lpstr>PowerPoint Presentation</vt:lpstr>
      <vt:lpstr>PowerPoint Presentation</vt:lpstr>
      <vt:lpstr>PowerPoint Presentation</vt:lpstr>
      <vt:lpstr>Exciting events WEPS This week</vt:lpstr>
      <vt:lpstr>Exciting events next week</vt:lpstr>
      <vt:lpstr>PowerPoint Presentation</vt:lpstr>
      <vt:lpstr>Ward End News:  Years 1-6     </vt:lpstr>
      <vt:lpstr>End of the day: Value Respect.</vt:lpstr>
      <vt:lpstr>Ward End School News. The Swimming Pool is here!</vt:lpstr>
      <vt:lpstr>A Charter for playtime/lunchtime.</vt:lpstr>
      <vt:lpstr>PowerPoint Presentation</vt:lpstr>
      <vt:lpstr>PowerPoint Presentation</vt:lpstr>
      <vt:lpstr>PowerPoint Presentation</vt:lpstr>
      <vt:lpstr>Walk to School Initiative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Chahal</dc:creator>
  <cp:lastModifiedBy>Rachel Chahal</cp:lastModifiedBy>
  <cp:revision>671</cp:revision>
  <dcterms:created xsi:type="dcterms:W3CDTF">2023-08-18T11:35:42Z</dcterms:created>
  <dcterms:modified xsi:type="dcterms:W3CDTF">2026-03-08T18:26:32Z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0x010100500E25F596F89646A99DB622F3CB21E8</vt:lpwstr>
  </property>
  <property fmtid="{D5CDD505-2E9C-101B-9397-08002B2CF9AE}" pid="3" name="MediaServiceImageTags">
    <vt:lpwstr/>
  </property>
  <property fmtid="{D5CDD505-2E9C-101B-9397-08002B2CF9AE}" pid="4" name="MSIP_Label_ccc32323-9d43-4a55-a5ab-d83ec7acf88f_Enabled">
    <vt:lpwstr>true</vt:lpwstr>
  </property>
  <property fmtid="{D5CDD505-2E9C-101B-9397-08002B2CF9AE}" pid="5" name="MSIP_Label_ccc32323-9d43-4a55-a5ab-d83ec7acf88f_SetDate">
    <vt:lpwstr>2026-01-05T17:29:37Z</vt:lpwstr>
  </property>
  <property fmtid="{D5CDD505-2E9C-101B-9397-08002B2CF9AE}" pid="6" name="MSIP_Label_ccc32323-9d43-4a55-a5ab-d83ec7acf88f_Method">
    <vt:lpwstr>Standard</vt:lpwstr>
  </property>
  <property fmtid="{D5CDD505-2E9C-101B-9397-08002B2CF9AE}" pid="7" name="MSIP_Label_ccc32323-9d43-4a55-a5ab-d83ec7acf88f_Name">
    <vt:lpwstr>General</vt:lpwstr>
  </property>
  <property fmtid="{D5CDD505-2E9C-101B-9397-08002B2CF9AE}" pid="8" name="MSIP_Label_ccc32323-9d43-4a55-a5ab-d83ec7acf88f_SiteId">
    <vt:lpwstr>015d0175-e649-4f46-92f6-da84eecd3c60</vt:lpwstr>
  </property>
  <property fmtid="{D5CDD505-2E9C-101B-9397-08002B2CF9AE}" pid="9" name="MSIP_Label_ccc32323-9d43-4a55-a5ab-d83ec7acf88f_ActionId">
    <vt:lpwstr>ca284719-f976-42d6-bb87-e444827fe44e</vt:lpwstr>
  </property>
  <property fmtid="{D5CDD505-2E9C-101B-9397-08002B2CF9AE}" pid="10" name="MSIP_Label_ccc32323-9d43-4a55-a5ab-d83ec7acf88f_ContentBits">
    <vt:lpwstr>0</vt:lpwstr>
  </property>
  <property fmtid="{D5CDD505-2E9C-101B-9397-08002B2CF9AE}" pid="11" name="MSIP_Label_ccc32323-9d43-4a55-a5ab-d83ec7acf88f_Tag">
    <vt:lpwstr>10, 3, 0, 1</vt:lpwstr>
  </property>
</Properties>
</file>