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2"/>
  </p:notesMasterIdLst>
  <p:sldIdLst>
    <p:sldId id="378" r:id="rId5"/>
    <p:sldId id="278" r:id="rId6"/>
    <p:sldId id="286" r:id="rId7"/>
    <p:sldId id="322" r:id="rId8"/>
    <p:sldId id="320" r:id="rId9"/>
    <p:sldId id="321" r:id="rId10"/>
    <p:sldId id="323" r:id="rId11"/>
    <p:sldId id="569" r:id="rId12"/>
    <p:sldId id="570" r:id="rId13"/>
    <p:sldId id="571" r:id="rId14"/>
    <p:sldId id="443" r:id="rId15"/>
    <p:sldId id="256" r:id="rId16"/>
    <p:sldId id="454" r:id="rId17"/>
    <p:sldId id="420" r:id="rId18"/>
    <p:sldId id="410" r:id="rId19"/>
    <p:sldId id="411" r:id="rId20"/>
    <p:sldId id="40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1960DD-F957-4FA6-B81D-52D5A2D20717}" v="96" dt="2026-03-31T09:55:07.0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10" autoAdjust="0"/>
    <p:restoredTop sz="94660"/>
  </p:normalViewPr>
  <p:slideViewPr>
    <p:cSldViewPr snapToGrid="0">
      <p:cViewPr varScale="1">
        <p:scale>
          <a:sx n="77" d="100"/>
          <a:sy n="77" d="100"/>
        </p:scale>
        <p:origin x="102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F949A-6025-4237-8750-97EA62EABD3E}" type="datetimeFigureOut">
              <a:rPr lang="en-GB" smtClean="0"/>
              <a:t>14/04/2026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C46C06-AEF7-480F-ABB8-8B8D611998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429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object 1">
    <p:bg>
      <p:bgPr>
        <a:solidFill>
          <a:srgbClr val="00AE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66B79801-24AD-D045-91A4-8CAA77B45F8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096000" y="0"/>
            <a:ext cx="6095999" cy="6857999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2000" b="1" i="0">
                <a:latin typeface="Univers LT Pro 45 Light" panose="020B0403020202020204" pitchFamily="34" charset="77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ICON TO ADD IMAGE/OBJECT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5305425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5467049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5305425" cy="1127125"/>
          </a:xfrm>
        </p:spPr>
        <p:txBody>
          <a:bodyPr lIns="0">
            <a:normAutofit/>
          </a:bodyPr>
          <a:lstStyle>
            <a:lvl1pPr>
              <a:buClr>
                <a:srgbClr val="FFFF00"/>
              </a:buClr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5305425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FF00"/>
              </a:buClr>
              <a:buFont typeface="+mj-lt"/>
              <a:buAutoNum type="arabicPeriod"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5305425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9FAF7C1-0CA9-E90C-964C-A069F38901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2641971" cy="714793"/>
          </a:xfrm>
          <a:solidFill>
            <a:schemeClr val="tx1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HEADER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C541B7-871A-357C-23E6-5617B6B91D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103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2" y="531140"/>
            <a:ext cx="6536088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PRIMARY ACTIVITIES</a:t>
            </a:r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62A945-C8E3-30FD-0CBD-CC70E13ED8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04974" y="285818"/>
            <a:ext cx="1728039" cy="1424750"/>
          </a:xfrm>
          <a:prstGeom prst="rect">
            <a:avLst/>
          </a:prstGeom>
        </p:spPr>
      </p:pic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333433F5-63DC-A438-C03F-9D02A0B4A9C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741" y="1422679"/>
            <a:ext cx="5676116" cy="569407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You do not need to complete every activity but if you have time you can try to complete more than one. </a:t>
            </a:r>
          </a:p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029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3186731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HEADLINE</a:t>
            </a:r>
            <a:endParaRPr lang="en-GB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10781619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rgbClr val="00AEEF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10781620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10781619" cy="1127125"/>
          </a:xfrm>
        </p:spPr>
        <p:txBody>
          <a:bodyPr lIns="0">
            <a:normAutofit/>
          </a:bodyPr>
          <a:lstStyle>
            <a:lvl1pPr>
              <a:buClr>
                <a:srgbClr val="FF6937"/>
              </a:buClr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10781619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6937"/>
              </a:buClr>
              <a:buFont typeface="+mj-lt"/>
              <a:buAutoNum type="arabicPeriod"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10781619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BC8ABD-FF41-7E2C-391C-DB27D8AD34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25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47" r:id="rId12"/>
    <p:sldLayoutId id="2147483748" r:id="rId13"/>
    <p:sldLayoutId id="214748374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bc.co.uk/programmes/p011m4hh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B3F59054-3394-4D87-8BD0-A28DCD47F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983E887-8D20-8C09-7CE1-CFB62027CF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262" r="10596"/>
          <a:stretch>
            <a:fillRect/>
          </a:stretch>
        </p:blipFill>
        <p:spPr>
          <a:xfrm>
            <a:off x="7381653" y="10"/>
            <a:ext cx="4810347" cy="6857990"/>
          </a:xfrm>
          <a:custGeom>
            <a:avLst/>
            <a:gdLst/>
            <a:ahLst/>
            <a:cxnLst/>
            <a:rect l="l" t="t" r="r" b="b"/>
            <a:pathLst>
              <a:path w="4817171" h="6858000">
                <a:moveTo>
                  <a:pt x="22751" y="0"/>
                </a:moveTo>
                <a:lnTo>
                  <a:pt x="4817171" y="0"/>
                </a:lnTo>
                <a:lnTo>
                  <a:pt x="4817171" y="6858000"/>
                </a:lnTo>
                <a:lnTo>
                  <a:pt x="0" y="6858000"/>
                </a:lnTo>
                <a:lnTo>
                  <a:pt x="6679" y="6845555"/>
                </a:lnTo>
                <a:cubicBezTo>
                  <a:pt x="496584" y="5886487"/>
                  <a:pt x="786702" y="4695963"/>
                  <a:pt x="786702" y="3406233"/>
                </a:cubicBezTo>
                <a:cubicBezTo>
                  <a:pt x="786702" y="2215714"/>
                  <a:pt x="539501" y="1109724"/>
                  <a:pt x="116147" y="192283"/>
                </a:cubicBezTo>
                <a:close/>
              </a:path>
            </a:pathLst>
          </a:cu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2E754B6-892E-F0E9-3C7E-DF0B3E37D0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678" r="-2" b="15456"/>
          <a:stretch>
            <a:fillRect/>
          </a:stretch>
        </p:blipFill>
        <p:spPr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1026" name="Picture 2" descr="Baisakhi Vaisakhi Projects :: Photos, videos, logos, illustrations and ...">
            <a:extLst>
              <a:ext uri="{FF2B5EF4-FFF2-40B4-BE49-F238E27FC236}">
                <a16:creationId xmlns:a16="http://schemas.microsoft.com/office/drawing/2014/main" id="{6E97B38E-86D5-7FD6-ED36-DA00C24C00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4" r="10632" b="3"/>
          <a:stretch>
            <a:fillRect/>
          </a:stretch>
        </p:blipFill>
        <p:spPr bwMode="auto"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033" name="Freeform: Shape 1032">
            <a:extLst>
              <a:ext uri="{FF2B5EF4-FFF2-40B4-BE49-F238E27FC236}">
                <a16:creationId xmlns:a16="http://schemas.microsoft.com/office/drawing/2014/main" id="{2FE0ABA9-CAF1-4816-837D-5F28AAA08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35" name="Freeform: Shape 1034">
            <a:extLst>
              <a:ext uri="{FF2B5EF4-FFF2-40B4-BE49-F238E27FC236}">
                <a16:creationId xmlns:a16="http://schemas.microsoft.com/office/drawing/2014/main" id="{BC8B9C14-70F0-4F42-85FF-0DD3D5A58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BAFC4CB-599A-6DE0-ACD3-D3A88764A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056" y="685800"/>
            <a:ext cx="280720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endParaRPr lang="en-US" sz="11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685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F25F9EC-DB9D-EC2B-AD11-08BFFCA981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8056" y="2258568"/>
            <a:ext cx="2807208" cy="3922776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700" b="1" dirty="0"/>
              <a:t>Attendance assembly 14</a:t>
            </a:r>
            <a:r>
              <a:rPr lang="en-US" sz="1700" b="1" baseline="30000" dirty="0"/>
              <a:t>th</a:t>
            </a:r>
            <a:r>
              <a:rPr lang="en-US" sz="1700" b="1" dirty="0"/>
              <a:t> April 2026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</p:txBody>
      </p:sp>
    </p:spTree>
    <p:extLst>
      <p:ext uri="{BB962C8B-B14F-4D97-AF65-F5344CB8AC3E}">
        <p14:creationId xmlns:p14="http://schemas.microsoft.com/office/powerpoint/2010/main" val="19582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9" name="Rectangle 1048">
            <a:extLst>
              <a:ext uri="{FF2B5EF4-FFF2-40B4-BE49-F238E27FC236}">
                <a16:creationId xmlns:a16="http://schemas.microsoft.com/office/drawing/2014/main" id="{1022CA72-2A63-428F-B586-37BA5AB6D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-1"/>
            <a:ext cx="11231745" cy="41314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55FA7A8D-FE5B-42D3-4625-0006873F3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8495" y="364143"/>
            <a:ext cx="3756204" cy="342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5" name="Rectangle 1054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3837444" y="5460209"/>
            <a:ext cx="1790365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B5440473-A460-1A78-E0FB-CA449EF89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2719" y="4495568"/>
            <a:ext cx="6586915" cy="190523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95% and above Attendance weekly Reward.  </a:t>
            </a:r>
            <a:r>
              <a:rPr lang="en-US" altLang="en-US" sz="2800"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Gain a star for each week your class achieves 95%+ </a:t>
            </a:r>
            <a:r>
              <a:rPr lang="en-US" altLang="en-US" sz="2800" b="1">
                <a:solidFill>
                  <a:srgbClr val="FF0000"/>
                </a:solidFill>
                <a:latin typeface="+mn-lt"/>
              </a:rPr>
              <a:t>How did your class do?</a:t>
            </a:r>
            <a:r>
              <a:rPr lang="en-US" altLang="en-US" sz="2800">
                <a:solidFill>
                  <a:srgbClr val="FF0000"/>
                </a:solidFill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endParaRPr lang="en-US" altLang="en-US" sz="2800">
              <a:latin typeface="+mn-lt"/>
            </a:endParaRPr>
          </a:p>
          <a:p>
            <a:pPr marL="0" marR="0" lvl="0" indent="-22860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A941AC7D-09E9-3F79-F913-B9999D569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1955" y="3115614"/>
            <a:ext cx="48090" cy="254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841248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6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4C914D15-EA28-85F7-5922-0AFC8ECF79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45683"/>
              </p:ext>
            </p:extLst>
          </p:nvPr>
        </p:nvGraphicFramePr>
        <p:xfrm>
          <a:off x="5499100" y="364142"/>
          <a:ext cx="5816601" cy="3426463"/>
        </p:xfrm>
        <a:graphic>
          <a:graphicData uri="http://schemas.openxmlformats.org/drawingml/2006/table">
            <a:tbl>
              <a:tblPr/>
              <a:tblGrid>
                <a:gridCol w="1938867">
                  <a:extLst>
                    <a:ext uri="{9D8B030D-6E8A-4147-A177-3AD203B41FA5}">
                      <a16:colId xmlns:a16="http://schemas.microsoft.com/office/drawing/2014/main" val="3145656724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2406971026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3590698982"/>
                    </a:ext>
                  </a:extLst>
                </a:gridCol>
              </a:tblGrid>
              <a:tr h="1836191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459750"/>
                  </a:ext>
                </a:extLst>
              </a:tr>
              <a:tr h="1590272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365656"/>
                  </a:ext>
                </a:extLst>
              </a:tr>
            </a:tbl>
          </a:graphicData>
        </a:graphic>
      </p:graphicFrame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AC499C42-AFE8-D6DE-4FEB-B55FF8B70E93}"/>
              </a:ext>
            </a:extLst>
          </p:cNvPr>
          <p:cNvSpPr/>
          <p:nvPr/>
        </p:nvSpPr>
        <p:spPr>
          <a:xfrm>
            <a:off x="5850678" y="774700"/>
            <a:ext cx="1030862" cy="8001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382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ames and Functions of Chemical Elements in Fireworks">
            <a:extLst>
              <a:ext uri="{FF2B5EF4-FFF2-40B4-BE49-F238E27FC236}">
                <a16:creationId xmlns:a16="http://schemas.microsoft.com/office/drawing/2014/main" id="{71907D62-C5EF-4BA0-BD14-EC9102C3CF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553" b="186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24E9FF-9302-93F9-60FD-3302F5D6B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612" y="2894203"/>
            <a:ext cx="9885571" cy="3693410"/>
          </a:xfr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 fontScale="90000"/>
          </a:bodyPr>
          <a:lstStyle/>
          <a:p>
            <a:pPr algn="ctr"/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ea typeface="Calibri Light"/>
                <a:cs typeface="Calibri Light"/>
              </a:rPr>
              <a:t>There are 9 classes over 95%</a:t>
            </a: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r>
              <a:rPr lang="en-US" sz="3200" b="1" dirty="0">
                <a:ea typeface="Calibri Light"/>
                <a:cs typeface="Calibri Light"/>
              </a:rPr>
              <a:t>Well done! Keep working hard to be in school every day.</a:t>
            </a: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solidFill>
                  <a:srgbClr val="FF0000"/>
                </a:solidFill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br>
              <a:rPr lang="en-US" sz="3200" b="1" dirty="0">
                <a:ea typeface="Calibri Light"/>
                <a:cs typeface="Calibri Light"/>
              </a:rPr>
            </a:br>
            <a:endParaRPr lang="en-US" sz="3200" b="1" dirty="0">
              <a:solidFill>
                <a:srgbClr val="000000"/>
              </a:solidFill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67372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8D015-C314-472E-1C22-E227508D6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A2D3B-6796-FEBC-9FAD-FEE2EC143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9501E6C-EA4F-6090-A62D-319CC7B193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2035131"/>
              </p:ext>
            </p:extLst>
          </p:nvPr>
        </p:nvGraphicFramePr>
        <p:xfrm>
          <a:off x="825027" y="1391551"/>
          <a:ext cx="7871712" cy="535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5550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513371">
                  <a:extLst>
                    <a:ext uri="{9D8B030D-6E8A-4147-A177-3AD203B41FA5}">
                      <a16:colId xmlns:a16="http://schemas.microsoft.com/office/drawing/2014/main" val="1577369742"/>
                    </a:ext>
                  </a:extLst>
                </a:gridCol>
                <a:gridCol w="1545684">
                  <a:extLst>
                    <a:ext uri="{9D8B030D-6E8A-4147-A177-3AD203B41FA5}">
                      <a16:colId xmlns:a16="http://schemas.microsoft.com/office/drawing/2014/main" val="2533194778"/>
                    </a:ext>
                  </a:extLst>
                </a:gridCol>
                <a:gridCol w="1491056">
                  <a:extLst>
                    <a:ext uri="{9D8B030D-6E8A-4147-A177-3AD203B41FA5}">
                      <a16:colId xmlns:a16="http://schemas.microsoft.com/office/drawing/2014/main" val="2839853832"/>
                    </a:ext>
                  </a:extLst>
                </a:gridCol>
                <a:gridCol w="1232996">
                  <a:extLst>
                    <a:ext uri="{9D8B030D-6E8A-4147-A177-3AD203B41FA5}">
                      <a16:colId xmlns:a16="http://schemas.microsoft.com/office/drawing/2014/main" val="2263260307"/>
                    </a:ext>
                  </a:extLst>
                </a:gridCol>
                <a:gridCol w="1053055">
                  <a:extLst>
                    <a:ext uri="{9D8B030D-6E8A-4147-A177-3AD203B41FA5}">
                      <a16:colId xmlns:a16="http://schemas.microsoft.com/office/drawing/2014/main" val="445395172"/>
                    </a:ext>
                  </a:extLst>
                </a:gridCol>
              </a:tblGrid>
              <a:tr h="921611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23</a:t>
                      </a:r>
                      <a:r>
                        <a:rPr lang="en-GB" baseline="30000" dirty="0"/>
                        <a:t>rd</a:t>
                      </a:r>
                      <a:r>
                        <a:rPr lang="en-GB" dirty="0"/>
                        <a:t> 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March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March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/>
                        <a:t>Wb 16th March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23</a:t>
                      </a:r>
                      <a:r>
                        <a:rPr lang="en-GB" baseline="30000" dirty="0"/>
                        <a:t>rd</a:t>
                      </a:r>
                      <a:r>
                        <a:rPr lang="en-GB" dirty="0"/>
                        <a:t> March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91%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90%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91%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93%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618416">
                <a:tc>
                  <a:txBody>
                    <a:bodyPr/>
                    <a:lstStyle/>
                    <a:p>
                      <a:r>
                        <a:rPr lang="en-GB" b="1" dirty="0"/>
                        <a:t>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93%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89%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87%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95%</a:t>
                      </a:r>
                      <a:endParaRPr lang="en-GB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889AC57F-EB47-E46C-F0BB-642DB3CBF6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041" y="184438"/>
            <a:ext cx="835054" cy="83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230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9BE2C-46AE-41A0-3A35-D1649817A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12B89-7C02-DDC6-6076-EEEB1B706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5AF2FC5E-2737-9166-E7A6-048194F3A6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8248875"/>
              </p:ext>
            </p:extLst>
          </p:nvPr>
        </p:nvGraphicFramePr>
        <p:xfrm>
          <a:off x="825029" y="1391551"/>
          <a:ext cx="6957308" cy="5392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9786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205217">
                  <a:extLst>
                    <a:ext uri="{9D8B030D-6E8A-4147-A177-3AD203B41FA5}">
                      <a16:colId xmlns:a16="http://schemas.microsoft.com/office/drawing/2014/main" val="2849786961"/>
                    </a:ext>
                  </a:extLst>
                </a:gridCol>
                <a:gridCol w="1281076">
                  <a:extLst>
                    <a:ext uri="{9D8B030D-6E8A-4147-A177-3AD203B41FA5}">
                      <a16:colId xmlns:a16="http://schemas.microsoft.com/office/drawing/2014/main" val="1248758268"/>
                    </a:ext>
                  </a:extLst>
                </a:gridCol>
                <a:gridCol w="1253743">
                  <a:extLst>
                    <a:ext uri="{9D8B030D-6E8A-4147-A177-3AD203B41FA5}">
                      <a16:colId xmlns:a16="http://schemas.microsoft.com/office/drawing/2014/main" val="2961498032"/>
                    </a:ext>
                  </a:extLst>
                </a:gridCol>
                <a:gridCol w="1253743">
                  <a:extLst>
                    <a:ext uri="{9D8B030D-6E8A-4147-A177-3AD203B41FA5}">
                      <a16:colId xmlns:a16="http://schemas.microsoft.com/office/drawing/2014/main" val="290236774"/>
                    </a:ext>
                  </a:extLst>
                </a:gridCol>
                <a:gridCol w="1253743">
                  <a:extLst>
                    <a:ext uri="{9D8B030D-6E8A-4147-A177-3AD203B41FA5}">
                      <a16:colId xmlns:a16="http://schemas.microsoft.com/office/drawing/2014/main" val="2843937924"/>
                    </a:ext>
                  </a:extLst>
                </a:gridCol>
              </a:tblGrid>
              <a:tr h="1160268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sz="1800" b="1" i="0" u="none" strike="noStrike" noProof="0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23</a:t>
                      </a:r>
                      <a:r>
                        <a:rPr lang="en-US" baseline="30000" dirty="0"/>
                        <a:t>rd</a:t>
                      </a:r>
                      <a:r>
                        <a:rPr lang="en-US" dirty="0"/>
                        <a:t> 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 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March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Week  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March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/>
                        <a:t>Wb  16th March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23</a:t>
                      </a:r>
                      <a:r>
                        <a:rPr lang="en-GB" baseline="30000" dirty="0"/>
                        <a:t>rd</a:t>
                      </a:r>
                      <a:r>
                        <a:rPr lang="en-GB" dirty="0"/>
                        <a:t> March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93%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93%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93%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92%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92%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51848">
                <a:tc>
                  <a:txBody>
                    <a:bodyPr/>
                    <a:lstStyle/>
                    <a:p>
                      <a:r>
                        <a:rPr lang="en-GB" b="1" dirty="0"/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91%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718037">
                <a:tc>
                  <a:txBody>
                    <a:bodyPr/>
                    <a:lstStyle/>
                    <a:p>
                      <a:r>
                        <a:rPr lang="en-GB" b="1" dirty="0"/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83%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94%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A96A5775-4EF4-0AA8-1CE0-4C181F7212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013" y="157113"/>
            <a:ext cx="1371511" cy="1331172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666C57AE-1F8C-B76C-5A81-AC26ABCCF77D}"/>
              </a:ext>
            </a:extLst>
          </p:cNvPr>
          <p:cNvSpPr/>
          <p:nvPr/>
        </p:nvSpPr>
        <p:spPr>
          <a:xfrm>
            <a:off x="3299791" y="3528392"/>
            <a:ext cx="496957" cy="4572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9708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74887-A6A1-5F94-9C10-6F06F591E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5C8E8-DF7A-6740-9D7A-F6209B3A0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BB6706A0-36F4-6937-05E9-8903CC66DB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9854302"/>
              </p:ext>
            </p:extLst>
          </p:nvPr>
        </p:nvGraphicFramePr>
        <p:xfrm>
          <a:off x="825027" y="1391551"/>
          <a:ext cx="8607207" cy="5466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3529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765246">
                  <a:extLst>
                    <a:ext uri="{9D8B030D-6E8A-4147-A177-3AD203B41FA5}">
                      <a16:colId xmlns:a16="http://schemas.microsoft.com/office/drawing/2014/main" val="2211297180"/>
                    </a:ext>
                  </a:extLst>
                </a:gridCol>
                <a:gridCol w="1944195">
                  <a:extLst>
                    <a:ext uri="{9D8B030D-6E8A-4147-A177-3AD203B41FA5}">
                      <a16:colId xmlns:a16="http://schemas.microsoft.com/office/drawing/2014/main" val="1231295604"/>
                    </a:ext>
                  </a:extLst>
                </a:gridCol>
                <a:gridCol w="1473328">
                  <a:extLst>
                    <a:ext uri="{9D8B030D-6E8A-4147-A177-3AD203B41FA5}">
                      <a16:colId xmlns:a16="http://schemas.microsoft.com/office/drawing/2014/main" val="378133511"/>
                    </a:ext>
                  </a:extLst>
                </a:gridCol>
                <a:gridCol w="1315403">
                  <a:extLst>
                    <a:ext uri="{9D8B030D-6E8A-4147-A177-3AD203B41FA5}">
                      <a16:colId xmlns:a16="http://schemas.microsoft.com/office/drawing/2014/main" val="1146905894"/>
                    </a:ext>
                  </a:extLst>
                </a:gridCol>
                <a:gridCol w="1285506">
                  <a:extLst>
                    <a:ext uri="{9D8B030D-6E8A-4147-A177-3AD203B41FA5}">
                      <a16:colId xmlns:a16="http://schemas.microsoft.com/office/drawing/2014/main" val="811126248"/>
                    </a:ext>
                  </a:extLst>
                </a:gridCol>
              </a:tblGrid>
              <a:tr h="1403328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 23</a:t>
                      </a:r>
                      <a:r>
                        <a:rPr lang="en-US" baseline="30000" dirty="0"/>
                        <a:t>rd</a:t>
                      </a:r>
                      <a:r>
                        <a:rPr lang="en-US" dirty="0"/>
                        <a:t> 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 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March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March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/>
                        <a:t>Wb 16th March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23</a:t>
                      </a:r>
                      <a:r>
                        <a:rPr lang="en-GB" baseline="30000" dirty="0"/>
                        <a:t>rd</a:t>
                      </a:r>
                      <a:r>
                        <a:rPr lang="en-GB" dirty="0"/>
                        <a:t> March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86%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94%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79%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92%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94%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93%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98%</a:t>
                      </a:r>
                      <a:endParaRPr lang="en-GB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94%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83%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C43BB4A1-5F6C-D8EA-9D6D-5983FF00B7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5987" y="184439"/>
            <a:ext cx="1189861" cy="1200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820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CCD61-0FA4-E92E-5CFD-ABFF21572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D326E-DC11-7657-3B99-CB26D731C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984D5DA7-D515-5917-C84A-829229BA74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6750854"/>
              </p:ext>
            </p:extLst>
          </p:nvPr>
        </p:nvGraphicFramePr>
        <p:xfrm>
          <a:off x="304798" y="1391551"/>
          <a:ext cx="8680175" cy="44217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427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328889">
                  <a:extLst>
                    <a:ext uri="{9D8B030D-6E8A-4147-A177-3AD203B41FA5}">
                      <a16:colId xmlns:a16="http://schemas.microsoft.com/office/drawing/2014/main" val="4130481469"/>
                    </a:ext>
                  </a:extLst>
                </a:gridCol>
                <a:gridCol w="1357263">
                  <a:extLst>
                    <a:ext uri="{9D8B030D-6E8A-4147-A177-3AD203B41FA5}">
                      <a16:colId xmlns:a16="http://schemas.microsoft.com/office/drawing/2014/main" val="207533839"/>
                    </a:ext>
                  </a:extLst>
                </a:gridCol>
                <a:gridCol w="1367786">
                  <a:extLst>
                    <a:ext uri="{9D8B030D-6E8A-4147-A177-3AD203B41FA5}">
                      <a16:colId xmlns:a16="http://schemas.microsoft.com/office/drawing/2014/main" val="2691377456"/>
                    </a:ext>
                  </a:extLst>
                </a:gridCol>
                <a:gridCol w="1273091">
                  <a:extLst>
                    <a:ext uri="{9D8B030D-6E8A-4147-A177-3AD203B41FA5}">
                      <a16:colId xmlns:a16="http://schemas.microsoft.com/office/drawing/2014/main" val="1470183391"/>
                    </a:ext>
                  </a:extLst>
                </a:gridCol>
                <a:gridCol w="1083706">
                  <a:extLst>
                    <a:ext uri="{9D8B030D-6E8A-4147-A177-3AD203B41FA5}">
                      <a16:colId xmlns:a16="http://schemas.microsoft.com/office/drawing/2014/main" val="2446578689"/>
                    </a:ext>
                  </a:extLst>
                </a:gridCol>
                <a:gridCol w="989013">
                  <a:extLst>
                    <a:ext uri="{9D8B030D-6E8A-4147-A177-3AD203B41FA5}">
                      <a16:colId xmlns:a16="http://schemas.microsoft.com/office/drawing/2014/main" val="3593814763"/>
                    </a:ext>
                  </a:extLst>
                </a:gridCol>
              </a:tblGrid>
              <a:tr h="982611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23</a:t>
                      </a:r>
                      <a:r>
                        <a:rPr lang="en-US" baseline="30000" dirty="0"/>
                        <a:t>rd</a:t>
                      </a:r>
                      <a:r>
                        <a:rPr lang="en-US" dirty="0"/>
                        <a:t> 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March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9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March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16th </a:t>
                      </a:r>
                      <a:r>
                        <a:rPr lang="en-GB"/>
                        <a:t>March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23</a:t>
                      </a:r>
                      <a:r>
                        <a:rPr lang="en-GB" baseline="30000" dirty="0"/>
                        <a:t>rd</a:t>
                      </a:r>
                      <a:r>
                        <a:rPr lang="en-GB" dirty="0"/>
                        <a:t> March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Rabbits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95%</a:t>
                      </a:r>
                      <a:endParaRPr lang="en-GB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Squirrels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88%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84%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Hedgehogs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89%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Owls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100%</a:t>
                      </a:r>
                      <a:endParaRPr lang="en-GB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Doves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86%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76%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90%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93%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Swans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/>
                        <a:t>90%</a:t>
                      </a: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521901"/>
                  </a:ext>
                </a:extLst>
              </a:tr>
            </a:tbl>
          </a:graphicData>
        </a:graphic>
      </p:graphicFrame>
      <p:pic>
        <p:nvPicPr>
          <p:cNvPr id="5" name="Picture 4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3B15AC31-E08B-AF2D-53C9-124F2828A7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391" y="46704"/>
            <a:ext cx="1552455" cy="1506794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9D85433D-1830-EFDF-61F6-193D7A606F67}"/>
              </a:ext>
            </a:extLst>
          </p:cNvPr>
          <p:cNvSpPr/>
          <p:nvPr/>
        </p:nvSpPr>
        <p:spPr>
          <a:xfrm>
            <a:off x="6312844" y="4214192"/>
            <a:ext cx="415947" cy="397566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285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A49222-6919-EAED-EB17-6573430E5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15D2D0-BA12-D6E5-1EB8-64B7991B0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4600">
                <a:ea typeface="Calibri Light"/>
                <a:cs typeface="Calibri Light"/>
              </a:rPr>
              <a:t>The Sikh festival-</a:t>
            </a:r>
            <a:br>
              <a:rPr lang="en-US" sz="4600">
                <a:ea typeface="Calibri Light"/>
                <a:cs typeface="Calibri Light"/>
              </a:rPr>
            </a:br>
            <a:r>
              <a:rPr lang="en-US" sz="4600">
                <a:ea typeface="Calibri Light"/>
                <a:cs typeface="Calibri Light"/>
              </a:rPr>
              <a:t>Vaisaki</a:t>
            </a:r>
          </a:p>
        </p:txBody>
      </p:sp>
      <p:sp>
        <p:nvSpPr>
          <p:cNvPr id="24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738A1-5E69-39D2-1CB5-297F1238B9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809" y="2071316"/>
            <a:ext cx="6928236" cy="4511568"/>
          </a:xfrm>
        </p:spPr>
        <p:txBody>
          <a:bodyPr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GB" sz="1800" b="1" dirty="0">
                <a:solidFill>
                  <a:srgbClr val="FF0000"/>
                </a:solidFill>
              </a:rPr>
              <a:t>This is our Assembly Theme this week.</a:t>
            </a:r>
          </a:p>
          <a:p>
            <a:pPr marL="0" indent="0">
              <a:buNone/>
            </a:pPr>
            <a:r>
              <a:rPr lang="en-GB" sz="1800" b="1" dirty="0"/>
              <a:t>British Value: </a:t>
            </a:r>
            <a:r>
              <a:rPr lang="en-GB" sz="1800" b="1" dirty="0">
                <a:solidFill>
                  <a:srgbClr val="7030A0"/>
                </a:solidFill>
              </a:rPr>
              <a:t>Respect and Tolerance for everyone’s faith and beliefs.</a:t>
            </a:r>
          </a:p>
          <a:p>
            <a:pPr marL="0" indent="0">
              <a:buNone/>
            </a:pPr>
            <a:r>
              <a:rPr lang="en-GB" sz="1800" b="1" dirty="0">
                <a:solidFill>
                  <a:srgbClr val="7030A0"/>
                </a:solidFill>
              </a:rPr>
              <a:t>Use the language of </a:t>
            </a:r>
          </a:p>
          <a:p>
            <a:pPr marL="0" indent="0">
              <a:buNone/>
            </a:pPr>
            <a:endParaRPr lang="en-GB" sz="1800" b="1" dirty="0"/>
          </a:p>
          <a:p>
            <a:pPr marL="0" indent="0">
              <a:buNone/>
            </a:pPr>
            <a:r>
              <a:rPr lang="en-GB" sz="1800" b="1" dirty="0" err="1"/>
              <a:t>Vaisaki</a:t>
            </a:r>
            <a:r>
              <a:rPr lang="en-GB" sz="1800" b="1" dirty="0"/>
              <a:t> ( or Baisakhi) is a major Spring festival, it celebrates the </a:t>
            </a:r>
          </a:p>
          <a:p>
            <a:pPr marL="0" indent="0">
              <a:buNone/>
            </a:pPr>
            <a:r>
              <a:rPr lang="en-GB" sz="1800" b="1" dirty="0"/>
              <a:t>Sikh New Year and Harvest festival.</a:t>
            </a:r>
          </a:p>
          <a:p>
            <a:pPr marL="0" indent="0">
              <a:buNone/>
            </a:pPr>
            <a:r>
              <a:rPr lang="en-GB" sz="1800" b="1" dirty="0">
                <a:solidFill>
                  <a:srgbClr val="00B050"/>
                </a:solidFill>
              </a:rPr>
              <a:t>People in India celebrate with community parades, visits to </a:t>
            </a:r>
          </a:p>
          <a:p>
            <a:pPr marL="0" indent="0">
              <a:buNone/>
            </a:pPr>
            <a:r>
              <a:rPr lang="en-GB" sz="1800" b="1" dirty="0" err="1">
                <a:solidFill>
                  <a:srgbClr val="00B050"/>
                </a:solidFill>
              </a:rPr>
              <a:t>Gudwaras</a:t>
            </a:r>
            <a:r>
              <a:rPr lang="en-GB" sz="1800" b="1" dirty="0">
                <a:solidFill>
                  <a:srgbClr val="00B050"/>
                </a:solidFill>
              </a:rPr>
              <a:t> traditional music and happy gatherings.</a:t>
            </a:r>
          </a:p>
          <a:p>
            <a:pPr marL="0" indent="0">
              <a:buNone/>
            </a:pPr>
            <a:r>
              <a:rPr lang="en-GB" sz="1800" b="1" dirty="0"/>
              <a:t>This festival also commemorates the founding of the Khalsa- Sikh Community in 1699 – find that on your class time line.  Sikhism is considered the world’s newest religion.</a:t>
            </a:r>
          </a:p>
          <a:p>
            <a:pPr marL="0" indent="0">
              <a:buNone/>
            </a:pPr>
            <a:endParaRPr lang="en-GB" sz="1800" b="1" dirty="0"/>
          </a:p>
          <a:p>
            <a:pPr marL="0" indent="0">
              <a:buNone/>
            </a:pPr>
            <a:r>
              <a:rPr lang="en-GB" sz="1800" b="1" dirty="0">
                <a:solidFill>
                  <a:srgbClr val="00B050"/>
                </a:solidFill>
              </a:rPr>
              <a:t>In Punjab (India) people of all religions gather and celebrate the Harvest festival together- being grateful for the crops which grow on their </a:t>
            </a:r>
          </a:p>
          <a:p>
            <a:pPr marL="0" indent="0">
              <a:buNone/>
            </a:pPr>
            <a:r>
              <a:rPr lang="en-GB" sz="1800" b="1" dirty="0">
                <a:solidFill>
                  <a:srgbClr val="00B050"/>
                </a:solidFill>
              </a:rPr>
              <a:t>farms to feed people and animals.</a:t>
            </a:r>
          </a:p>
          <a:p>
            <a:pPr marL="0" indent="0">
              <a:buNone/>
            </a:pPr>
            <a:endParaRPr lang="en-GB" sz="1400" b="1" dirty="0"/>
          </a:p>
          <a:p>
            <a:pPr marL="0" indent="0">
              <a:buNone/>
            </a:pPr>
            <a:endParaRPr lang="en-GB" sz="14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4991F0-E861-82E0-E7F5-2EE6ECB026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614" r="8677" b="2"/>
          <a:stretch>
            <a:fillRect/>
          </a:stretch>
        </p:blipFill>
        <p:spPr>
          <a:xfrm>
            <a:off x="6928643" y="1107557"/>
            <a:ext cx="5038070" cy="5236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7521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3C210E6-A35A-4F68-8D60-801A019C7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FC1BB0-4B86-721E-2ECE-4CE0EB0D34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" b="8913"/>
          <a:stretch>
            <a:fillRect/>
          </a:stretch>
        </p:blipFill>
        <p:spPr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EF2F3BB-8A0D-8258-FB48-0F96A121DC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960" b="1"/>
          <a:stretch>
            <a:fillRect/>
          </a:stretch>
        </p:blipFill>
        <p:spPr>
          <a:xfrm>
            <a:off x="7381690" y="3456433"/>
            <a:ext cx="4810310" cy="3401568"/>
          </a:xfrm>
          <a:custGeom>
            <a:avLst/>
            <a:gdLst/>
            <a:ahLst/>
            <a:cxnLst/>
            <a:rect l="l" t="t" r="r" b="b"/>
            <a:pathLst>
              <a:path w="4810310" h="3401568">
                <a:moveTo>
                  <a:pt x="781270" y="0"/>
                </a:moveTo>
                <a:lnTo>
                  <a:pt x="4810310" y="0"/>
                </a:lnTo>
                <a:lnTo>
                  <a:pt x="4810310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D4E13DC-EAFC-AB6A-BB96-F1F98372E7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962" r="1711" b="1"/>
          <a:stretch>
            <a:fillRect/>
          </a:stretch>
        </p:blipFill>
        <p:spPr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AC0D06B0-F19C-459E-B221-A34B506FB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8" name="Freeform: Shape 17">
            <a:extLst>
              <a:ext uri="{FF2B5EF4-FFF2-40B4-BE49-F238E27FC236}">
                <a16:creationId xmlns:a16="http://schemas.microsoft.com/office/drawing/2014/main" id="{345B26DA-1C6B-4C66-81C9-9C1877FC2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3C98F7-D2FD-DDE8-BADE-8EC533B24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5800"/>
            <a:ext cx="2807208" cy="1325563"/>
          </a:xfrm>
        </p:spPr>
        <p:txBody>
          <a:bodyPr>
            <a:normAutofit/>
          </a:bodyPr>
          <a:lstStyle/>
          <a:p>
            <a:r>
              <a:rPr lang="en-GB" sz="2800" dirty="0">
                <a:solidFill>
                  <a:srgbClr val="7030A0"/>
                </a:solidFill>
              </a:rPr>
              <a:t>Celebrated in the UK and abroad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5840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3BF2060-AF23-8E3D-BEAD-EE72CC32A3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2258568"/>
            <a:ext cx="2807208" cy="3922776"/>
          </a:xfrm>
        </p:spPr>
        <p:txBody>
          <a:bodyPr>
            <a:normAutofit/>
          </a:bodyPr>
          <a:lstStyle/>
          <a:p>
            <a:r>
              <a:rPr lang="en-US" sz="1700" dirty="0"/>
              <a:t>What questions do you have?</a:t>
            </a:r>
          </a:p>
          <a:p>
            <a:endParaRPr lang="en-US" sz="1700" dirty="0"/>
          </a:p>
          <a:p>
            <a:r>
              <a:rPr lang="en-US" sz="1700" i="1" dirty="0">
                <a:solidFill>
                  <a:srgbClr val="FF0000"/>
                </a:solidFill>
              </a:rPr>
              <a:t>Use the language of discussion</a:t>
            </a:r>
          </a:p>
          <a:p>
            <a:r>
              <a:rPr lang="en-US" sz="1700" i="1" dirty="0">
                <a:solidFill>
                  <a:srgbClr val="FF0000"/>
                </a:solidFill>
              </a:rPr>
              <a:t>I wonder what</a:t>
            </a:r>
          </a:p>
          <a:p>
            <a:r>
              <a:rPr lang="en-US" sz="1700" i="1" dirty="0">
                <a:solidFill>
                  <a:srgbClr val="FF0000"/>
                </a:solidFill>
              </a:rPr>
              <a:t>I would like to know</a:t>
            </a:r>
          </a:p>
          <a:p>
            <a:r>
              <a:rPr lang="en-US" sz="1700" i="1" dirty="0">
                <a:solidFill>
                  <a:srgbClr val="FF0000"/>
                </a:solidFill>
              </a:rPr>
              <a:t>Why….</a:t>
            </a:r>
          </a:p>
          <a:p>
            <a:r>
              <a:rPr lang="en-US" sz="1700" i="1" dirty="0">
                <a:solidFill>
                  <a:srgbClr val="FF0000"/>
                </a:solidFill>
              </a:rPr>
              <a:t>Where….</a:t>
            </a:r>
          </a:p>
          <a:p>
            <a:r>
              <a:rPr lang="en-US" sz="1700" i="1" dirty="0">
                <a:solidFill>
                  <a:srgbClr val="FF0000"/>
                </a:solidFill>
              </a:rPr>
              <a:t>How….</a:t>
            </a:r>
          </a:p>
          <a:p>
            <a:r>
              <a:rPr lang="en-US" sz="1700" i="1" dirty="0">
                <a:solidFill>
                  <a:srgbClr val="7030A0"/>
                </a:solidFill>
              </a:rPr>
              <a:t>School Value: Respect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83EC57-4F23-3552-BC15-4395F477D4B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288" r="3763" b="1"/>
          <a:stretch>
            <a:fillRect/>
          </a:stretch>
        </p:blipFill>
        <p:spPr>
          <a:xfrm>
            <a:off x="7404372" y="10"/>
            <a:ext cx="4787628" cy="3401558"/>
          </a:xfrm>
          <a:custGeom>
            <a:avLst/>
            <a:gdLst/>
            <a:ahLst/>
            <a:cxnLst/>
            <a:rect l="l" t="t" r="r" b="b"/>
            <a:pathLst>
              <a:path w="4787628" h="3401568">
                <a:moveTo>
                  <a:pt x="0" y="0"/>
                </a:moveTo>
                <a:lnTo>
                  <a:pt x="4787628" y="0"/>
                </a:lnTo>
                <a:lnTo>
                  <a:pt x="4787628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00590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48E65-749C-80EE-DD39-069148C42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Perhaps you can find some more </a:t>
            </a:r>
            <a:r>
              <a:rPr lang="en-GB" dirty="0" err="1"/>
              <a:t>Vaisaki</a:t>
            </a:r>
            <a:r>
              <a:rPr lang="en-GB" dirty="0"/>
              <a:t> photos?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91F05B-7B0F-7466-72AB-B5F46A8DAB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Https://www.bbc.co.uk/programmes/p011m4hh</a:t>
            </a:r>
            <a:endParaRPr lang="en-GB" dirty="0"/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You can watch this Clip to see the Bhangra dancing.</a:t>
            </a:r>
          </a:p>
        </p:txBody>
      </p:sp>
    </p:spTree>
    <p:extLst>
      <p:ext uri="{BB962C8B-B14F-4D97-AF65-F5344CB8AC3E}">
        <p14:creationId xmlns:p14="http://schemas.microsoft.com/office/powerpoint/2010/main" val="2175035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352D9A-1594-BD98-4525-EA80296D7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400"/>
              <a:t>Exciting events this week</a:t>
            </a:r>
          </a:p>
        </p:txBody>
      </p:sp>
      <p:sp>
        <p:nvSpPr>
          <p:cNvPr id="20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1CA5AB-3D77-84D1-9709-4B4936FA0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709986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en-GB" sz="2200" dirty="0">
                <a:ea typeface="Calibri" panose="020F0502020204030204"/>
                <a:cs typeface="Calibri" panose="020F0502020204030204"/>
              </a:rPr>
              <a:t>Year One visit Mount Pleasant Farm</a:t>
            </a:r>
          </a:p>
          <a:p>
            <a:r>
              <a:rPr lang="en-GB" sz="2200" dirty="0">
                <a:ea typeface="Calibri" panose="020F0502020204030204"/>
                <a:cs typeface="Calibri" panose="020F0502020204030204"/>
              </a:rPr>
              <a:t>EYFS have a play production of Jack and the Bean stalk</a:t>
            </a:r>
          </a:p>
          <a:p>
            <a:r>
              <a:rPr lang="en-GB" sz="2200" i="1" dirty="0">
                <a:ea typeface="Calibri" panose="020F0502020204030204"/>
                <a:cs typeface="Calibri" panose="020F0502020204030204"/>
              </a:rPr>
              <a:t>Next week:</a:t>
            </a:r>
          </a:p>
          <a:p>
            <a:r>
              <a:rPr lang="en-GB" sz="2200" dirty="0">
                <a:ea typeface="Calibri" panose="020F0502020204030204"/>
                <a:cs typeface="Calibri" panose="020F0502020204030204"/>
              </a:rPr>
              <a:t>Years 3 visit Lickey Hills Country Park</a:t>
            </a:r>
          </a:p>
          <a:p>
            <a:r>
              <a:rPr lang="en-GB" sz="2200" dirty="0">
                <a:ea typeface="Calibri" panose="020F0502020204030204"/>
                <a:cs typeface="Calibri" panose="020F0502020204030204"/>
              </a:rPr>
              <a:t>Sparrows are walking to Ward End Library</a:t>
            </a:r>
          </a:p>
          <a:p>
            <a:r>
              <a:rPr lang="en-GB" sz="2200" dirty="0">
                <a:ea typeface="Calibri" panose="020F0502020204030204"/>
                <a:cs typeface="Calibri" panose="020F0502020204030204"/>
              </a:rPr>
              <a:t>Chef visits year 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6DADA6-1281-BEA0-98CD-7D7CD37786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970" r="5609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263050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747D697-7B4C-4B24-E006-F23BB1CB52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42079" y="3364992"/>
            <a:ext cx="9144000" cy="1655762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Letter-join No-Lead 8" panose="02000503000000020003" pitchFamily="50" charset="0"/>
              </a:rPr>
              <a:t>Cooking session in Year 4</a:t>
            </a:r>
            <a:endParaRPr lang="en-GB" sz="3600" b="1" dirty="0">
              <a:latin typeface="Letter-join No-Lead 8" panose="02000503000000020003" pitchFamily="50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484D2DB-9EAE-7583-F8B2-037B7A1628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430495" y="569469"/>
            <a:ext cx="3190876" cy="21797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D0D17D8-C79E-49EC-F25C-1BF0A053AE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22580" y="463946"/>
            <a:ext cx="3190875" cy="239315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0108DFA-A9CD-9D58-F0D0-8E5CF9BE45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537733" y="374646"/>
            <a:ext cx="3190875" cy="257175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71D9719-2CC4-4F7D-70CF-9526B4E1A5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1436" y="4024231"/>
            <a:ext cx="4628001" cy="273083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16326CF-B2C9-2B97-9E00-5C56E2CD835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079" y="4024231"/>
            <a:ext cx="4628001" cy="273083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3DDFB38-8FD1-5E23-9311-DD39CA93230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327429" y="2282427"/>
            <a:ext cx="6757988" cy="239315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1E26983-8658-45A3-35D6-627E4C3C235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067831" y="473473"/>
            <a:ext cx="3190876" cy="237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2909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3F5877B-98C7-49DD-83AB-0F6F57CB65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5F984C-7AA6-28CC-301C-E39A257403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134" r="10468"/>
          <a:stretch>
            <a:fillRect/>
          </a:stretch>
        </p:blipFill>
        <p:spPr>
          <a:xfrm>
            <a:off x="7364078" y="-18"/>
            <a:ext cx="4827922" cy="6857999"/>
          </a:xfrm>
          <a:custGeom>
            <a:avLst/>
            <a:gdLst/>
            <a:ahLst/>
            <a:cxnLst/>
            <a:rect l="l" t="t" r="r" b="b"/>
            <a:pathLst>
              <a:path w="4827922" h="6858000">
                <a:moveTo>
                  <a:pt x="4441" y="0"/>
                </a:moveTo>
                <a:lnTo>
                  <a:pt x="4827922" y="0"/>
                </a:lnTo>
                <a:lnTo>
                  <a:pt x="4827922" y="6858000"/>
                </a:lnTo>
                <a:lnTo>
                  <a:pt x="0" y="6858000"/>
                </a:lnTo>
                <a:lnTo>
                  <a:pt x="106674" y="6638378"/>
                </a:lnTo>
                <a:cubicBezTo>
                  <a:pt x="530028" y="5720938"/>
                  <a:pt x="777229" y="4614948"/>
                  <a:pt x="777229" y="3424428"/>
                </a:cubicBezTo>
                <a:cubicBezTo>
                  <a:pt x="777229" y="2233909"/>
                  <a:pt x="530028" y="1127919"/>
                  <a:pt x="106674" y="210478"/>
                </a:cubicBez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DB66856-BFAF-90D6-4235-80491A2A28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3014"/>
          <a:stretch>
            <a:fillRect/>
          </a:stretch>
        </p:blipFill>
        <p:spPr>
          <a:xfrm>
            <a:off x="3119360" y="18"/>
            <a:ext cx="4966290" cy="6857999"/>
          </a:xfrm>
          <a:custGeom>
            <a:avLst/>
            <a:gdLst/>
            <a:ahLst/>
            <a:cxnLst/>
            <a:rect l="l" t="t" r="r" b="b"/>
            <a:pathLst>
              <a:path w="4966290" h="6857999">
                <a:moveTo>
                  <a:pt x="0" y="0"/>
                </a:moveTo>
                <a:lnTo>
                  <a:pt x="4188230" y="0"/>
                </a:lnTo>
                <a:lnTo>
                  <a:pt x="4295735" y="210478"/>
                </a:lnTo>
                <a:cubicBezTo>
                  <a:pt x="4719089" y="1127919"/>
                  <a:pt x="4966290" y="2233909"/>
                  <a:pt x="4966290" y="3424428"/>
                </a:cubicBezTo>
                <a:cubicBezTo>
                  <a:pt x="4966290" y="4614948"/>
                  <a:pt x="4719089" y="5720938"/>
                  <a:pt x="4295735" y="6638378"/>
                </a:cubicBezTo>
                <a:lnTo>
                  <a:pt x="4183560" y="6857999"/>
                </a:lnTo>
                <a:lnTo>
                  <a:pt x="53039" y="6857999"/>
                </a:lnTo>
                <a:lnTo>
                  <a:pt x="132047" y="6695338"/>
                </a:lnTo>
                <a:cubicBezTo>
                  <a:pt x="555401" y="5777898"/>
                  <a:pt x="802602" y="4671908"/>
                  <a:pt x="802602" y="3481388"/>
                </a:cubicBezTo>
                <a:cubicBezTo>
                  <a:pt x="802602" y="2191659"/>
                  <a:pt x="512484" y="1001134"/>
                  <a:pt x="22579" y="42066"/>
                </a:cubicBezTo>
                <a:close/>
              </a:path>
            </a:pathLst>
          </a:custGeom>
        </p:spPr>
      </p:pic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4EA91930-66BC-4C41-B4F5-C31EB216F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313CF8F-B436-401E-9575-DE0F8E8B5B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265B81-D416-2D9F-72D6-DD2C7151A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1038"/>
            <a:ext cx="2804504" cy="1325563"/>
          </a:xfrm>
        </p:spPr>
        <p:txBody>
          <a:bodyPr anchor="ctr">
            <a:normAutofit/>
          </a:bodyPr>
          <a:lstStyle/>
          <a:p>
            <a:r>
              <a:rPr lang="en-GB" sz="2800" b="1" dirty="0"/>
              <a:t>Earth Day – coming soon</a:t>
            </a:r>
            <a:br>
              <a:rPr lang="en-GB" sz="2800" b="1" dirty="0"/>
            </a:br>
            <a:r>
              <a:rPr lang="en-GB" sz="2800" b="1" dirty="0"/>
              <a:t> (get ready!)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A38CFE9-C30A-4551-ACCB-D5808FBC39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F29BB-0760-4BC9-ABB4-24D9CCA00C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2258171"/>
            <a:ext cx="2804504" cy="3918792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en-GB" sz="1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sz="3300" b="1" dirty="0">
                <a:solidFill>
                  <a:srgbClr val="FF0000"/>
                </a:solidFill>
              </a:rPr>
              <a:t>Everyone will be involved in DT projects during the afternoon</a:t>
            </a:r>
          </a:p>
          <a:p>
            <a:endParaRPr lang="en-GB" sz="3300" b="1" dirty="0">
              <a:solidFill>
                <a:srgbClr val="FF0000"/>
              </a:solidFill>
            </a:endParaRPr>
          </a:p>
          <a:p>
            <a:r>
              <a:rPr lang="en-GB" sz="3300" b="1" dirty="0">
                <a:solidFill>
                  <a:srgbClr val="FF0000"/>
                </a:solidFill>
              </a:rPr>
              <a:t>YR&amp; Y1- Sowing seeds </a:t>
            </a:r>
          </a:p>
          <a:p>
            <a:endParaRPr lang="en-GB" sz="3300" b="1" dirty="0">
              <a:solidFill>
                <a:srgbClr val="FF0000"/>
              </a:solidFill>
            </a:endParaRPr>
          </a:p>
          <a:p>
            <a:r>
              <a:rPr lang="en-GB" sz="3300" b="1" dirty="0">
                <a:solidFill>
                  <a:srgbClr val="FF0000"/>
                </a:solidFill>
              </a:rPr>
              <a:t>Y2- Vegetable/ Herb Planting/Seed Sowing </a:t>
            </a:r>
          </a:p>
          <a:p>
            <a:endParaRPr lang="en-GB" sz="3300" b="1" dirty="0">
              <a:solidFill>
                <a:srgbClr val="FF0000"/>
              </a:solidFill>
            </a:endParaRPr>
          </a:p>
          <a:p>
            <a:r>
              <a:rPr lang="en-GB" sz="3300" b="1" dirty="0">
                <a:solidFill>
                  <a:srgbClr val="FF0000"/>
                </a:solidFill>
              </a:rPr>
              <a:t>Y3- Hanging Baskets </a:t>
            </a:r>
          </a:p>
          <a:p>
            <a:endParaRPr lang="en-GB" sz="3300" b="1" dirty="0">
              <a:solidFill>
                <a:srgbClr val="FF0000"/>
              </a:solidFill>
            </a:endParaRPr>
          </a:p>
          <a:p>
            <a:r>
              <a:rPr lang="en-GB" sz="3300" b="1" dirty="0">
                <a:solidFill>
                  <a:srgbClr val="FF0000"/>
                </a:solidFill>
              </a:rPr>
              <a:t>Y 4 - Bug Hotels </a:t>
            </a:r>
          </a:p>
          <a:p>
            <a:endParaRPr lang="en-GB" sz="3300" b="1" dirty="0">
              <a:solidFill>
                <a:srgbClr val="FF0000"/>
              </a:solidFill>
            </a:endParaRPr>
          </a:p>
          <a:p>
            <a:r>
              <a:rPr lang="en-GB" sz="3300" b="1" dirty="0">
                <a:solidFill>
                  <a:srgbClr val="FF0000"/>
                </a:solidFill>
              </a:rPr>
              <a:t>Y 5- Bird Feeders </a:t>
            </a:r>
          </a:p>
          <a:p>
            <a:endParaRPr lang="en-GB" sz="3300" b="1" dirty="0">
              <a:solidFill>
                <a:srgbClr val="FF0000"/>
              </a:solidFill>
            </a:endParaRPr>
          </a:p>
          <a:p>
            <a:r>
              <a:rPr lang="en-GB" sz="3300" b="1" dirty="0">
                <a:solidFill>
                  <a:srgbClr val="FF0000"/>
                </a:solidFill>
              </a:rPr>
              <a:t>Y 6 - Model- Eco Houses. </a:t>
            </a:r>
          </a:p>
        </p:txBody>
      </p:sp>
    </p:spTree>
    <p:extLst>
      <p:ext uri="{BB962C8B-B14F-4D97-AF65-F5344CB8AC3E}">
        <p14:creationId xmlns:p14="http://schemas.microsoft.com/office/powerpoint/2010/main" val="2365265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9531E7-FE00-61BD-5C22-9025BA75A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4600">
                <a:ea typeface="Calibri Light"/>
                <a:cs typeface="Calibri Light"/>
              </a:rPr>
              <a:t>Ward End School News.</a:t>
            </a:r>
            <a:br>
              <a:rPr lang="en-US" sz="4600">
                <a:ea typeface="Calibri Light"/>
                <a:cs typeface="Calibri Light"/>
              </a:rPr>
            </a:br>
            <a:r>
              <a:rPr lang="en-US" sz="4600">
                <a:ea typeface="Calibri Light"/>
                <a:cs typeface="Calibri Light"/>
              </a:rPr>
              <a:t>The Swimming Pool is here!</a:t>
            </a:r>
            <a:endParaRPr lang="en-US" sz="4600"/>
          </a:p>
        </p:txBody>
      </p:sp>
      <p:sp>
        <p:nvSpPr>
          <p:cNvPr id="2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790DEB4-B978-9427-8FF9-B23123EB12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>
              <a:buNone/>
            </a:pPr>
            <a:r>
              <a:rPr lang="en-US" sz="2200" b="1" i="0" dirty="0">
                <a:effectLst/>
              </a:rPr>
              <a:t>Year 3 and Year 4 </a:t>
            </a:r>
          </a:p>
          <a:p>
            <a:pPr>
              <a:buNone/>
            </a:pPr>
            <a:r>
              <a:rPr lang="en-US" sz="2200" b="1" i="0" dirty="0">
                <a:effectLst/>
              </a:rPr>
              <a:t>Monday 23rd February – Friday 17th April</a:t>
            </a:r>
          </a:p>
          <a:p>
            <a:pPr>
              <a:buNone/>
            </a:pPr>
            <a:endParaRPr lang="en-US" sz="2200" b="1" i="0" dirty="0">
              <a:effectLst/>
            </a:endParaRPr>
          </a:p>
          <a:p>
            <a:pPr>
              <a:buNone/>
            </a:pPr>
            <a:r>
              <a:rPr lang="en-US" sz="2200" b="1" i="0" dirty="0">
                <a:effectLst/>
              </a:rPr>
              <a:t>Year 1, Year 2 and Resource Base </a:t>
            </a:r>
          </a:p>
          <a:p>
            <a:pPr>
              <a:buNone/>
            </a:pPr>
            <a:r>
              <a:rPr lang="en-US" sz="2200" b="1" i="0" dirty="0">
                <a:effectLst/>
              </a:rPr>
              <a:t>Monday 20th April – Friday 22nd May</a:t>
            </a:r>
          </a:p>
          <a:p>
            <a:pPr>
              <a:buNone/>
            </a:pPr>
            <a:endParaRPr lang="en-US" sz="2200" b="1" i="0" dirty="0">
              <a:effectLst/>
            </a:endParaRPr>
          </a:p>
          <a:p>
            <a:pPr>
              <a:buNone/>
            </a:pPr>
            <a:r>
              <a:rPr lang="en-US" sz="2200" b="1" i="0" dirty="0">
                <a:effectLst/>
              </a:rPr>
              <a:t>Year 5 and Year 6 </a:t>
            </a:r>
          </a:p>
          <a:p>
            <a:pPr>
              <a:buNone/>
            </a:pPr>
            <a:r>
              <a:rPr lang="en-US" sz="2200" b="1" i="0" dirty="0">
                <a:effectLst/>
              </a:rPr>
              <a:t>Monday 1st June – Friday 17th July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CFFC946-548C-49FD-F3A7-3B1D332E35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42" r="1450" b="-3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8039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B917C4F-508E-EEC1-05A5-51613C8FB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5178" y="-103687"/>
            <a:ext cx="5377486" cy="691638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1902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97E156-D18D-FF2D-ED77-085B5AE5A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1396" y="85911"/>
            <a:ext cx="5045205" cy="677209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79456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D3DE4B-72CF-A60F-C09E-832A906AB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5" y="639520"/>
            <a:ext cx="6415907" cy="1719072"/>
          </a:xfrm>
        </p:spPr>
        <p:txBody>
          <a:bodyPr anchor="b">
            <a:normAutofit/>
          </a:bodyPr>
          <a:lstStyle/>
          <a:p>
            <a:r>
              <a:rPr lang="en-GB" sz="4200" dirty="0"/>
              <a:t>Walk to School Competition weeks.  Value: </a:t>
            </a:r>
            <a:r>
              <a:rPr lang="en-GB" sz="4200" i="1" dirty="0">
                <a:solidFill>
                  <a:srgbClr val="7030A0"/>
                </a:solidFill>
              </a:rPr>
              <a:t>Resilience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09F65-BB5F-728F-C4CC-BF8628A556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5" y="2807208"/>
            <a:ext cx="10620161" cy="3410712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Each day, walk to school</a:t>
            </a:r>
          </a:p>
          <a:p>
            <a:endParaRPr lang="en-US" dirty="0">
              <a:solidFill>
                <a:srgbClr val="7030A0"/>
              </a:solidFill>
            </a:endParaRPr>
          </a:p>
          <a:p>
            <a:r>
              <a:rPr lang="en-US" dirty="0"/>
              <a:t>So now the weather is improving, why not ditch the car and walk at least once a week or even every day!</a:t>
            </a:r>
            <a:endParaRPr lang="en-GB" sz="15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7BCD16-B53A-15B5-3FFD-A38E98C63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969" y="336137"/>
            <a:ext cx="3255095" cy="183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968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597feb0-90a3-4dd7-bd7b-e801c828512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0E25F596F89646A99DB622F3CB21E8" ma:contentTypeVersion="15" ma:contentTypeDescription="Create a new document." ma:contentTypeScope="" ma:versionID="f83ebc7cb7c56f7ec4efc3fa45b90e44">
  <xsd:schema xmlns:xsd="http://www.w3.org/2001/XMLSchema" xmlns:xs="http://www.w3.org/2001/XMLSchema" xmlns:p="http://schemas.microsoft.com/office/2006/metadata/properties" xmlns:ns3="8597feb0-90a3-4dd7-bd7b-e801c8285120" xmlns:ns4="44639eb9-4e59-423c-9035-d8b13c163b16" targetNamespace="http://schemas.microsoft.com/office/2006/metadata/properties" ma:root="true" ma:fieldsID="cc5e8d29b02e3f3be03327e20349318a" ns3:_="" ns4:_="">
    <xsd:import namespace="8597feb0-90a3-4dd7-bd7b-e801c8285120"/>
    <xsd:import namespace="44639eb9-4e59-423c-9035-d8b13c163b1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97feb0-90a3-4dd7-bd7b-e801c82851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639eb9-4e59-423c-9035-d8b13c163b1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A6D64C7-25B4-4039-AC96-5EFDDB852A79}">
  <ds:schemaRefs>
    <ds:schemaRef ds:uri="http://schemas.microsoft.com/office/infopath/2007/PartnerControls"/>
    <ds:schemaRef ds:uri="44639eb9-4e59-423c-9035-d8b13c163b16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8597feb0-90a3-4dd7-bd7b-e801c8285120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CED1361-54F1-4942-988A-8FA61F5D70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EA97A6F-4CE9-4FA8-9EB3-8D63EBF47A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97feb0-90a3-4dd7-bd7b-e801c8285120"/>
    <ds:schemaRef ds:uri="44639eb9-4e59-423c-9035-d8b13c163b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879</Words>
  <Application>Microsoft Office PowerPoint</Application>
  <PresentationFormat>Widescreen</PresentationFormat>
  <Paragraphs>314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Letter-join No-Lead 8</vt:lpstr>
      <vt:lpstr>Univers LT Pro 45 Light</vt:lpstr>
      <vt:lpstr>Univers LT Pro 85 XBlack</vt:lpstr>
      <vt:lpstr>office theme</vt:lpstr>
      <vt:lpstr>           </vt:lpstr>
      <vt:lpstr>PowerPoint Presentation</vt:lpstr>
      <vt:lpstr>    There are 9 classes over 95%  Well done! Keep working hard to be in school every day.     </vt:lpstr>
      <vt:lpstr>Ward End weekly attendance</vt:lpstr>
      <vt:lpstr>Ward End weekly attendance</vt:lpstr>
      <vt:lpstr>Ward End weekly attendance</vt:lpstr>
      <vt:lpstr>Ward End weekly attendance</vt:lpstr>
      <vt:lpstr>The Sikh festival- Vaisaki</vt:lpstr>
      <vt:lpstr>Celebrated in the UK and abroad</vt:lpstr>
      <vt:lpstr>Perhaps you can find some more Vaisaki photos?</vt:lpstr>
      <vt:lpstr>Exciting events this week</vt:lpstr>
      <vt:lpstr>PowerPoint Presentation</vt:lpstr>
      <vt:lpstr>Earth Day – coming soon  (get ready!)</vt:lpstr>
      <vt:lpstr>Ward End School News. The Swimming Pool is here!</vt:lpstr>
      <vt:lpstr>PowerPoint Presentation</vt:lpstr>
      <vt:lpstr>PowerPoint Presentation</vt:lpstr>
      <vt:lpstr>Walk to School Competition weeks.  Value: Resilience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Chahal</dc:creator>
  <cp:lastModifiedBy>Rachel Chahal</cp:lastModifiedBy>
  <cp:revision>838</cp:revision>
  <dcterms:created xsi:type="dcterms:W3CDTF">2023-08-18T11:35:42Z</dcterms:created>
  <dcterms:modified xsi:type="dcterms:W3CDTF">2026-04-14T06:25:19Z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0x010100500E25F596F89646A99DB622F3CB21E8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2026-01-05T17:29:37Z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ca284719-f976-42d6-bb87-e444827fe44e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10, 3, 0, 1</vt:lpwstr>
  </property>
</Properties>
</file>