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72" r:id="rId12"/>
    <p:sldId id="573" r:id="rId13"/>
    <p:sldId id="574" r:id="rId14"/>
    <p:sldId id="569" r:id="rId15"/>
    <p:sldId id="570" r:id="rId16"/>
    <p:sldId id="571" r:id="rId17"/>
    <p:sldId id="454" r:id="rId18"/>
    <p:sldId id="443" r:id="rId19"/>
    <p:sldId id="420" r:id="rId20"/>
    <p:sldId id="410" r:id="rId21"/>
    <p:sldId id="411" r:id="rId22"/>
    <p:sldId id="40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909513-4D93-423A-B7E0-AFF90ECC13A1}" v="60" dt="2026-04-19T19:03:14.4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av/world-56553545" TargetMode="External"/><Relationship Id="rId2" Type="http://schemas.openxmlformats.org/officeDocument/2006/relationships/hyperlink" Target="https://youtu.be/xbg97CnFf8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78" r="-2" b="15456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20</a:t>
            </a:r>
            <a:r>
              <a:rPr lang="en-US" sz="1700" b="1" baseline="30000" dirty="0"/>
              <a:t>th</a:t>
            </a:r>
            <a:r>
              <a:rPr lang="en-US" sz="1700" b="1" dirty="0"/>
              <a:t> April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BCFD2-8ACF-0BDE-539A-214CD1BEC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294" y="2258568"/>
            <a:ext cx="7818428" cy="439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Only 8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273574"/>
              </p:ext>
            </p:extLst>
          </p:nvPr>
        </p:nvGraphicFramePr>
        <p:xfrm>
          <a:off x="825027" y="1391551"/>
          <a:ext cx="7871712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55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1337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4568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9105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32996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53055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327449"/>
              </p:ext>
            </p:extLst>
          </p:nvPr>
        </p:nvGraphicFramePr>
        <p:xfrm>
          <a:off x="825029" y="1391551"/>
          <a:ext cx="6957308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786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05217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81076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634507"/>
              </p:ext>
            </p:extLst>
          </p:nvPr>
        </p:nvGraphicFramePr>
        <p:xfrm>
          <a:off x="825027" y="1391551"/>
          <a:ext cx="8607207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2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65246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94419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73328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315403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8550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489916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D84E3-08E9-537A-0B73-4E858757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Special Achievement!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74DE3-372F-1CFD-5B86-728512E3A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Yousuf in 6.3 is now the </a:t>
            </a:r>
            <a:r>
              <a:rPr lang="en-GB">
                <a:solidFill>
                  <a:srgbClr val="FF0000"/>
                </a:solidFill>
              </a:rPr>
              <a:t>European Champion at Taekwondo.</a:t>
            </a:r>
          </a:p>
          <a:p>
            <a:r>
              <a:rPr lang="en-GB"/>
              <a:t>Taekwondo is a martial art from Korea, meaning </a:t>
            </a:r>
            <a:r>
              <a:rPr lang="en-GB" i="1"/>
              <a:t>the way of foot and hand</a:t>
            </a:r>
            <a:r>
              <a:rPr lang="en-GB"/>
              <a:t>. </a:t>
            </a:r>
          </a:p>
          <a:p>
            <a:r>
              <a:rPr lang="en-GB"/>
              <a:t>It uses kicks, punches and blocks and teaches </a:t>
            </a:r>
            <a:r>
              <a:rPr lang="en-GB" i="1"/>
              <a:t>Respect, Focus and Confidence.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7A137-081F-884E-C1FF-A51444BA2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122" y="3776870"/>
            <a:ext cx="5155096" cy="2899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742633-FB65-01B4-BA42-EE33CE863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573" y="179746"/>
            <a:ext cx="1516314" cy="151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2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DF3C39-5667-4A10-B3F5-125DE9CC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A Ward End Champion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07061-2DBB-855B-6E65-5BEDBACE9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Yousuf wears protective gear to fight his matches and score points against is opponent.  </a:t>
            </a:r>
          </a:p>
          <a:p>
            <a:r>
              <a:rPr lang="en-GB" sz="2200" dirty="0">
                <a:solidFill>
                  <a:srgbClr val="FF0000"/>
                </a:solidFill>
              </a:rPr>
              <a:t>Last weekend at a competition in Liverpool he won a gold medal.  </a:t>
            </a:r>
          </a:p>
          <a:p>
            <a:r>
              <a:rPr lang="en-GB" sz="2200" dirty="0"/>
              <a:t>Yousuf aims to compete in the Olympics when he is older! Watch this space…</a:t>
            </a:r>
          </a:p>
          <a:p>
            <a:r>
              <a:rPr lang="en-GB" sz="2200" dirty="0"/>
              <a:t>Well done Yousuf!!!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F4D5D-8BB2-6611-5CA1-B054FBC1BF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6" r="60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7712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7B48EC-1989-6087-DDC0-23FDA14E8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61D48F4-24D1-8DEC-4AAF-67D50A1C2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6AD9D-47C0-8C9C-4507-E3F8FA0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en-GB" sz="5400" dirty="0"/>
              <a:t>What Values has Yousuf demonstrated?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6D0EF07E-F1BC-1B0E-CCB8-897DCA13C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0E146-3E2E-98C4-1919-6AE9EC27E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85000" lnSpcReduction="20000"/>
          </a:bodyPr>
          <a:lstStyle/>
          <a:p>
            <a:r>
              <a:rPr lang="en-GB" sz="2200" dirty="0"/>
              <a:t>Can you say HOW each of the Values apply to Yousuf’s training and determination to be a champion?</a:t>
            </a:r>
          </a:p>
          <a:p>
            <a:r>
              <a:rPr lang="en-GB" sz="2200" b="1" dirty="0">
                <a:solidFill>
                  <a:srgbClr val="7030A0"/>
                </a:solidFill>
              </a:rPr>
              <a:t>Respect</a:t>
            </a:r>
          </a:p>
          <a:p>
            <a:r>
              <a:rPr lang="en-GB" sz="2200" b="1" dirty="0">
                <a:solidFill>
                  <a:srgbClr val="FF0000"/>
                </a:solidFill>
              </a:rPr>
              <a:t>Resilience</a:t>
            </a:r>
          </a:p>
          <a:p>
            <a:r>
              <a:rPr lang="en-GB" sz="2200" b="1" dirty="0">
                <a:solidFill>
                  <a:srgbClr val="7030A0"/>
                </a:solidFill>
              </a:rPr>
              <a:t>Courage</a:t>
            </a:r>
          </a:p>
          <a:p>
            <a:r>
              <a:rPr lang="en-GB" sz="2200" b="1" dirty="0">
                <a:solidFill>
                  <a:srgbClr val="FF0000"/>
                </a:solidFill>
              </a:rPr>
              <a:t>Creativity</a:t>
            </a:r>
          </a:p>
          <a:p>
            <a:r>
              <a:rPr lang="en-GB" sz="2200" b="1" dirty="0">
                <a:solidFill>
                  <a:srgbClr val="7030A0"/>
                </a:solidFill>
              </a:rPr>
              <a:t>Perseverance</a:t>
            </a:r>
          </a:p>
          <a:p>
            <a:r>
              <a:rPr lang="en-GB" sz="2200" b="1" dirty="0">
                <a:solidFill>
                  <a:srgbClr val="FF0000"/>
                </a:solidFill>
              </a:rPr>
              <a:t>Aspiration</a:t>
            </a:r>
          </a:p>
          <a:p>
            <a:r>
              <a:rPr lang="en-GB" sz="2200" dirty="0">
                <a:solidFill>
                  <a:srgbClr val="FF0000"/>
                </a:solidFill>
              </a:rPr>
              <a:t>Start your sentences with ‘I think that….’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2E496-B3CE-8BDA-4C43-B73010A7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6" r="60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0583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49222-6919-EAED-EB17-6573430E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5D2D0-BA12-D6E5-1EB8-64B7991B0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dirty="0">
                <a:ea typeface="Calibri Light"/>
                <a:cs typeface="Calibri Light"/>
              </a:rPr>
              <a:t>Earth Day 2026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8A1-5E69-39D2-1CB5-297F1238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2071316"/>
            <a:ext cx="6928236" cy="451156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600" b="1" dirty="0">
                <a:solidFill>
                  <a:srgbClr val="FF0000"/>
                </a:solidFill>
              </a:rPr>
              <a:t>This is our Assembly Theme this week.</a:t>
            </a:r>
          </a:p>
          <a:p>
            <a:pPr marL="0" indent="0">
              <a:buNone/>
            </a:pP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1600" b="1" dirty="0"/>
              <a:t>British Value: </a:t>
            </a:r>
            <a:r>
              <a:rPr lang="en-GB" sz="1600" b="1" dirty="0">
                <a:solidFill>
                  <a:srgbClr val="7030A0"/>
                </a:solidFill>
              </a:rPr>
              <a:t>Democracy</a:t>
            </a:r>
          </a:p>
          <a:p>
            <a:pPr marL="0" indent="0">
              <a:buNone/>
            </a:pPr>
            <a:endParaRPr lang="en-GB" sz="16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1600" b="1" dirty="0"/>
              <a:t>Can you find a meaning for Democracy </a:t>
            </a:r>
          </a:p>
          <a:p>
            <a:pPr marL="0" indent="0">
              <a:buNone/>
            </a:pPr>
            <a:r>
              <a:rPr lang="en-GB" sz="1600" b="1" dirty="0"/>
              <a:t>and explain it to your talk partner?</a:t>
            </a:r>
          </a:p>
          <a:p>
            <a:pPr marL="0" indent="0">
              <a:buNone/>
            </a:pPr>
            <a:r>
              <a:rPr lang="en-GB" sz="1600" b="1" dirty="0"/>
              <a:t>Democracy is one of our 4 BRITISH VALUES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b="1" dirty="0">
                <a:solidFill>
                  <a:srgbClr val="00B050"/>
                </a:solidFill>
              </a:rPr>
              <a:t>Democracy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b="1" dirty="0">
                <a:solidFill>
                  <a:srgbClr val="00B050"/>
                </a:solidFill>
              </a:rPr>
              <a:t>Liberty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b="1" dirty="0">
                <a:solidFill>
                  <a:srgbClr val="00B050"/>
                </a:solidFill>
              </a:rPr>
              <a:t>Tolerance and respect for other’s religions and beliefs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b="1" dirty="0">
                <a:solidFill>
                  <a:srgbClr val="00B050"/>
                </a:solidFill>
              </a:rPr>
              <a:t>The rule of law</a:t>
            </a:r>
          </a:p>
          <a:p>
            <a:pPr marL="0" indent="0">
              <a:buNone/>
            </a:pPr>
            <a:endParaRPr lang="en-GB" sz="1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C19231-9E40-9296-E50E-170192432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396" y="1884311"/>
            <a:ext cx="6528203" cy="34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52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C98F7-D2FD-DDE8-BADE-8EC533B24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Watch Earth Hour official trailer here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BF2060-AF23-8E3D-BEAD-EE72CC32A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i="1" dirty="0">
                <a:hlinkClick r:id="rId2"/>
              </a:rPr>
              <a:t>https://youtu.be/xbg97CnFf8c</a:t>
            </a:r>
            <a:endParaRPr lang="en-US" sz="2200" i="1" dirty="0"/>
          </a:p>
          <a:p>
            <a:endParaRPr lang="en-US" sz="2200" i="1" dirty="0"/>
          </a:p>
          <a:p>
            <a:endParaRPr lang="en-US" sz="2200" i="1" dirty="0"/>
          </a:p>
          <a:p>
            <a:r>
              <a:rPr lang="en-US" sz="2200" i="1" dirty="0"/>
              <a:t>Watch lights switching off for Earth Hour here:</a:t>
            </a:r>
          </a:p>
          <a:p>
            <a:r>
              <a:rPr lang="en-US" sz="2200" i="1" dirty="0">
                <a:hlinkClick r:id="rId3"/>
              </a:rPr>
              <a:t>https://www.bbc.co.uk/news/av/world-56553545</a:t>
            </a:r>
            <a:endParaRPr lang="en-US" sz="2200" i="1" dirty="0"/>
          </a:p>
          <a:p>
            <a:endParaRPr lang="en-US" sz="2200" i="1" dirty="0"/>
          </a:p>
        </p:txBody>
      </p:sp>
      <p:pic>
        <p:nvPicPr>
          <p:cNvPr id="1026" name="Picture 2" descr="Earth Hour switches lights off around the world - BBC News">
            <a:extLst>
              <a:ext uri="{FF2B5EF4-FFF2-40B4-BE49-F238E27FC236}">
                <a16:creationId xmlns:a16="http://schemas.microsoft.com/office/drawing/2014/main" id="{14D0B5BF-DC8E-D237-5DD6-146418E6B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r="3453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59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48E65-749C-80EE-DD39-069148C4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Can you say why saving our planet is important?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1F05B-7B0F-7466-72AB-B5F46A8DA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77963" cy="3897238"/>
          </a:xfrm>
        </p:spPr>
        <p:txBody>
          <a:bodyPr>
            <a:normAutofit/>
          </a:bodyPr>
          <a:lstStyle/>
          <a:p>
            <a:r>
              <a:rPr lang="en-GB" sz="2200" dirty="0"/>
              <a:t>Use the language of explanation or discussion.</a:t>
            </a:r>
          </a:p>
          <a:p>
            <a:endParaRPr lang="en-GB" sz="2200" dirty="0"/>
          </a:p>
          <a:p>
            <a:r>
              <a:rPr lang="en-GB" sz="2200" dirty="0"/>
              <a:t>You can look on NASA website for images of Earth taken from the latest Space expedition:-</a:t>
            </a:r>
          </a:p>
          <a:p>
            <a:pPr marL="0" indent="0" algn="ctr">
              <a:buNone/>
            </a:pPr>
            <a:r>
              <a:rPr lang="en-GB" sz="2200" dirty="0"/>
              <a:t>Artemis II</a:t>
            </a:r>
          </a:p>
          <a:p>
            <a:pPr marL="0" indent="0">
              <a:buNone/>
            </a:pPr>
            <a:r>
              <a:rPr lang="en-GB" sz="2200" dirty="0"/>
              <a:t>4 astronauts spent 10 days in space flying around the moon and back to gather data and test systems.</a:t>
            </a:r>
          </a:p>
        </p:txBody>
      </p:sp>
      <p:pic>
        <p:nvPicPr>
          <p:cNvPr id="5" name="Picture 4" descr="A person holding a globe">
            <a:extLst>
              <a:ext uri="{FF2B5EF4-FFF2-40B4-BE49-F238E27FC236}">
                <a16:creationId xmlns:a16="http://schemas.microsoft.com/office/drawing/2014/main" id="{1B00F45E-2D7C-3D53-73EC-EB7F95B351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25" r="1999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503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F984C-7AA6-28CC-301C-E39A257403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34" r="10468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B66856-BFAF-90D6-4235-80491A2A2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014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65B81-D416-2D9F-72D6-DD2C7151A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Earth Day – coming soon</a:t>
            </a:r>
            <a:br>
              <a:rPr lang="en-GB" sz="2800" b="1" dirty="0"/>
            </a:br>
            <a:r>
              <a:rPr lang="en-GB" sz="2800" b="1" dirty="0"/>
              <a:t> (get ready!)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29BB-0760-4BC9-ABB4-24D9CCA0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300" b="1" dirty="0">
                <a:solidFill>
                  <a:srgbClr val="FF0000"/>
                </a:solidFill>
              </a:rPr>
              <a:t>Everyone will be involved in DT projects during the afternoon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YR&amp; Y1- Sowing seeds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Y2- Vegetable/ Herb Planting/Seed Sowing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Y3- Hanging Baskets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4 - Bug Hotels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5- Bird Feeders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6 - Model- Eco Houses. </a:t>
            </a:r>
          </a:p>
        </p:txBody>
      </p:sp>
    </p:spTree>
    <p:extLst>
      <p:ext uri="{BB962C8B-B14F-4D97-AF65-F5344CB8AC3E}">
        <p14:creationId xmlns:p14="http://schemas.microsoft.com/office/powerpoint/2010/main" val="2365265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52D9A-1594-BD98-4525-EA80296D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/>
              <a:t>Exciting events this week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A5AB-3D77-84D1-9709-4B4936FA0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700" dirty="0">
                <a:ea typeface="Calibri" panose="020F0502020204030204"/>
                <a:cs typeface="Calibri" panose="020F0502020204030204"/>
              </a:rPr>
              <a:t>Year One visit Mount Pleasant Farm</a:t>
            </a:r>
          </a:p>
          <a:p>
            <a:r>
              <a:rPr lang="en-GB" sz="1700" dirty="0">
                <a:ea typeface="Calibri" panose="020F0502020204030204"/>
                <a:cs typeface="Calibri" panose="020F0502020204030204"/>
              </a:rPr>
              <a:t>Years 3 visit Lickey Hills Country Park</a:t>
            </a:r>
          </a:p>
          <a:p>
            <a:r>
              <a:rPr lang="en-GB" sz="1700" dirty="0">
                <a:ea typeface="Calibri" panose="020F0502020204030204"/>
                <a:cs typeface="Calibri" panose="020F0502020204030204"/>
              </a:rPr>
              <a:t>Sparrows are walking to Ward End Library</a:t>
            </a:r>
          </a:p>
          <a:p>
            <a:r>
              <a:rPr lang="en-GB" sz="1700" dirty="0">
                <a:ea typeface="Calibri" panose="020F0502020204030204"/>
                <a:cs typeface="Calibri" panose="020F0502020204030204"/>
              </a:rPr>
              <a:t>Chef visits year 4</a:t>
            </a:r>
          </a:p>
          <a:p>
            <a:endParaRPr lang="en-GB" sz="1700" dirty="0">
              <a:ea typeface="Calibri" panose="020F0502020204030204"/>
              <a:cs typeface="Calibri" panose="020F0502020204030204"/>
            </a:endParaRPr>
          </a:p>
          <a:p>
            <a:r>
              <a:rPr lang="en-GB" sz="1700" b="1" dirty="0">
                <a:ea typeface="Calibri" panose="020F0502020204030204"/>
                <a:cs typeface="Calibri" panose="020F0502020204030204"/>
              </a:rPr>
              <a:t>On Thursday Headteachers from schools in Brussels (The capitol of Belgium) visit Ward End Primary</a:t>
            </a:r>
          </a:p>
        </p:txBody>
      </p:sp>
      <p:pic>
        <p:nvPicPr>
          <p:cNvPr id="2050" name="Picture 2" descr="United Kingdom and Belgium - pin flags on political map - 3D ...">
            <a:extLst>
              <a:ext uri="{FF2B5EF4-FFF2-40B4-BE49-F238E27FC236}">
                <a16:creationId xmlns:a16="http://schemas.microsoft.com/office/drawing/2014/main" id="{0F49666E-4142-9556-6BBF-DE02BAB9B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18292"/>
            <a:ext cx="6903720" cy="402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305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Props1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44639eb9-4e59-423c-9035-d8b13c163b16"/>
    <ds:schemaRef ds:uri="http://schemas.openxmlformats.org/package/2006/metadata/core-properties"/>
    <ds:schemaRef ds:uri="http://purl.org/dc/terms/"/>
    <ds:schemaRef ds:uri="8597feb0-90a3-4dd7-bd7b-e801c8285120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678</Words>
  <Application>Microsoft Office PowerPoint</Application>
  <PresentationFormat>Widescreen</PresentationFormat>
  <Paragraphs>206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Univers LT Pro 45 Light</vt:lpstr>
      <vt:lpstr>Univers LT Pro 85 XBlack</vt:lpstr>
      <vt:lpstr>Wingdings</vt:lpstr>
      <vt:lpstr>office theme</vt:lpstr>
      <vt:lpstr>           </vt:lpstr>
      <vt:lpstr>PowerPoint Presentation</vt:lpstr>
      <vt:lpstr>    Only 8 classes over 95% this week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A Special Achievement!</vt:lpstr>
      <vt:lpstr>A Ward End Champion</vt:lpstr>
      <vt:lpstr>What Values has Yousuf demonstrated?</vt:lpstr>
      <vt:lpstr>Earth Day 2026</vt:lpstr>
      <vt:lpstr>Watch Earth Hour official trailer here</vt:lpstr>
      <vt:lpstr>Can you say why saving our planet is important?</vt:lpstr>
      <vt:lpstr>Earth Day – coming soon  (get ready!)</vt:lpstr>
      <vt:lpstr>Exciting events this week</vt:lpstr>
      <vt:lpstr>Ward End School News. The Swimming Pool is here!</vt:lpstr>
      <vt:lpstr>PowerPoint Presentation</vt:lpstr>
      <vt:lpstr>PowerPoint Presentation</vt:lpstr>
      <vt:lpstr>Walk to School Competition weeks.  Value: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839</cp:revision>
  <dcterms:created xsi:type="dcterms:W3CDTF">2023-08-18T11:35:42Z</dcterms:created>
  <dcterms:modified xsi:type="dcterms:W3CDTF">2026-04-19T19:04:51Z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