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591" r:id="rId12"/>
    <p:sldId id="596" r:id="rId13"/>
    <p:sldId id="595" r:id="rId14"/>
    <p:sldId id="588" r:id="rId15"/>
    <p:sldId id="597" r:id="rId16"/>
    <p:sldId id="598" r:id="rId17"/>
    <p:sldId id="410" r:id="rId18"/>
    <p:sldId id="411" r:id="rId19"/>
    <p:sldId id="40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5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3" name="Freeform: Shape 103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Attendance assembly 11</a:t>
            </a:r>
            <a:r>
              <a:rPr lang="en-US" sz="1700" b="1" baseline="30000" dirty="0"/>
              <a:t>th</a:t>
            </a:r>
            <a:r>
              <a:rPr lang="en-US" sz="1700" b="1" dirty="0"/>
              <a:t> May 2026</a:t>
            </a:r>
          </a:p>
          <a:p>
            <a:pPr algn="l"/>
            <a:endParaRPr lang="en-US" sz="1700" b="1" dirty="0"/>
          </a:p>
          <a:p>
            <a:pPr algn="l"/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8F0796-5E7C-B067-08D1-280EC6649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003" y="3770893"/>
            <a:ext cx="2476881" cy="24104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528719-3493-C59C-61B7-DD8276925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888" y="190500"/>
            <a:ext cx="5703112" cy="3029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0BA170-7EF9-1272-03A8-0F1C84548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552" y="2535518"/>
            <a:ext cx="4173376" cy="415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19 classes over 95% this week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Six classes 100%  yeah!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Well done!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Keep working hard </a:t>
            </a:r>
            <a:r>
              <a:rPr lang="en-US" sz="3200" b="1" i="1" dirty="0">
                <a:ea typeface="Calibri Light"/>
                <a:cs typeface="Calibri Light"/>
              </a:rPr>
              <a:t>to be in school every day.</a:t>
            </a: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4036715"/>
              </p:ext>
            </p:extLst>
          </p:nvPr>
        </p:nvGraphicFramePr>
        <p:xfrm>
          <a:off x="825027" y="1391551"/>
          <a:ext cx="7871712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55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513371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545684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9105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232996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053055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90E22A08-2EEB-143D-7230-EB7017E949E3}"/>
              </a:ext>
            </a:extLst>
          </p:cNvPr>
          <p:cNvSpPr/>
          <p:nvPr/>
        </p:nvSpPr>
        <p:spPr>
          <a:xfrm>
            <a:off x="7136296" y="6013174"/>
            <a:ext cx="715617" cy="604544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103434"/>
              </p:ext>
            </p:extLst>
          </p:nvPr>
        </p:nvGraphicFramePr>
        <p:xfrm>
          <a:off x="825029" y="1391551"/>
          <a:ext cx="6957308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786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205217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81076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27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8553913"/>
              </p:ext>
            </p:extLst>
          </p:nvPr>
        </p:nvGraphicFramePr>
        <p:xfrm>
          <a:off x="825027" y="1391551"/>
          <a:ext cx="8607207" cy="545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529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65246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944195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73328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315403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85506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498946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4207B061-1071-123D-29F4-A1DF9027A1D0}"/>
              </a:ext>
            </a:extLst>
          </p:cNvPr>
          <p:cNvSpPr/>
          <p:nvPr/>
        </p:nvSpPr>
        <p:spPr>
          <a:xfrm>
            <a:off x="6281531" y="3806687"/>
            <a:ext cx="467139" cy="48701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F264C5-71D6-E429-2E44-8E130733A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1672" y="3739473"/>
            <a:ext cx="506012" cy="5303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401C67-3BBB-18B9-CA12-90BB941BA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2403" y="4763866"/>
            <a:ext cx="506012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700608"/>
              </p:ext>
            </p:extLst>
          </p:nvPr>
        </p:nvGraphicFramePr>
        <p:xfrm>
          <a:off x="304798" y="1391551"/>
          <a:ext cx="8680175" cy="44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6965FA-E66F-7ACD-1F11-20F24E6DB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768" y="3486796"/>
            <a:ext cx="506012" cy="5303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1D4145-B548-C1B1-72FB-62A60DB74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768" y="4056951"/>
            <a:ext cx="506012" cy="5303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3D2CA0-259A-F7D4-77FA-8EBFDB5EE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768" y="5201250"/>
            <a:ext cx="506012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4059D9B-2E55-47FE-A188-0F9BD734E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938B951-7EFC-40A2-B198-E73D39DFB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2E4506E-6A0E-49A0-BC31-8CADBFF3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EED4D51-65BF-4AEE-B596-7CB61A70B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89087C8-129E-4187-647A-480B2FB19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6639"/>
            <a:ext cx="11090274" cy="675441"/>
          </a:xfrm>
        </p:spPr>
        <p:txBody>
          <a:bodyPr vert="horz" wrap="square" lIns="91440" tIns="45720" rIns="91440" bIns="45720" rtlCol="0" anchor="t">
            <a:noAutofit/>
          </a:bodyPr>
          <a:lstStyle/>
          <a:p>
            <a:pPr algn="ctr"/>
            <a:r>
              <a:rPr lang="en-US" sz="2800" dirty="0"/>
              <a:t>Well done</a:t>
            </a:r>
            <a:br>
              <a:rPr lang="en-US" sz="2800" dirty="0"/>
            </a:br>
            <a:r>
              <a:rPr lang="en-US" sz="2800" dirty="0"/>
              <a:t>5.4, 2.3  </a:t>
            </a:r>
            <a:br>
              <a:rPr lang="en-US" sz="2800" dirty="0"/>
            </a:br>
            <a:r>
              <a:rPr lang="en-US" sz="2800" dirty="0"/>
              <a:t>100% and Hedgehogs, Owls and Swans!!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99E3F8-C307-EF49-83A5-7138C6D09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446" y="2133601"/>
            <a:ext cx="2785878" cy="41736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5B7F9A-D43F-442D-AEDC-5E7BEE1D51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742" r="5134"/>
          <a:stretch>
            <a:fillRect/>
          </a:stretch>
        </p:blipFill>
        <p:spPr>
          <a:xfrm>
            <a:off x="4419907" y="2195800"/>
            <a:ext cx="3689045" cy="40483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096876-0115-CE76-5E91-9A8AC1312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0721" y="2133600"/>
            <a:ext cx="3002705" cy="1996799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CFDB25-5730-C58E-CA98-BD413203B2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9268" y="4308380"/>
            <a:ext cx="3004511" cy="1998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8985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D2627F-280D-E362-7CEA-3BC372D94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Slide Background Fill">
            <a:extLst>
              <a:ext uri="{FF2B5EF4-FFF2-40B4-BE49-F238E27FC236}">
                <a16:creationId xmlns:a16="http://schemas.microsoft.com/office/drawing/2014/main" id="{094D8F52-4A0E-3E92-3A6C-55F25FBF6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lor Cover">
            <a:extLst>
              <a:ext uri="{FF2B5EF4-FFF2-40B4-BE49-F238E27FC236}">
                <a16:creationId xmlns:a16="http://schemas.microsoft.com/office/drawing/2014/main" id="{0FA419D8-054D-281F-C8F0-31C7283A88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A34186B-3AAA-85DC-6A04-C81CED68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518"/>
            <a:ext cx="12188952" cy="3490956"/>
            <a:chOff x="651279" y="598259"/>
            <a:chExt cx="10889442" cy="5680742"/>
          </a:xfrm>
        </p:grpSpPr>
        <p:sp>
          <p:nvSpPr>
            <p:cNvPr id="30" name="Color">
              <a:extLst>
                <a:ext uri="{FF2B5EF4-FFF2-40B4-BE49-F238E27FC236}">
                  <a16:creationId xmlns:a16="http://schemas.microsoft.com/office/drawing/2014/main" id="{D2E863D1-7DDC-CD5A-D0FD-BCF415A24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Color">
              <a:extLst>
                <a:ext uri="{FF2B5EF4-FFF2-40B4-BE49-F238E27FC236}">
                  <a16:creationId xmlns:a16="http://schemas.microsoft.com/office/drawing/2014/main" id="{688F5801-5AC7-0A87-5859-A3580F00B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61D6C67-5950-38D0-6390-ADCE691AF6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56" r="-4" b="8510"/>
          <a:stretch>
            <a:fillRect/>
          </a:stretch>
        </p:blipFill>
        <p:spPr>
          <a:xfrm>
            <a:off x="6803647" y="1065276"/>
            <a:ext cx="4730214" cy="236372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8819BC9-E56A-01D5-0F12-13E2F99D5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C7C79F2-EB4B-AAD6-D651-C919208E8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E75A1A9-2A25-F985-4804-76DAABED1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DDC9269-88E4-54B3-FB15-E29928FF24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DE0FA12-F6E6-EADE-EFB0-D0D2388988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22C32D-D4ED-A1A1-3E47-A5ABD205A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63D11A4-0677-1D40-F74B-964800E6E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8DDDA4C-DFAB-EDEA-3A25-8075FF5322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6A15A6C-BB32-BEEC-9107-AC87EDCB6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843" y="1656801"/>
            <a:ext cx="5147494" cy="1778750"/>
          </a:xfrm>
        </p:spPr>
        <p:txBody>
          <a:bodyPr anchor="b">
            <a:normAutofit fontScale="90000"/>
          </a:bodyPr>
          <a:lstStyle/>
          <a:p>
            <a:br>
              <a:rPr lang="en-US" sz="4800" dirty="0">
                <a:solidFill>
                  <a:srgbClr val="FFFFFF"/>
                </a:solidFill>
              </a:rPr>
            </a:b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3100" b="1" dirty="0">
                <a:solidFill>
                  <a:srgbClr val="FF0000"/>
                </a:solidFill>
              </a:rPr>
              <a:t>Assembly Theme this week</a:t>
            </a:r>
            <a:br>
              <a:rPr lang="en-US" sz="3100" b="1" dirty="0">
                <a:solidFill>
                  <a:srgbClr val="FF0000"/>
                </a:solidFill>
              </a:rPr>
            </a:br>
            <a:r>
              <a:rPr lang="en-US" sz="3100" b="1" dirty="0">
                <a:solidFill>
                  <a:srgbClr val="FF0000"/>
                </a:solidFill>
              </a:rPr>
              <a:t>British Value:-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b="1" dirty="0">
                <a:solidFill>
                  <a:srgbClr val="7030A0"/>
                </a:solidFill>
              </a:rPr>
              <a:t>Liberty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rgbClr val="FFFFFF"/>
                </a:solidFill>
              </a:rPr>
              <a:t>VE Day 8</a:t>
            </a:r>
            <a:r>
              <a:rPr lang="en-US" sz="4800" baseline="30000" dirty="0">
                <a:solidFill>
                  <a:srgbClr val="FFFFFF"/>
                </a:solidFill>
              </a:rPr>
              <a:t>th</a:t>
            </a:r>
            <a:r>
              <a:rPr lang="en-US" sz="4800" dirty="0">
                <a:solidFill>
                  <a:srgbClr val="FFFFFF"/>
                </a:solidFill>
              </a:rPr>
              <a:t> May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4ACC6-283C-4E32-A9CE-A7EC4D93E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3566810"/>
            <a:ext cx="5692953" cy="2651110"/>
          </a:xfrm>
        </p:spPr>
        <p:txBody>
          <a:bodyPr anchor="ctr">
            <a:normAutofit/>
          </a:bodyPr>
          <a:lstStyle/>
          <a:p>
            <a:r>
              <a:rPr lang="en-GB" sz="1800" i="1" dirty="0">
                <a:solidFill>
                  <a:schemeClr val="tx2"/>
                </a:solidFill>
              </a:rPr>
              <a:t>Liberty means to be free from controlling influences or restrictions on your way of life, or views.  </a:t>
            </a:r>
          </a:p>
          <a:p>
            <a:r>
              <a:rPr lang="en-GB" sz="1800" i="1" dirty="0">
                <a:solidFill>
                  <a:schemeClr val="tx2"/>
                </a:solidFill>
              </a:rPr>
              <a:t>Liberty gives people the power to act, speak and have choices without interference from others.</a:t>
            </a:r>
          </a:p>
        </p:txBody>
      </p:sp>
      <p:pic>
        <p:nvPicPr>
          <p:cNvPr id="1026" name="Picture 2" descr="People's hands holding vote ballots. Voting and election concept ...">
            <a:extLst>
              <a:ext uri="{FF2B5EF4-FFF2-40B4-BE49-F238E27FC236}">
                <a16:creationId xmlns:a16="http://schemas.microsoft.com/office/drawing/2014/main" id="{5C30C2FB-2B34-853E-B480-432F2593B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011" y="3600551"/>
            <a:ext cx="5163610" cy="286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677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DE5E41-810F-F7B0-9452-D197B5354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 dirty="0"/>
              <a:t>VE Day 8</a:t>
            </a:r>
            <a:r>
              <a:rPr lang="en-GB" sz="5400" baseline="30000" dirty="0"/>
              <a:t>th</a:t>
            </a:r>
            <a:r>
              <a:rPr lang="en-GB" sz="5400" dirty="0"/>
              <a:t> May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32BC2-B3B5-4645-CF8B-63AC19475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36" y="2751586"/>
            <a:ext cx="5021942" cy="3744469"/>
          </a:xfrm>
        </p:spPr>
        <p:txBody>
          <a:bodyPr>
            <a:normAutofit fontScale="25000" lnSpcReduction="20000"/>
          </a:bodyPr>
          <a:lstStyle/>
          <a:p>
            <a:r>
              <a:rPr lang="en-US" sz="5100" b="1" dirty="0">
                <a:solidFill>
                  <a:srgbClr val="7030A0"/>
                </a:solidFill>
              </a:rPr>
              <a:t>What is VE Day?</a:t>
            </a:r>
          </a:p>
          <a:p>
            <a:pPr marL="0" indent="0">
              <a:buNone/>
            </a:pPr>
            <a:r>
              <a:rPr lang="en-US" sz="5100" b="1" dirty="0">
                <a:solidFill>
                  <a:srgbClr val="7030A0"/>
                </a:solidFill>
              </a:rPr>
              <a:t>VE Day - which stands for Victory in Europe Day - was the day near the end of World War Two when the surrender of Nazi Germany was announced and fighting in Europe stopped.</a:t>
            </a:r>
          </a:p>
          <a:p>
            <a:endParaRPr lang="en-US" sz="51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5100" b="1" dirty="0">
                <a:solidFill>
                  <a:srgbClr val="7030A0"/>
                </a:solidFill>
              </a:rPr>
              <a:t>VE Day was on 8 May 1945.</a:t>
            </a:r>
          </a:p>
          <a:p>
            <a:pPr marL="0" indent="0">
              <a:buNone/>
            </a:pPr>
            <a:r>
              <a:rPr lang="en-US" sz="5100" b="1" dirty="0">
                <a:solidFill>
                  <a:srgbClr val="7030A0"/>
                </a:solidFill>
              </a:rPr>
              <a:t>VE Day was a time of huge celebration because it ended the Second World War in Europe.</a:t>
            </a:r>
          </a:p>
          <a:p>
            <a:endParaRPr lang="en-US" sz="51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5100" b="1" dirty="0">
                <a:solidFill>
                  <a:srgbClr val="7030A0"/>
                </a:solidFill>
              </a:rPr>
              <a:t>British Prime Minister Winston Churchill made an announcement on the radio at 3pm that the war in Europe had ended, after Germany's surrender the day before.</a:t>
            </a:r>
          </a:p>
          <a:p>
            <a:endParaRPr lang="en-US" sz="51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5100" b="1" dirty="0">
                <a:solidFill>
                  <a:srgbClr val="7030A0"/>
                </a:solidFill>
              </a:rPr>
              <a:t>People across the UK and Europe celebrated by putting up flags, having street parties and gathering outside of Buckingham Palace to cheer.</a:t>
            </a:r>
          </a:p>
          <a:p>
            <a:pPr marL="0" indent="0">
              <a:buNone/>
            </a:pPr>
            <a:endParaRPr lang="en-US" sz="1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2F61A6-FBF7-81EB-7A2E-0FE7E22839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08" r="9207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0544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00ACA1-4C65-4F60-B139-EA3F53C9C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518"/>
            <a:ext cx="12188952" cy="3490956"/>
            <a:chOff x="651279" y="598259"/>
            <a:chExt cx="10889442" cy="5680742"/>
          </a:xfrm>
        </p:grpSpPr>
        <p:sp>
          <p:nvSpPr>
            <p:cNvPr id="30" name="Color">
              <a:extLst>
                <a:ext uri="{FF2B5EF4-FFF2-40B4-BE49-F238E27FC236}">
                  <a16:creationId xmlns:a16="http://schemas.microsoft.com/office/drawing/2014/main" id="{B79F55E3-994C-4E20-85AB-669EB4A11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Color">
              <a:extLst>
                <a:ext uri="{FF2B5EF4-FFF2-40B4-BE49-F238E27FC236}">
                  <a16:creationId xmlns:a16="http://schemas.microsoft.com/office/drawing/2014/main" id="{18ED73C6-80DF-4327-90E0-7F3F428C7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8F43270-ED4A-232B-51D4-78A9D8710E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56" r="-4" b="8510"/>
          <a:stretch>
            <a:fillRect/>
          </a:stretch>
        </p:blipFill>
        <p:spPr>
          <a:xfrm>
            <a:off x="6803647" y="1065276"/>
            <a:ext cx="4730214" cy="236372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DCC31C-A625-33A3-E19B-540FAFE6C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843" y="1656801"/>
            <a:ext cx="5147494" cy="1778750"/>
          </a:xfrm>
        </p:spPr>
        <p:txBody>
          <a:bodyPr anchor="b">
            <a:normAutofit fontScale="90000"/>
          </a:bodyPr>
          <a:lstStyle/>
          <a:p>
            <a:br>
              <a:rPr lang="en-US" sz="4800" dirty="0">
                <a:solidFill>
                  <a:srgbClr val="FFFFFF"/>
                </a:solidFill>
              </a:rPr>
            </a:b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3100" b="1" dirty="0">
                <a:solidFill>
                  <a:srgbClr val="FF0000"/>
                </a:solidFill>
              </a:rPr>
              <a:t>Assembly Theme this week</a:t>
            </a:r>
            <a:br>
              <a:rPr lang="en-US" sz="3100" b="1" dirty="0">
                <a:solidFill>
                  <a:srgbClr val="FF0000"/>
                </a:solidFill>
              </a:rPr>
            </a:br>
            <a:r>
              <a:rPr lang="en-US" sz="3100" b="1" dirty="0">
                <a:solidFill>
                  <a:srgbClr val="FF0000"/>
                </a:solidFill>
              </a:rPr>
              <a:t>British Value:-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b="1" dirty="0">
                <a:solidFill>
                  <a:srgbClr val="7030A0"/>
                </a:solidFill>
              </a:rPr>
              <a:t>Liberty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rgbClr val="FFFFFF"/>
                </a:solidFill>
              </a:rPr>
              <a:t>VE Day 8</a:t>
            </a:r>
            <a:r>
              <a:rPr lang="en-US" sz="4800" baseline="30000" dirty="0">
                <a:solidFill>
                  <a:srgbClr val="FFFFFF"/>
                </a:solidFill>
              </a:rPr>
              <a:t>th</a:t>
            </a:r>
            <a:r>
              <a:rPr lang="en-US" sz="4800" dirty="0">
                <a:solidFill>
                  <a:srgbClr val="FFFFFF"/>
                </a:solidFill>
              </a:rPr>
              <a:t> May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DE35A-DD12-5613-7D4C-9808510DA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3566810"/>
            <a:ext cx="5692953" cy="2651110"/>
          </a:xfrm>
        </p:spPr>
        <p:txBody>
          <a:bodyPr anchor="ctr">
            <a:normAutofit/>
          </a:bodyPr>
          <a:lstStyle/>
          <a:p>
            <a:r>
              <a:rPr lang="en-GB" sz="1800" i="1" dirty="0">
                <a:solidFill>
                  <a:schemeClr val="tx2"/>
                </a:solidFill>
              </a:rPr>
              <a:t>How did VE day give people across the would Liberty?</a:t>
            </a:r>
          </a:p>
          <a:p>
            <a:r>
              <a:rPr lang="en-GB" sz="1800" i="1" dirty="0">
                <a:solidFill>
                  <a:schemeClr val="tx2"/>
                </a:solidFill>
              </a:rPr>
              <a:t>Use the language of explanation…</a:t>
            </a:r>
          </a:p>
          <a:p>
            <a:r>
              <a:rPr lang="en-GB" sz="1800" i="1" dirty="0">
                <a:solidFill>
                  <a:srgbClr val="FF0000"/>
                </a:solidFill>
              </a:rPr>
              <a:t>I think that after VE day people felt……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ABA63-3F4D-2C4F-846D-0FF8E3EFB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109" y="3331551"/>
            <a:ext cx="3441048" cy="342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50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D96D946-2C88-48CC-9D8B-ADAF7E605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38B951-7EFC-40A2-B198-E73D39DFB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2E4506E-6A0E-49A0-BC31-8CADBFF3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EED4D51-65BF-4AEE-B596-7CB61A70B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C46B29-3808-CD76-944F-8387F4C0A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6639"/>
            <a:ext cx="11090274" cy="675441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en-US" sz="4200"/>
              <a:t>David Attenborough is 100 Years old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D6A1F-C262-EE2C-93E5-BDABE231F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111187"/>
            <a:ext cx="11090274" cy="866700"/>
          </a:xfrm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1">
                    <a:alpha val="60000"/>
                  </a:schemeClr>
                </a:solidFill>
              </a:rPr>
              <a:t>Here is his video made when he was 93 (7 years ago)</a:t>
            </a:r>
            <a:br>
              <a:rPr lang="en-US" sz="1800" b="1" dirty="0">
                <a:solidFill>
                  <a:schemeClr val="tx1">
                    <a:alpha val="60000"/>
                  </a:schemeClr>
                </a:solidFill>
              </a:rPr>
            </a:br>
            <a:br>
              <a:rPr lang="en-US" sz="1800" b="1" dirty="0">
                <a:solidFill>
                  <a:schemeClr val="tx1">
                    <a:alpha val="60000"/>
                  </a:schemeClr>
                </a:solidFill>
              </a:rPr>
            </a:br>
            <a:r>
              <a:rPr lang="en-US" sz="1800" b="1" dirty="0">
                <a:solidFill>
                  <a:schemeClr val="tx1">
                    <a:alpha val="60000"/>
                  </a:schemeClr>
                </a:solidFill>
              </a:rPr>
              <a:t>https://youtu.be/64R2MYUt394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481912-70E2-333D-CE44-CDA6FE8277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9329"/>
          <a:stretch>
            <a:fillRect/>
          </a:stretch>
        </p:blipFill>
        <p:spPr>
          <a:xfrm>
            <a:off x="550863" y="2133601"/>
            <a:ext cx="11579632" cy="435776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073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458E34-F90C-A363-2027-21975A265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0CA160-1A6F-3804-2B32-3E3A09AA0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7715FA-AC48-3B86-1B09-FD656815B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2693CD8-E6EF-8C19-AB63-23BF22226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20B86CF-866C-7F9F-6391-855D0153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D3179A-9967-1766-8814-8C03FBED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6639"/>
            <a:ext cx="11090274" cy="675441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en-US" sz="4200"/>
              <a:t>David Attenborough is 100 Years old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E91BC-7421-BDB6-2B2B-25B49C09A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111187"/>
            <a:ext cx="11090274" cy="866700"/>
          </a:xfrm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1">
                    <a:alpha val="60000"/>
                  </a:schemeClr>
                </a:solidFill>
              </a:rPr>
              <a:t>How does David Attenborough’s work link with our assembly theme of Liberty?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1">
                    <a:alpha val="60000"/>
                  </a:schemeClr>
                </a:solidFill>
              </a:rPr>
              <a:t>How can you explain?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F9B06C-C82A-8D16-AB79-C7B6B5C60E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9329"/>
          <a:stretch>
            <a:fillRect/>
          </a:stretch>
        </p:blipFill>
        <p:spPr>
          <a:xfrm>
            <a:off x="550863" y="2133601"/>
            <a:ext cx="11579632" cy="435776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659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6415907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Competition weeks.  Value: </a:t>
            </a:r>
            <a:r>
              <a:rPr lang="en-GB" sz="4200" i="1" dirty="0">
                <a:solidFill>
                  <a:srgbClr val="7030A0"/>
                </a:solidFill>
              </a:rPr>
              <a:t>Resilience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10620161" cy="3410712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Each day, walk to school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So now the weather is improving, why not ditch the car and walk at least once a week or even every day!</a:t>
            </a:r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969" y="336137"/>
            <a:ext cx="3255095" cy="18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6D64C7-25B4-4039-AC96-5EFDDB852A79}">
  <ds:schemaRefs>
    <ds:schemaRef ds:uri="http://www.w3.org/XML/1998/namespace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44639eb9-4e59-423c-9035-d8b13c163b16"/>
    <ds:schemaRef ds:uri="8597feb0-90a3-4dd7-bd7b-e801c8285120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759</Words>
  <Application>Microsoft Office PowerPoint</Application>
  <PresentationFormat>Widescreen</PresentationFormat>
  <Paragraphs>250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Univers LT Pro 45 Light</vt:lpstr>
      <vt:lpstr>Univers LT Pro 85 XBlack</vt:lpstr>
      <vt:lpstr>office theme</vt:lpstr>
      <vt:lpstr>           </vt:lpstr>
      <vt:lpstr>PowerPoint Presentation</vt:lpstr>
      <vt:lpstr>    19 classes over 95% this week  Six classes 100%  yeah! Well done!  Keep working hard to be in school every day.     </vt:lpstr>
      <vt:lpstr>Ward End weekly attendance</vt:lpstr>
      <vt:lpstr>Ward End weekly attendance</vt:lpstr>
      <vt:lpstr>Ward End weekly attendance</vt:lpstr>
      <vt:lpstr>Ward End weekly attendance</vt:lpstr>
      <vt:lpstr>Well done 5.4, 2.3   100% and Hedgehogs, Owls and Swans!!</vt:lpstr>
      <vt:lpstr>  Assembly Theme this week British Value:- Liberty VE Day 8th May</vt:lpstr>
      <vt:lpstr>VE Day 8th May</vt:lpstr>
      <vt:lpstr>  Assembly Theme this week British Value:- Liberty VE Day 8th May</vt:lpstr>
      <vt:lpstr>David Attenborough is 100 Years old</vt:lpstr>
      <vt:lpstr>David Attenborough is 100 Years old</vt:lpstr>
      <vt:lpstr>PowerPoint Presentation</vt:lpstr>
      <vt:lpstr>PowerPoint Presentation</vt:lpstr>
      <vt:lpstr>Walk to School Competition weeks.  Value: Resilience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842</cp:revision>
  <dcterms:created xsi:type="dcterms:W3CDTF">2023-08-18T11:35:42Z</dcterms:created>
  <dcterms:modified xsi:type="dcterms:W3CDTF">2026-05-10T16:33:40Z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