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591" r:id="rId12"/>
    <p:sldId id="600" r:id="rId13"/>
    <p:sldId id="596" r:id="rId14"/>
    <p:sldId id="588" r:id="rId15"/>
    <p:sldId id="597" r:id="rId16"/>
    <p:sldId id="598" r:id="rId17"/>
    <p:sldId id="410" r:id="rId18"/>
    <p:sldId id="411" r:id="rId19"/>
    <p:sldId id="400" r:id="rId20"/>
    <p:sldId id="59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4F2C8-AB5E-497F-AF67-19168D6A7FE3}" v="52" dt="2026-05-17T18:46:06.1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5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18</a:t>
            </a:r>
            <a:r>
              <a:rPr lang="en-US" sz="1700" b="1" baseline="30000" dirty="0"/>
              <a:t>th</a:t>
            </a:r>
            <a:r>
              <a:rPr lang="en-US" sz="1700" b="1" dirty="0"/>
              <a:t> May 2026</a:t>
            </a:r>
          </a:p>
          <a:p>
            <a:pPr algn="l"/>
            <a:endParaRPr lang="en-US" sz="1700" b="1" dirty="0"/>
          </a:p>
          <a:p>
            <a:pPr algn="l"/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F0796-5E7C-B067-08D1-280EC6649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003" y="3770893"/>
            <a:ext cx="2476881" cy="24104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528719-3493-C59C-61B7-DD8276925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888" y="190500"/>
            <a:ext cx="5703112" cy="30297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90131F-856A-CAA2-1EDE-EF6E3ACE9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264" y="2706498"/>
            <a:ext cx="4712606" cy="398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20 classes over 95% this week</a:t>
            </a: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One year group all over 95%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  2 classes 100%  yeah!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Keep working hard </a:t>
            </a:r>
            <a:r>
              <a:rPr lang="en-US" sz="3200" b="1" i="1" dirty="0">
                <a:ea typeface="Calibri Light"/>
                <a:cs typeface="Calibri Light"/>
              </a:rPr>
              <a:t>to be in school every day.</a:t>
            </a: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504287"/>
              </p:ext>
            </p:extLst>
          </p:nvPr>
        </p:nvGraphicFramePr>
        <p:xfrm>
          <a:off x="825027" y="1391551"/>
          <a:ext cx="7871712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55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51337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545684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9105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232996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053055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11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90E22A08-2EEB-143D-7230-EB7017E949E3}"/>
              </a:ext>
            </a:extLst>
          </p:cNvPr>
          <p:cNvSpPr/>
          <p:nvPr/>
        </p:nvSpPr>
        <p:spPr>
          <a:xfrm>
            <a:off x="6927574" y="6142383"/>
            <a:ext cx="715617" cy="604544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2B7D69-85ED-6EE6-CB75-4EA0ED795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005" y="2184593"/>
            <a:ext cx="768163" cy="640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6C7481-F0E7-E722-A1FD-51FFE7561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005" y="3795808"/>
            <a:ext cx="768163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049341"/>
              </p:ext>
            </p:extLst>
          </p:nvPr>
        </p:nvGraphicFramePr>
        <p:xfrm>
          <a:off x="825029" y="1391551"/>
          <a:ext cx="6957308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786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205217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81076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11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491303"/>
              </p:ext>
            </p:extLst>
          </p:nvPr>
        </p:nvGraphicFramePr>
        <p:xfrm>
          <a:off x="825027" y="1391551"/>
          <a:ext cx="8607207" cy="545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52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65246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94419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73328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315403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85506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11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49894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4207B061-1071-123D-29F4-A1DF9027A1D0}"/>
              </a:ext>
            </a:extLst>
          </p:cNvPr>
          <p:cNvSpPr/>
          <p:nvPr/>
        </p:nvSpPr>
        <p:spPr>
          <a:xfrm>
            <a:off x="6281531" y="3806687"/>
            <a:ext cx="467139" cy="48701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F264C5-71D6-E429-2E44-8E130733A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672" y="3739473"/>
            <a:ext cx="506012" cy="5303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401C67-3BBB-18B9-CA12-90BB941BA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403" y="4763866"/>
            <a:ext cx="506012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835077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11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6965FA-E66F-7ACD-1F11-20F24E6DB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68" y="3486796"/>
            <a:ext cx="506012" cy="5303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1D4145-B548-C1B1-72FB-62A60DB74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68" y="4056951"/>
            <a:ext cx="506012" cy="5303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3D2CA0-259A-F7D4-77FA-8EBFDB5EE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68" y="5201250"/>
            <a:ext cx="506012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9087C8-129E-4187-647A-480B2FB1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Well done</a:t>
            </a: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6.1 &amp; 6.4 </a:t>
            </a: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100%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5B7F9A-D43F-442D-AEDC-5E7BEE1D5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742" r="5134"/>
          <a:stretch>
            <a:fillRect/>
          </a:stretch>
        </p:blipFill>
        <p:spPr>
          <a:xfrm>
            <a:off x="5416399" y="467208"/>
            <a:ext cx="5397806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85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9D2D678-39C6-9D17-235C-09F72148E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9902"/>
            <a:ext cx="6924026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Class photos today!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5E4402-C415-265C-322F-A840DED6E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2201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5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2627F-280D-E362-7CEA-3BC372D9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300ACA1-4C65-4F60-B139-EA3F53C9C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18"/>
            <a:ext cx="12188952" cy="3490956"/>
            <a:chOff x="651279" y="598259"/>
            <a:chExt cx="10889442" cy="5680742"/>
          </a:xfrm>
        </p:grpSpPr>
        <p:sp>
          <p:nvSpPr>
            <p:cNvPr id="50" name="Color">
              <a:extLst>
                <a:ext uri="{FF2B5EF4-FFF2-40B4-BE49-F238E27FC236}">
                  <a16:creationId xmlns:a16="http://schemas.microsoft.com/office/drawing/2014/main" id="{B79F55E3-994C-4E20-85AB-669EB4A11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Color">
              <a:extLst>
                <a:ext uri="{FF2B5EF4-FFF2-40B4-BE49-F238E27FC236}">
                  <a16:creationId xmlns:a16="http://schemas.microsoft.com/office/drawing/2014/main" id="{18ED73C6-80DF-4327-90E0-7F3F428C7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61D6C67-5950-38D0-6390-ADCE691A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6" r="-4" b="8510"/>
          <a:stretch>
            <a:fillRect/>
          </a:stretch>
        </p:blipFill>
        <p:spPr>
          <a:xfrm>
            <a:off x="6803647" y="1065276"/>
            <a:ext cx="4730214" cy="23637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C67B74-90F7-1D32-843A-8DACAAE58D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409" r="4" b="7907"/>
          <a:stretch>
            <a:fillRect/>
          </a:stretch>
        </p:blipFill>
        <p:spPr>
          <a:xfrm>
            <a:off x="6811153" y="3497176"/>
            <a:ext cx="4730214" cy="236372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A15A6C-BB32-BEEC-9107-AC87EDCB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94302"/>
          </a:xfrm>
        </p:spPr>
        <p:txBody>
          <a:bodyPr anchor="b">
            <a:normAutofit/>
          </a:bodyPr>
          <a:lstStyle/>
          <a:p>
            <a:br>
              <a:rPr lang="en-US" sz="2600" dirty="0">
                <a:solidFill>
                  <a:schemeClr val="bg1"/>
                </a:solidFill>
              </a:rPr>
            </a:b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Assembly Theme this week</a:t>
            </a:r>
            <a:br>
              <a:rPr lang="en-US" sz="26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British Value:-</a:t>
            </a: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rgbClr val="7030A0"/>
                </a:solidFill>
              </a:rPr>
              <a:t>Respect and Tolerance for everyone’s faith and beliefs</a:t>
            </a: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dirty="0">
                <a:solidFill>
                  <a:schemeClr val="bg1"/>
                </a:solidFill>
              </a:rPr>
              <a:t>Eid al Adha</a:t>
            </a:r>
            <a:endParaRPr lang="en-GB" sz="2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4ACC6-283C-4E32-A9CE-A7EC4D93E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5692953" cy="2651110"/>
          </a:xfrm>
        </p:spPr>
        <p:txBody>
          <a:bodyPr anchor="ctr">
            <a:normAutofit/>
          </a:bodyPr>
          <a:lstStyle/>
          <a:p>
            <a:r>
              <a:rPr lang="en-GB" sz="1800" i="1" dirty="0">
                <a:solidFill>
                  <a:schemeClr val="tx2"/>
                </a:solidFill>
              </a:rPr>
              <a:t>Muslims around the world will celebrate</a:t>
            </a:r>
          </a:p>
          <a:p>
            <a:pPr marL="0" indent="0">
              <a:buNone/>
            </a:pPr>
            <a:r>
              <a:rPr lang="en-GB" sz="1800" i="1" dirty="0">
                <a:solidFill>
                  <a:schemeClr val="tx2"/>
                </a:solidFill>
              </a:rPr>
              <a:t> Eid al Adha on 27</a:t>
            </a:r>
            <a:r>
              <a:rPr lang="en-GB" sz="1800" i="1" baseline="30000" dirty="0">
                <a:solidFill>
                  <a:schemeClr val="tx2"/>
                </a:solidFill>
              </a:rPr>
              <a:t>th</a:t>
            </a:r>
            <a:r>
              <a:rPr lang="en-GB" sz="1800" i="1" dirty="0">
                <a:solidFill>
                  <a:schemeClr val="tx2"/>
                </a:solidFill>
              </a:rPr>
              <a:t> May 2026</a:t>
            </a:r>
          </a:p>
          <a:p>
            <a:pPr marL="0" indent="0">
              <a:buNone/>
            </a:pPr>
            <a:r>
              <a:rPr lang="en-GB" sz="1800" i="1" dirty="0">
                <a:solidFill>
                  <a:schemeClr val="tx2"/>
                </a:solidFill>
              </a:rPr>
              <a:t>This is in our half term holiday</a:t>
            </a:r>
          </a:p>
          <a:p>
            <a:pPr marL="0" indent="0">
              <a:buNone/>
            </a:pPr>
            <a:r>
              <a:rPr lang="en-GB" sz="1800" i="1" dirty="0">
                <a:solidFill>
                  <a:schemeClr val="tx2"/>
                </a:solidFill>
              </a:rPr>
              <a:t>Eid parties – after half term</a:t>
            </a:r>
          </a:p>
        </p:txBody>
      </p:sp>
    </p:spTree>
    <p:extLst>
      <p:ext uri="{BB962C8B-B14F-4D97-AF65-F5344CB8AC3E}">
        <p14:creationId xmlns:p14="http://schemas.microsoft.com/office/powerpoint/2010/main" val="3890677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3300ACA1-4C65-4F60-B139-EA3F53C9C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18"/>
            <a:ext cx="12188952" cy="3490956"/>
            <a:chOff x="651279" y="598259"/>
            <a:chExt cx="10889442" cy="5680742"/>
          </a:xfrm>
        </p:grpSpPr>
        <p:sp>
          <p:nvSpPr>
            <p:cNvPr id="1036" name="Color">
              <a:extLst>
                <a:ext uri="{FF2B5EF4-FFF2-40B4-BE49-F238E27FC236}">
                  <a16:creationId xmlns:a16="http://schemas.microsoft.com/office/drawing/2014/main" id="{B79F55E3-994C-4E20-85AB-669EB4A11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7" name="Color">
              <a:extLst>
                <a:ext uri="{FF2B5EF4-FFF2-40B4-BE49-F238E27FC236}">
                  <a16:creationId xmlns:a16="http://schemas.microsoft.com/office/drawing/2014/main" id="{18ED73C6-80DF-4327-90E0-7F3F428C7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8F43270-ED4A-232B-51D4-78A9D8710E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6" r="-4" b="8510"/>
          <a:stretch>
            <a:fillRect/>
          </a:stretch>
        </p:blipFill>
        <p:spPr>
          <a:xfrm>
            <a:off x="6803647" y="1065276"/>
            <a:ext cx="4730214" cy="2363724"/>
          </a:xfrm>
          <a:prstGeom prst="rect">
            <a:avLst/>
          </a:prstGeom>
        </p:spPr>
      </p:pic>
      <p:pic>
        <p:nvPicPr>
          <p:cNvPr id="1026" name="Picture 2" descr="Premium PSD | Eid al Adha post template with a mosque background">
            <a:extLst>
              <a:ext uri="{FF2B5EF4-FFF2-40B4-BE49-F238E27FC236}">
                <a16:creationId xmlns:a16="http://schemas.microsoft.com/office/drawing/2014/main" id="{EFC35541-94A4-0CC5-46FD-BD52800BD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0" r="-4" b="17667"/>
          <a:stretch>
            <a:fillRect/>
          </a:stretch>
        </p:blipFill>
        <p:spPr bwMode="auto">
          <a:xfrm>
            <a:off x="6811153" y="3497176"/>
            <a:ext cx="4730214" cy="236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DCC31C-A625-33A3-E19B-540FAFE6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94302"/>
          </a:xfrm>
        </p:spPr>
        <p:txBody>
          <a:bodyPr anchor="b">
            <a:normAutofit/>
          </a:bodyPr>
          <a:lstStyle/>
          <a:p>
            <a:br>
              <a:rPr lang="en-US" sz="3000" dirty="0">
                <a:solidFill>
                  <a:schemeClr val="bg1"/>
                </a:solidFill>
              </a:rPr>
            </a:b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b="1" dirty="0">
                <a:solidFill>
                  <a:schemeClr val="bg1"/>
                </a:solidFill>
              </a:rPr>
              <a:t>Assembly Theme this week</a:t>
            </a:r>
            <a:br>
              <a:rPr lang="en-US" sz="3000" b="1" dirty="0">
                <a:solidFill>
                  <a:schemeClr val="bg1"/>
                </a:solidFill>
              </a:rPr>
            </a:br>
            <a:r>
              <a:rPr lang="en-US" sz="3000" b="1" dirty="0">
                <a:solidFill>
                  <a:schemeClr val="bg1"/>
                </a:solidFill>
              </a:rPr>
              <a:t>British Value:-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b="1" dirty="0">
                <a:solidFill>
                  <a:srgbClr val="7030A0"/>
                </a:solidFill>
              </a:rPr>
              <a:t>Respect for all faiths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VE Day 8</a:t>
            </a:r>
            <a:r>
              <a:rPr lang="en-US" sz="3000" baseline="30000" dirty="0">
                <a:solidFill>
                  <a:schemeClr val="bg1"/>
                </a:solidFill>
              </a:rPr>
              <a:t>th</a:t>
            </a:r>
            <a:r>
              <a:rPr lang="en-US" sz="3000" dirty="0">
                <a:solidFill>
                  <a:schemeClr val="bg1"/>
                </a:solidFill>
              </a:rPr>
              <a:t> May</a:t>
            </a:r>
            <a:endParaRPr lang="en-GB" sz="3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DE35A-DD12-5613-7D4C-9808510DA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5692953" cy="2651110"/>
          </a:xfrm>
        </p:spPr>
        <p:txBody>
          <a:bodyPr anchor="ctr">
            <a:normAutofit/>
          </a:bodyPr>
          <a:lstStyle/>
          <a:p>
            <a:r>
              <a:rPr lang="en-GB" sz="1800" i="1" dirty="0">
                <a:solidFill>
                  <a:srgbClr val="FF0000"/>
                </a:solidFill>
              </a:rPr>
              <a:t>Can you tell a friend how you like to celebrate your religion’s festivals and ask them how they celebrate with their family too.  </a:t>
            </a:r>
          </a:p>
          <a:p>
            <a:r>
              <a:rPr lang="en-GB" sz="1800" i="1" dirty="0">
                <a:solidFill>
                  <a:schemeClr val="tx2"/>
                </a:solidFill>
              </a:rPr>
              <a:t>What is similar?  What is different?</a:t>
            </a:r>
          </a:p>
          <a:p>
            <a:r>
              <a:rPr lang="en-GB" sz="1800" i="1" dirty="0">
                <a:solidFill>
                  <a:srgbClr val="7030A0"/>
                </a:solidFill>
              </a:rPr>
              <a:t>Our British Value tells us to respect everyone’s views whether the same or different.</a:t>
            </a:r>
          </a:p>
        </p:txBody>
      </p:sp>
    </p:spTree>
    <p:extLst>
      <p:ext uri="{BB962C8B-B14F-4D97-AF65-F5344CB8AC3E}">
        <p14:creationId xmlns:p14="http://schemas.microsoft.com/office/powerpoint/2010/main" val="1520750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D2B73-F8E1-F197-DD39-5951E407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3600" dirty="0"/>
              <a:t>Y5 &amp; Y6 Sports Day results 2026</a:t>
            </a:r>
            <a:br>
              <a:rPr lang="en-GB" sz="3600" dirty="0"/>
            </a:br>
            <a:r>
              <a:rPr lang="en-GB" sz="3600" dirty="0"/>
              <a:t>Well done all.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CA39F8-7C1F-2B5B-9E68-C355FF9E53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503" b="17902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79458-B440-9BCC-6A1A-D8CA4E071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3752850"/>
            <a:ext cx="5537195" cy="2677767"/>
          </a:xfrm>
        </p:spPr>
        <p:txBody>
          <a:bodyPr anchor="ctr">
            <a:no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1st: 6.1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2nd: 5.1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3rd:  5.4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4th: 6.3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5th: 5.3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6th: 6.2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7th: 6.4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8th: 5.2</a:t>
            </a:r>
            <a:endParaRPr lang="en-GB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709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A20F47-E228-BF28-DAA3-B12965AE0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When is your Sports Day?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Tuesday 23</a:t>
            </a:r>
            <a:r>
              <a:rPr lang="en-US" sz="2200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rd</a:t>
            </a: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June- Y3 &amp;Y4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Wednesday 24</a:t>
            </a:r>
            <a:r>
              <a:rPr lang="en-US" sz="2200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June Y1 7 Y2</a:t>
            </a: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Monday 29</a:t>
            </a:r>
            <a:r>
              <a:rPr lang="en-US" sz="2200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May Reception, Owls and Doves.</a:t>
            </a:r>
          </a:p>
        </p:txBody>
      </p:sp>
      <p:pic>
        <p:nvPicPr>
          <p:cNvPr id="2050" name="Picture 2" descr="Sports Day Clip Art, PNG, 1500x1204px, Sports Day, Area, Art, Boy ...">
            <a:extLst>
              <a:ext uri="{FF2B5EF4-FFF2-40B4-BE49-F238E27FC236}">
                <a16:creationId xmlns:a16="http://schemas.microsoft.com/office/drawing/2014/main" id="{B0557E31-BFB3-A250-D981-7B74B5B9D5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405791"/>
            <a:ext cx="7225748" cy="404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359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day, walk to school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AD903E-FA8D-2403-8A82-28E5F02D0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9636" y="457200"/>
            <a:ext cx="831272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39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purl.org/dc/elements/1.1/"/>
    <ds:schemaRef ds:uri="8597feb0-90a3-4dd7-bd7b-e801c8285120"/>
    <ds:schemaRef ds:uri="http://purl.org/dc/dcmitype/"/>
    <ds:schemaRef ds:uri="http://schemas.microsoft.com/office/2006/documentManagement/types"/>
    <ds:schemaRef ds:uri="http://schemas.microsoft.com/office/infopath/2007/PartnerControls"/>
    <ds:schemaRef ds:uri="44639eb9-4e59-423c-9035-d8b13c163b16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745</Words>
  <Application>Microsoft Office PowerPoint</Application>
  <PresentationFormat>Widescreen</PresentationFormat>
  <Paragraphs>278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PowerPoint Presentation</vt:lpstr>
      <vt:lpstr>    20 classes over 95% this week One year group all over 95%    2 classes 100%  yeah! Well done!  Keep working hard to be in school every day.     </vt:lpstr>
      <vt:lpstr>Ward End weekly attendance</vt:lpstr>
      <vt:lpstr>Ward End weekly attendance</vt:lpstr>
      <vt:lpstr>Ward End weekly attendance</vt:lpstr>
      <vt:lpstr>Ward End weekly attendance</vt:lpstr>
      <vt:lpstr>Well done 6.1 &amp; 6.4  100%</vt:lpstr>
      <vt:lpstr>Class photos today!</vt:lpstr>
      <vt:lpstr>  Assembly Theme this week British Value:- Respect and Tolerance for everyone’s faith and beliefs Eid al Adha</vt:lpstr>
      <vt:lpstr>  Assembly Theme this week British Value:- Respect for all faiths VE Day 8th May</vt:lpstr>
      <vt:lpstr>Y5 &amp; Y6 Sports Day results 2026 Well done all.</vt:lpstr>
      <vt:lpstr>When is your Sports Day? Tuesday 23rd June- Y3 &amp;Y4 Wednesday 24th June Y1 7 Y2 Monday 29th May Reception, Owls and Doves.</vt:lpstr>
      <vt:lpstr>PowerPoint Presentation</vt:lpstr>
      <vt:lpstr>PowerPoint Presentation</vt:lpstr>
      <vt:lpstr>Walk to School Competition weeks.  Value: Resilience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843</cp:revision>
  <dcterms:created xsi:type="dcterms:W3CDTF">2023-08-18T11:35:42Z</dcterms:created>
  <dcterms:modified xsi:type="dcterms:W3CDTF">2026-05-17T18:59:15Z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