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5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591" r:id="rId12"/>
    <p:sldId id="603" r:id="rId13"/>
    <p:sldId id="596" r:id="rId14"/>
    <p:sldId id="602" r:id="rId15"/>
    <p:sldId id="604" r:id="rId16"/>
    <p:sldId id="606" r:id="rId17"/>
    <p:sldId id="607" r:id="rId18"/>
    <p:sldId id="608" r:id="rId19"/>
    <p:sldId id="609" r:id="rId20"/>
    <p:sldId id="410" r:id="rId21"/>
    <p:sldId id="411" r:id="rId22"/>
    <p:sldId id="400" r:id="rId23"/>
    <p:sldId id="60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AED083-9019-4577-95C5-7CCEADA2913E}" v="13" dt="2026-06-14T19:09:13.1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5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15th  June 2026</a:t>
            </a:r>
          </a:p>
          <a:p>
            <a:pPr algn="l"/>
            <a:endParaRPr lang="en-US" sz="1700" b="1" dirty="0"/>
          </a:p>
          <a:p>
            <a:pPr algn="l"/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F0796-5E7C-B067-08D1-280EC6649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151" y="351832"/>
            <a:ext cx="2476881" cy="2410451"/>
          </a:xfrm>
          <a:prstGeom prst="rect">
            <a:avLst/>
          </a:prstGeom>
        </p:spPr>
      </p:pic>
      <p:sp>
        <p:nvSpPr>
          <p:cNvPr id="2" name="AutoShape 2" descr="Happy Father's Day 2026: Date, Celebrations, History &amp; Gifts Ideas">
            <a:extLst>
              <a:ext uri="{FF2B5EF4-FFF2-40B4-BE49-F238E27FC236}">
                <a16:creationId xmlns:a16="http://schemas.microsoft.com/office/drawing/2014/main" id="{CA08C661-838A-BB80-6E6B-957D081DCF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C96B32-5328-F30E-EEF9-D00E350B8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234" y="3114115"/>
            <a:ext cx="6735766" cy="33152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732DB3-2066-F13F-3DBE-E67790392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322" y="104438"/>
            <a:ext cx="5893904" cy="292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14 classes over 95% this week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  1 class 100%  yeah!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Keep working hard </a:t>
            </a:r>
            <a:r>
              <a:rPr lang="en-US" sz="3200" b="1" i="1" dirty="0">
                <a:ea typeface="Calibri Light"/>
                <a:cs typeface="Calibri Light"/>
              </a:rPr>
              <a:t>to be in school every day.</a:t>
            </a: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203570"/>
              </p:ext>
            </p:extLst>
          </p:nvPr>
        </p:nvGraphicFramePr>
        <p:xfrm>
          <a:off x="659374" y="1238848"/>
          <a:ext cx="8395174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363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34805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363305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315123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087512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118796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1262270">
                  <a:extLst>
                    <a:ext uri="{9D8B030D-6E8A-4147-A177-3AD203B41FA5}">
                      <a16:colId xmlns:a16="http://schemas.microsoft.com/office/drawing/2014/main" val="4261123074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</a:t>
                      </a:r>
                      <a:r>
                        <a:rPr lang="en-GB" baseline="30000" dirty="0"/>
                        <a:t>st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111165"/>
              </p:ext>
            </p:extLst>
          </p:nvPr>
        </p:nvGraphicFramePr>
        <p:xfrm>
          <a:off x="825029" y="1391551"/>
          <a:ext cx="7990980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762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72916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4674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220140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220140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282453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57828">
                  <a:extLst>
                    <a:ext uri="{9D8B030D-6E8A-4147-A177-3AD203B41FA5}">
                      <a16:colId xmlns:a16="http://schemas.microsoft.com/office/drawing/2014/main" val="2205815618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9736B675-25CD-40B8-8F48-EE7448DE5813}"/>
              </a:ext>
            </a:extLst>
          </p:cNvPr>
          <p:cNvSpPr/>
          <p:nvPr/>
        </p:nvSpPr>
        <p:spPr>
          <a:xfrm>
            <a:off x="2186608" y="3429000"/>
            <a:ext cx="556591" cy="49695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991084"/>
              </p:ext>
            </p:extLst>
          </p:nvPr>
        </p:nvGraphicFramePr>
        <p:xfrm>
          <a:off x="825027" y="1391551"/>
          <a:ext cx="8895444" cy="545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5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587295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74820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324804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182799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155916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1155916">
                  <a:extLst>
                    <a:ext uri="{9D8B030D-6E8A-4147-A177-3AD203B41FA5}">
                      <a16:colId xmlns:a16="http://schemas.microsoft.com/office/drawing/2014/main" val="1758397336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49894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99569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1F6FCE72-6BC8-43D4-07F6-155C117D7A09}"/>
              </a:ext>
            </a:extLst>
          </p:cNvPr>
          <p:cNvSpPr/>
          <p:nvPr/>
        </p:nvSpPr>
        <p:spPr>
          <a:xfrm>
            <a:off x="3588026" y="4065104"/>
            <a:ext cx="775252" cy="57646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dorable Cartoon Owl Celebrating with Party Streamers vector ...">
            <a:extLst>
              <a:ext uri="{FF2B5EF4-FFF2-40B4-BE49-F238E27FC236}">
                <a16:creationId xmlns:a16="http://schemas.microsoft.com/office/drawing/2014/main" id="{974A2DBF-D613-D1BE-FCD7-3479D723CF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3" r="9089" b="19994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9087C8-129E-4187-647A-480B2FB1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Well done</a:t>
            </a:r>
            <a:br>
              <a:rPr lang="en-US" b="1">
                <a:solidFill>
                  <a:schemeClr val="bg1"/>
                </a:solidFill>
              </a:rPr>
            </a:br>
            <a:br>
              <a:rPr lang="en-US" b="1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Owls</a:t>
            </a:r>
            <a:br>
              <a:rPr lang="en-US" b="1">
                <a:solidFill>
                  <a:schemeClr val="bg1"/>
                </a:solidFill>
              </a:rPr>
            </a:br>
            <a:br>
              <a:rPr lang="en-US" b="1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2" descr="Congratulations Animated Gif Free">
            <a:extLst>
              <a:ext uri="{FF2B5EF4-FFF2-40B4-BE49-F238E27FC236}">
                <a16:creationId xmlns:a16="http://schemas.microsoft.com/office/drawing/2014/main" id="{D0E44715-7FD3-D35A-B537-51A8C41DCB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985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29107A-8E12-E39F-6347-CD4AF13B8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 dirty="0"/>
              <a:t>Attendance award certificates for last half term.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1AF63-9DC8-3745-E8B7-5B9053883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8"/>
            <a:ext cx="5064981" cy="3508023"/>
          </a:xfrm>
        </p:spPr>
        <p:txBody>
          <a:bodyPr>
            <a:normAutofit/>
          </a:bodyPr>
          <a:lstStyle/>
          <a:p>
            <a:r>
              <a:rPr lang="en-GB" sz="2000" dirty="0"/>
              <a:t>If your attendance was 95% or above for last half term ( April- May) you will have received a certificate.</a:t>
            </a:r>
          </a:p>
          <a:p>
            <a:r>
              <a:rPr lang="en-GB" sz="2000" dirty="0"/>
              <a:t>Remember you have a chance to earn a certificate every half term- 6 half terms a year.</a:t>
            </a:r>
          </a:p>
          <a:p>
            <a:r>
              <a:rPr lang="en-GB" sz="2000" dirty="0"/>
              <a:t>Attendance celebrations for April- May to follow. 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DA0AE-B942-BEED-E115-CB788896B6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6780"/>
          <a:stretch>
            <a:fillRect/>
          </a:stretch>
        </p:blipFill>
        <p:spPr>
          <a:xfrm>
            <a:off x="5641086" y="10"/>
            <a:ext cx="6549391" cy="6529601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44142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2627F-280D-E362-7CEA-3BC372D9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300ACA1-4C65-4F60-B139-EA3F53C9C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518"/>
            <a:ext cx="12188952" cy="3490956"/>
            <a:chOff x="651279" y="598259"/>
            <a:chExt cx="10889442" cy="5680742"/>
          </a:xfrm>
        </p:grpSpPr>
        <p:sp>
          <p:nvSpPr>
            <p:cNvPr id="50" name="Color">
              <a:extLst>
                <a:ext uri="{FF2B5EF4-FFF2-40B4-BE49-F238E27FC236}">
                  <a16:creationId xmlns:a16="http://schemas.microsoft.com/office/drawing/2014/main" id="{B79F55E3-994C-4E20-85AB-669EB4A11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Color">
              <a:extLst>
                <a:ext uri="{FF2B5EF4-FFF2-40B4-BE49-F238E27FC236}">
                  <a16:creationId xmlns:a16="http://schemas.microsoft.com/office/drawing/2014/main" id="{18ED73C6-80DF-4327-90E0-7F3F428C7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61D6C67-5950-38D0-6390-ADCE691A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6" r="-4" b="8510"/>
          <a:stretch>
            <a:fillRect/>
          </a:stretch>
        </p:blipFill>
        <p:spPr>
          <a:xfrm>
            <a:off x="6803647" y="1065276"/>
            <a:ext cx="4730214" cy="236372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A15A6C-BB32-BEEC-9107-AC87EDCB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94302"/>
          </a:xfrm>
        </p:spPr>
        <p:txBody>
          <a:bodyPr anchor="b">
            <a:normAutofit/>
          </a:bodyPr>
          <a:lstStyle/>
          <a:p>
            <a:br>
              <a:rPr lang="en-US" sz="2600" dirty="0">
                <a:solidFill>
                  <a:schemeClr val="bg1"/>
                </a:solidFill>
              </a:rPr>
            </a:br>
            <a:br>
              <a:rPr lang="en-US" sz="2600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Assembly Theme this week</a:t>
            </a:r>
            <a:br>
              <a:rPr lang="en-US" sz="2600" b="1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rgbClr val="FF0000"/>
                </a:solidFill>
              </a:rPr>
              <a:t>Father’s Day</a:t>
            </a:r>
            <a:br>
              <a:rPr lang="en-US" sz="2600" b="1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School Value: Respect for those who care for us.</a:t>
            </a:r>
            <a:br>
              <a:rPr lang="en-US" sz="2600" dirty="0">
                <a:solidFill>
                  <a:schemeClr val="bg1"/>
                </a:solidFill>
              </a:rPr>
            </a:br>
            <a:endParaRPr lang="en-GB" sz="26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4ACC6-283C-4E32-A9CE-A7EC4D93E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9888243" cy="265111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Time to reflect about people in our families that care for us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Fathers, Grandfathers, Uncles, Cousins.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Sunday 21</a:t>
            </a:r>
            <a:r>
              <a:rPr lang="en-GB" sz="1800" i="1" baseline="30000" dirty="0">
                <a:solidFill>
                  <a:srgbClr val="FF0000"/>
                </a:solidFill>
              </a:rPr>
              <a:t>st</a:t>
            </a:r>
            <a:r>
              <a:rPr lang="en-GB" sz="1800" i="1" dirty="0">
                <a:solidFill>
                  <a:srgbClr val="FF0000"/>
                </a:solidFill>
              </a:rPr>
              <a:t> June 2026, maybe you can make a card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- or do a good dead for a family member.  What will you do?</a:t>
            </a:r>
          </a:p>
        </p:txBody>
      </p:sp>
      <p:sp>
        <p:nvSpPr>
          <p:cNvPr id="5" name="AutoShape 2" descr="Happy Father's Day 2026: Date, Celebrations, History &amp; Gifts Ideas">
            <a:extLst>
              <a:ext uri="{FF2B5EF4-FFF2-40B4-BE49-F238E27FC236}">
                <a16:creationId xmlns:a16="http://schemas.microsoft.com/office/drawing/2014/main" id="{49ABCE72-A05B-A4FE-D240-DB193ED79F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8707A2-B222-1590-0A3B-9D7B31696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296" y="3784753"/>
            <a:ext cx="5577661" cy="274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77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4E934-0656-EB7D-FDA8-F16AE25F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 dirty="0"/>
              <a:t>New School Dinner Menus started last week.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D39FD-04F9-7BC3-DBE0-76201E3B8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1700" dirty="0"/>
              <a:t>With 2 types of pizza</a:t>
            </a:r>
          </a:p>
          <a:p>
            <a:r>
              <a:rPr lang="en-GB" sz="1700" dirty="0">
                <a:solidFill>
                  <a:srgbClr val="FF0000"/>
                </a:solidFill>
              </a:rPr>
              <a:t>Taco Tuesday – this Tuesday!!!!!!</a:t>
            </a:r>
          </a:p>
          <a:p>
            <a:r>
              <a:rPr lang="en-GB" sz="1700" dirty="0"/>
              <a:t>Chicken Tika curry</a:t>
            </a:r>
          </a:p>
          <a:p>
            <a:r>
              <a:rPr lang="en-GB" sz="1700" dirty="0"/>
              <a:t>Lamb curry</a:t>
            </a:r>
          </a:p>
          <a:p>
            <a:r>
              <a:rPr lang="en-GB" sz="1700" dirty="0"/>
              <a:t>New chicken wraps</a:t>
            </a:r>
          </a:p>
          <a:p>
            <a:r>
              <a:rPr lang="en-GB" sz="1700" dirty="0"/>
              <a:t>Vegetarian Lasagne.</a:t>
            </a:r>
          </a:p>
          <a:p>
            <a:endParaRPr lang="en-GB" sz="1700" dirty="0"/>
          </a:p>
          <a:p>
            <a:r>
              <a:rPr lang="en-GB" sz="1700" dirty="0"/>
              <a:t>Have a look at the new menu.  Thank you for the pupils who helped with new suggestions.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C1BB2D-7812-38CC-D618-0C62B27C73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67" r="2326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105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8" name="Rectangle 2067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DB1DDF-B3E5-9A2A-1079-B5367958E2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681" r="-2" b="18679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AE89CA-BC77-5CE4-CA15-36AB7AC070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26" r="-2" b="15125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070" name="Freeform: Shape 2069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2" name="Freeform: Shape 2071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11CD2D-C894-07D1-3854-407EC342F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en-GB" sz="3400"/>
              <a:t>What’s happening this week?</a:t>
            </a:r>
          </a:p>
        </p:txBody>
      </p:sp>
      <p:sp>
        <p:nvSpPr>
          <p:cNvPr id="2074" name="Rectangle 2073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76" name="Rectangle 2075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8" name="Rectangle 2077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C0B71-DB12-6D50-AAC1-4F5B8A89F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>
            <a:normAutofit/>
          </a:bodyPr>
          <a:lstStyle/>
          <a:p>
            <a:r>
              <a:rPr lang="en-GB" sz="2000" dirty="0"/>
              <a:t>Year 1 are visiting Think Tank science and discovery centre.</a:t>
            </a:r>
          </a:p>
          <a:p>
            <a:r>
              <a:rPr lang="en-GB" sz="2000" dirty="0"/>
              <a:t>Our Musicians in year 5 and 6 are playing in a concert at Symphony Hall Birmingham.</a:t>
            </a:r>
          </a:p>
          <a:p>
            <a:endParaRPr lang="en-GB" sz="2000" dirty="0"/>
          </a:p>
          <a:p>
            <a:r>
              <a:rPr lang="en-GB" sz="2000" dirty="0"/>
              <a:t>What a fabulous week.</a:t>
            </a:r>
          </a:p>
        </p:txBody>
      </p:sp>
    </p:spTree>
    <p:extLst>
      <p:ext uri="{BB962C8B-B14F-4D97-AF65-F5344CB8AC3E}">
        <p14:creationId xmlns:p14="http://schemas.microsoft.com/office/powerpoint/2010/main" val="2341312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9F2BEA-CC0A-5D94-29D0-CDA9F9C33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4" name="Rectangle 3093">
            <a:extLst>
              <a:ext uri="{FF2B5EF4-FFF2-40B4-BE49-F238E27FC236}">
                <a16:creationId xmlns:a16="http://schemas.microsoft.com/office/drawing/2014/main" id="{5EBC18B6-E5C3-4AD1-97A4-E6A3477A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419AB-EF9F-5ABF-C224-E86B60BE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45336"/>
          </a:xfrm>
        </p:spPr>
        <p:txBody>
          <a:bodyPr anchor="b">
            <a:normAutofit/>
          </a:bodyPr>
          <a:lstStyle/>
          <a:p>
            <a:r>
              <a:rPr lang="en-GB" sz="5200"/>
              <a:t>What’s happening this week?</a:t>
            </a:r>
          </a:p>
        </p:txBody>
      </p:sp>
      <p:sp>
        <p:nvSpPr>
          <p:cNvPr id="3096" name="Rectangle 3095">
            <a:extLst>
              <a:ext uri="{FF2B5EF4-FFF2-40B4-BE49-F238E27FC236}">
                <a16:creationId xmlns:a16="http://schemas.microsoft.com/office/drawing/2014/main" id="{136A4AB6-B72B-4CC6-ADCF-BE807B6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Moggs Creek January 2012 | Richard Ellender | Flickr">
            <a:extLst>
              <a:ext uri="{FF2B5EF4-FFF2-40B4-BE49-F238E27FC236}">
                <a16:creationId xmlns:a16="http://schemas.microsoft.com/office/drawing/2014/main" id="{770728BE-25F9-0487-FF8B-1A9A45EF9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0" b="8860"/>
          <a:stretch>
            <a:fillRect/>
          </a:stretch>
        </p:blipFill>
        <p:spPr bwMode="auto">
          <a:xfrm>
            <a:off x="7684008" y="1"/>
            <a:ext cx="4507992" cy="224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8" name="Rectangle 3097">
            <a:extLst>
              <a:ext uri="{FF2B5EF4-FFF2-40B4-BE49-F238E27FC236}">
                <a16:creationId xmlns:a16="http://schemas.microsoft.com/office/drawing/2014/main" id="{B35D540D-9486-4236-952A-F72DC52D7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A9D37-3886-13A2-135B-DA3DD4888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>
            <a:normAutofit/>
          </a:bodyPr>
          <a:lstStyle/>
          <a:p>
            <a:r>
              <a:rPr lang="en-GB" sz="2200" dirty="0"/>
              <a:t>Year 2 are visiting Weston Super Mare, to look at a coastal town.  </a:t>
            </a:r>
          </a:p>
          <a:p>
            <a:r>
              <a:rPr lang="en-GB" sz="2200" dirty="0"/>
              <a:t>What can you remember about your trip to Weston in year 2?</a:t>
            </a:r>
          </a:p>
          <a:p>
            <a:endParaRPr lang="en-GB" sz="2200" dirty="0"/>
          </a:p>
          <a:p>
            <a:endParaRPr lang="en-GB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6CA357-3FCB-5A7E-798B-EBBFA3BB08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05" b="5053"/>
          <a:stretch>
            <a:fillRect/>
          </a:stretch>
        </p:blipFill>
        <p:spPr>
          <a:xfrm>
            <a:off x="7684008" y="2308860"/>
            <a:ext cx="4507992" cy="2240280"/>
          </a:xfrm>
          <a:prstGeom prst="rect">
            <a:avLst/>
          </a:prstGeom>
        </p:spPr>
      </p:pic>
      <p:pic>
        <p:nvPicPr>
          <p:cNvPr id="2050" name="Picture 2" descr="Weston-super-Mare Travel Guide: Top 10 Must-Visit Tourist Places ...">
            <a:extLst>
              <a:ext uri="{FF2B5EF4-FFF2-40B4-BE49-F238E27FC236}">
                <a16:creationId xmlns:a16="http://schemas.microsoft.com/office/drawing/2014/main" id="{2B8D506B-EF7A-B347-19D6-C5EA68EA8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2"/>
          <a:stretch>
            <a:fillRect/>
          </a:stretch>
        </p:blipFill>
        <p:spPr bwMode="auto">
          <a:xfrm>
            <a:off x="7684008" y="4617720"/>
            <a:ext cx="4507992" cy="224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ow Weston-super-Mare keeps donkey tradition alive by the seaside ...">
            <a:extLst>
              <a:ext uri="{FF2B5EF4-FFF2-40B4-BE49-F238E27FC236}">
                <a16:creationId xmlns:a16="http://schemas.microsoft.com/office/drawing/2014/main" id="{68BC8265-D887-40A5-06BF-5FFE6D1B6A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582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507492-27D4-5207-1DA6-B619B5987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GB" sz="5200" dirty="0"/>
              <a:t>What are you reading?</a:t>
            </a:r>
          </a:p>
        </p:txBody>
      </p:sp>
      <p:sp>
        <p:nvSpPr>
          <p:cNvPr id="14" name="!!accent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52A9A-FDBB-B844-CD60-692ACA09B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58" y="3355848"/>
            <a:ext cx="6268770" cy="2825496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To go with the seaside theme- see Jacqueline Wilson’s new book</a:t>
            </a:r>
          </a:p>
          <a:p>
            <a:r>
              <a:rPr lang="en-GB" dirty="0"/>
              <a:t>The summer holidays have </a:t>
            </a:r>
            <a:r>
              <a:rPr lang="en-GB" i="1" dirty="0"/>
              <a:t>finally</a:t>
            </a:r>
            <a:r>
              <a:rPr lang="en-GB" dirty="0"/>
              <a:t> arrived, and Daisy is bored. She's glad she won’t have to see her worst enemy Chloe for the whole summer, but she's </a:t>
            </a:r>
            <a:r>
              <a:rPr lang="en-GB" i="1" dirty="0"/>
              <a:t>desperate</a:t>
            </a:r>
            <a:r>
              <a:rPr lang="en-GB" dirty="0"/>
              <a:t> for a proper holiday at the seaside, building sandcastles, eating lots of ice cream and maybe even spotting a mermaid in the sea!</a:t>
            </a:r>
            <a:endParaRPr lang="en-US" sz="2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9775EE-BBBE-01FA-D64D-D1CB8E4A51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"/>
          <a:stretch>
            <a:fillRect/>
          </a:stretch>
        </p:blipFill>
        <p:spPr>
          <a:xfrm>
            <a:off x="7684006" y="10"/>
            <a:ext cx="45079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11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099E6-2E93-0770-FCEA-46836872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Try these new titles too…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F7DE82-70A6-6206-D885-7F3DD653C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684" y="1382575"/>
            <a:ext cx="2828369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7BCE8E-4517-2A9F-7E4F-3F05D3C27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569" y="1382575"/>
            <a:ext cx="3114675" cy="4762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6C8711-4909-95E7-D859-CF4B38E4BC89}"/>
              </a:ext>
            </a:extLst>
          </p:cNvPr>
          <p:cNvSpPr txBox="1"/>
          <p:nvPr/>
        </p:nvSpPr>
        <p:spPr>
          <a:xfrm>
            <a:off x="7161760" y="1948071"/>
            <a:ext cx="47552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Second book in a series:</a:t>
            </a:r>
          </a:p>
          <a:p>
            <a:r>
              <a:rPr lang="en-US" dirty="0"/>
              <a:t>When she arrives in Nigeria, Mayowa quickly </a:t>
            </a:r>
            <a:r>
              <a:rPr lang="en-US" dirty="0" err="1"/>
              <a:t>realises</a:t>
            </a:r>
            <a:r>
              <a:rPr lang="en-US" dirty="0"/>
              <a:t> that her British relatives aren’t the only ones with secrets. </a:t>
            </a:r>
          </a:p>
          <a:p>
            <a:r>
              <a:rPr lang="en-US" dirty="0"/>
              <a:t>Her enigmatic great-aunt, Iya </a:t>
            </a:r>
            <a:r>
              <a:rPr lang="en-US" dirty="0" err="1"/>
              <a:t>Ibeji</a:t>
            </a:r>
            <a:r>
              <a:rPr lang="en-US" dirty="0"/>
              <a:t>, welcomes her to </a:t>
            </a:r>
            <a:r>
              <a:rPr lang="en-US" dirty="0" err="1"/>
              <a:t>Alaafia</a:t>
            </a:r>
            <a:r>
              <a:rPr lang="en-US" dirty="0"/>
              <a:t>, a peaceful haven just outside Lagos, and introduces her to </a:t>
            </a:r>
            <a:r>
              <a:rPr lang="en-US" dirty="0" err="1"/>
              <a:t>esin</a:t>
            </a:r>
            <a:r>
              <a:rPr lang="en-US" dirty="0"/>
              <a:t> </a:t>
            </a:r>
            <a:r>
              <a:rPr lang="en-US" dirty="0" err="1"/>
              <a:t>l’oro</a:t>
            </a:r>
            <a:r>
              <a:rPr lang="en-US" dirty="0"/>
              <a:t> — an ancient art that reveals the true power of spoken words.</a:t>
            </a:r>
          </a:p>
          <a:p>
            <a:endParaRPr lang="en-US" dirty="0"/>
          </a:p>
          <a:p>
            <a:r>
              <a:rPr lang="en-US" dirty="0"/>
              <a:t> Under her aunt’s guidance, Mayowa begins to understand how language can bend, shape, and even rewrite reality itself.</a:t>
            </a:r>
          </a:p>
          <a:p>
            <a:endParaRPr lang="en-US" dirty="0"/>
          </a:p>
          <a:p>
            <a:r>
              <a:rPr lang="en-US" dirty="0"/>
              <a:t>It’s magic!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4498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1C294-41A6-9C25-10CA-4703968A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Raffle tickets summer fair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A88E2-F817-1E5E-9974-FD54695AC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Reminder to buy your raffle tickets every morning in the school playground, raffle is drawn at the Summer Fair on 26</a:t>
            </a:r>
            <a:r>
              <a:rPr lang="en-GB" sz="2200" baseline="30000" dirty="0"/>
              <a:t>th</a:t>
            </a:r>
            <a:r>
              <a:rPr lang="en-GB" sz="2200" dirty="0"/>
              <a:t> June.</a:t>
            </a:r>
          </a:p>
          <a:p>
            <a:r>
              <a:rPr lang="en-GB" sz="2200" dirty="0"/>
              <a:t>£1 per strip of 5 tickets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A52561-49F7-811E-7B43-267F6A5804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2522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65070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Each day, walk to school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EFC2D4-A850-BB85-5EB2-52F7B7A44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GB" dirty="0"/>
              <a:t>Well done Year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6D5EF-68A3-2030-68CF-7098D0BE6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r>
              <a:rPr lang="en-GB" dirty="0"/>
              <a:t>We all completed a times tables test last week</a:t>
            </a:r>
          </a:p>
          <a:p>
            <a:r>
              <a:rPr lang="en-GB" dirty="0"/>
              <a:t>Lots of hard work, and everyone did really well!</a:t>
            </a:r>
          </a:p>
          <a:p>
            <a:r>
              <a:rPr lang="en-GB" dirty="0"/>
              <a:t>X tables are a life skill, we use them everyday.</a:t>
            </a:r>
          </a:p>
          <a:p>
            <a:endParaRPr lang="en-GB" dirty="0"/>
          </a:p>
          <a:p>
            <a:r>
              <a:rPr lang="en-GB" i="1" dirty="0">
                <a:solidFill>
                  <a:srgbClr val="7030A0"/>
                </a:solidFill>
              </a:rPr>
              <a:t>Value: Perseverance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8C2283-3A97-B520-6C99-59221FBE59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40" r="1" b="1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8" name="Arc 17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F0E9ED-C65A-59EA-C5FA-88CA0F2CB1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15" r="13079" b="1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18098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6D64C7-25B4-4039-AC96-5EFDDB852A79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8597feb0-90a3-4dd7-bd7b-e801c8285120"/>
    <ds:schemaRef ds:uri="http://purl.org/dc/elements/1.1/"/>
    <ds:schemaRef ds:uri="44639eb9-4e59-423c-9035-d8b13c163b16"/>
  </ds:schemaRefs>
</ds:datastoreItem>
</file>

<file path=customXml/itemProps2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839</Words>
  <Application>Microsoft Office PowerPoint</Application>
  <PresentationFormat>Widescreen</PresentationFormat>
  <Paragraphs>217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Univers LT Pro 45 Light</vt:lpstr>
      <vt:lpstr>Univers LT Pro 85 XBlack</vt:lpstr>
      <vt:lpstr>office theme</vt:lpstr>
      <vt:lpstr>           </vt:lpstr>
      <vt:lpstr>PowerPoint Presentation</vt:lpstr>
      <vt:lpstr>    14 classes over 95% this week     1 class 100%  yeah! Well done!  Keep working hard to be in school every day.     </vt:lpstr>
      <vt:lpstr>Ward End weekly attendance</vt:lpstr>
      <vt:lpstr>Ward End weekly attendance</vt:lpstr>
      <vt:lpstr>Ward End weekly attendance</vt:lpstr>
      <vt:lpstr>Ward End weekly attendance</vt:lpstr>
      <vt:lpstr>Well done  Owls  100%</vt:lpstr>
      <vt:lpstr>Attendance award certificates for last half term.</vt:lpstr>
      <vt:lpstr>  Assembly Theme this week Father’s Day School Value: Respect for those who care for us. </vt:lpstr>
      <vt:lpstr>New School Dinner Menus started last week.</vt:lpstr>
      <vt:lpstr>What’s happening this week?</vt:lpstr>
      <vt:lpstr>What’s happening this week?</vt:lpstr>
      <vt:lpstr>What are you reading?</vt:lpstr>
      <vt:lpstr>Try these new titles too…</vt:lpstr>
      <vt:lpstr>Raffle tickets summer fair</vt:lpstr>
      <vt:lpstr>PowerPoint Presentation</vt:lpstr>
      <vt:lpstr>PowerPoint Presentation</vt:lpstr>
      <vt:lpstr>Walk to School Competition weeks.  Value: Resilience</vt:lpstr>
      <vt:lpstr>Well done Year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847</cp:revision>
  <dcterms:created xsi:type="dcterms:W3CDTF">2023-08-18T11:35:42Z</dcterms:created>
  <dcterms:modified xsi:type="dcterms:W3CDTF">2026-06-14T19:19:57Z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