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91" r:id="rId12"/>
    <p:sldId id="596" r:id="rId13"/>
    <p:sldId id="609" r:id="rId14"/>
    <p:sldId id="602" r:id="rId15"/>
    <p:sldId id="604" r:id="rId16"/>
    <p:sldId id="611" r:id="rId17"/>
    <p:sldId id="606" r:id="rId18"/>
    <p:sldId id="612" r:id="rId19"/>
    <p:sldId id="613" r:id="rId20"/>
    <p:sldId id="614" r:id="rId21"/>
    <p:sldId id="608" r:id="rId22"/>
    <p:sldId id="410" r:id="rId23"/>
    <p:sldId id="411" r:id="rId24"/>
    <p:sldId id="400" r:id="rId25"/>
    <p:sldId id="60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ED083-9019-4577-95C5-7CCEADA2913E}" v="13" dt="2026-06-14T19:09:13.1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22nd  June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151" y="351832"/>
            <a:ext cx="2476881" cy="2410451"/>
          </a:xfrm>
          <a:prstGeom prst="rect">
            <a:avLst/>
          </a:prstGeom>
        </p:spPr>
      </p:pic>
      <p:sp>
        <p:nvSpPr>
          <p:cNvPr id="2" name="AutoShape 2" descr="Happy Father's Day 2026: Date, Celebrations, History &amp; Gifts Ideas">
            <a:extLst>
              <a:ext uri="{FF2B5EF4-FFF2-40B4-BE49-F238E27FC236}">
                <a16:creationId xmlns:a16="http://schemas.microsoft.com/office/drawing/2014/main" id="{CA08C661-838A-BB80-6E6B-957D081DCF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732DB3-2066-F13F-3DBE-E67790392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322" y="104438"/>
            <a:ext cx="5893904" cy="2927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2CE2CD-09BA-AF54-D22C-E5E841D92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923" y="3324265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17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  2 classes 100%  yeah!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680403"/>
              </p:ext>
            </p:extLst>
          </p:nvPr>
        </p:nvGraphicFramePr>
        <p:xfrm>
          <a:off x="659374" y="1238848"/>
          <a:ext cx="8395174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6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4805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363305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15123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087512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18796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1262270">
                  <a:extLst>
                    <a:ext uri="{9D8B030D-6E8A-4147-A177-3AD203B41FA5}">
                      <a16:colId xmlns:a16="http://schemas.microsoft.com/office/drawing/2014/main" val="4261123074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580096"/>
              </p:ext>
            </p:extLst>
          </p:nvPr>
        </p:nvGraphicFramePr>
        <p:xfrm>
          <a:off x="825029" y="1391551"/>
          <a:ext cx="7990980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762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72916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4674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8245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57828">
                  <a:extLst>
                    <a:ext uri="{9D8B030D-6E8A-4147-A177-3AD203B41FA5}">
                      <a16:colId xmlns:a16="http://schemas.microsoft.com/office/drawing/2014/main" val="2205815618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736B675-25CD-40B8-8F48-EE7448DE5813}"/>
              </a:ext>
            </a:extLst>
          </p:cNvPr>
          <p:cNvSpPr/>
          <p:nvPr/>
        </p:nvSpPr>
        <p:spPr>
          <a:xfrm>
            <a:off x="2186608" y="3429000"/>
            <a:ext cx="556591" cy="49695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665507"/>
              </p:ext>
            </p:extLst>
          </p:nvPr>
        </p:nvGraphicFramePr>
        <p:xfrm>
          <a:off x="825027" y="1391551"/>
          <a:ext cx="8895444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5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87295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74820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324804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82799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1758397336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A78DC743-BF24-63D2-1BF7-A166212BC22F}"/>
              </a:ext>
            </a:extLst>
          </p:cNvPr>
          <p:cNvSpPr/>
          <p:nvPr/>
        </p:nvSpPr>
        <p:spPr>
          <a:xfrm>
            <a:off x="5625547" y="3717235"/>
            <a:ext cx="619539" cy="55659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759654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1F6FCE72-6BC8-43D4-07F6-155C117D7A09}"/>
              </a:ext>
            </a:extLst>
          </p:cNvPr>
          <p:cNvSpPr/>
          <p:nvPr/>
        </p:nvSpPr>
        <p:spPr>
          <a:xfrm>
            <a:off x="3588026" y="4065104"/>
            <a:ext cx="775252" cy="57646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BDA4E852-90D3-8CBA-FDF5-EE4B0651252E}"/>
              </a:ext>
            </a:extLst>
          </p:cNvPr>
          <p:cNvSpPr/>
          <p:nvPr/>
        </p:nvSpPr>
        <p:spPr>
          <a:xfrm>
            <a:off x="5059016" y="5098701"/>
            <a:ext cx="536713" cy="556664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104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1CDE0AF-5FF0-D823-44C4-38E62A91C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0000"/>
          </a:blip>
          <a:srcRect r="44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9087C8-129E-4187-647A-480B2FB1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800" b="1" dirty="0">
                <a:solidFill>
                  <a:srgbClr val="FFFFFF"/>
                </a:solidFill>
              </a:rPr>
              <a:t>Well done</a:t>
            </a:r>
            <a:br>
              <a:rPr lang="en-US" sz="3800" b="1" dirty="0">
                <a:solidFill>
                  <a:srgbClr val="FFFFFF"/>
                </a:solidFill>
              </a:rPr>
            </a:br>
            <a:br>
              <a:rPr lang="en-US" sz="3800" b="1" dirty="0">
                <a:solidFill>
                  <a:srgbClr val="FFFFFF"/>
                </a:solidFill>
              </a:rPr>
            </a:br>
            <a:br>
              <a:rPr lang="en-US" sz="3800" b="1" dirty="0">
                <a:solidFill>
                  <a:srgbClr val="FFFFFF"/>
                </a:solidFill>
              </a:rPr>
            </a:br>
            <a:r>
              <a:rPr lang="en-US" sz="3800" b="1" dirty="0">
                <a:solidFill>
                  <a:srgbClr val="FFFFFF"/>
                </a:solidFill>
              </a:rPr>
              <a:t>2.3 &amp; Swans</a:t>
            </a:r>
            <a:br>
              <a:rPr lang="en-US" sz="3800" b="1" dirty="0">
                <a:solidFill>
                  <a:srgbClr val="FFFFFF"/>
                </a:solidFill>
              </a:rPr>
            </a:br>
            <a:br>
              <a:rPr lang="en-US" sz="3800" b="1" dirty="0">
                <a:solidFill>
                  <a:srgbClr val="FFFFFF"/>
                </a:solidFill>
              </a:rPr>
            </a:br>
            <a:r>
              <a:rPr lang="en-US" sz="3800" b="1" dirty="0">
                <a:solidFill>
                  <a:srgbClr val="FFFFFF"/>
                </a:solidFill>
              </a:rPr>
              <a:t>100%</a:t>
            </a:r>
          </a:p>
        </p:txBody>
      </p:sp>
      <p:sp>
        <p:nvSpPr>
          <p:cNvPr id="5" name="AutoShape 2" descr="Congratulations Animated Gif Free">
            <a:extLst>
              <a:ext uri="{FF2B5EF4-FFF2-40B4-BE49-F238E27FC236}">
                <a16:creationId xmlns:a16="http://schemas.microsoft.com/office/drawing/2014/main" id="{D0E44715-7FD3-D35A-B537-51A8C41DCB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2" descr="Swan Wallpaper (73+ images)">
            <a:extLst>
              <a:ext uri="{FF2B5EF4-FFF2-40B4-BE49-F238E27FC236}">
                <a16:creationId xmlns:a16="http://schemas.microsoft.com/office/drawing/2014/main" id="{B067B217-B630-6ADE-02ED-529D94D6F1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985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2627F-280D-E362-7CEA-3BC372D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1D6C67-5950-38D0-6390-ADCE691A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A15A6C-BB32-BEEC-9107-AC87EDCB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br>
              <a:rPr lang="en-US" sz="2600" dirty="0">
                <a:solidFill>
                  <a:schemeClr val="bg1"/>
                </a:solidFill>
              </a:rPr>
            </a:b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Assembly Theme this week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rgbClr val="FF0000"/>
                </a:solidFill>
              </a:rPr>
              <a:t>Wellbeing- looking after yourself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Thinking about Moving On or Moving Up!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GB" sz="2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4ACC6-283C-4E32-A9CE-A7EC4D93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9888243" cy="26511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Share your thoughts about moving to the next class.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- or for year 6 – Secondary School.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It’s natural to be nervous or worried about a change.  What can you do to help each other through a change or transition?  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Can you practice your good ideas this week and next week- for dojo rewards.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7030A0"/>
                </a:solidFill>
              </a:rPr>
              <a:t>Look out for someone who may be feeling anxious- and try to help.  School Value: Resilience, Courage.</a:t>
            </a:r>
          </a:p>
          <a:p>
            <a:pPr marL="0" indent="0">
              <a:buNone/>
            </a:pPr>
            <a:endParaRPr lang="en-GB" sz="1800" i="1" dirty="0">
              <a:solidFill>
                <a:srgbClr val="FF0000"/>
              </a:solidFill>
            </a:endParaRPr>
          </a:p>
        </p:txBody>
      </p:sp>
      <p:sp>
        <p:nvSpPr>
          <p:cNvPr id="5" name="AutoShape 2" descr="Happy Father's Day 2026: Date, Celebrations, History &amp; Gifts Ideas">
            <a:extLst>
              <a:ext uri="{FF2B5EF4-FFF2-40B4-BE49-F238E27FC236}">
                <a16:creationId xmlns:a16="http://schemas.microsoft.com/office/drawing/2014/main" id="{49ABCE72-A05B-A4FE-D240-DB193ED79F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677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1C294-41A6-9C25-10CA-4703968A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Raffle tickets summer fair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A88E2-F817-1E5E-9974-FD54695AC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Reminder to buy your raffle tickets every morning in the school playground, raffle is drawn at the Summer Fair on 26</a:t>
            </a:r>
            <a:r>
              <a:rPr lang="en-GB" sz="2200" baseline="30000" dirty="0"/>
              <a:t>th</a:t>
            </a:r>
            <a:r>
              <a:rPr lang="en-GB" sz="2200" dirty="0"/>
              <a:t> June.</a:t>
            </a:r>
          </a:p>
          <a:p>
            <a:r>
              <a:rPr lang="en-GB" sz="2200" dirty="0"/>
              <a:t>£1 per strip of 5 tickets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52561-49F7-811E-7B43-267F6A5804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507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4E934-0656-EB7D-FDA8-F16AE25F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 dirty="0"/>
              <a:t>New School Dinner Menus started last week.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D39FD-04F9-7BC3-DBE0-76201E3B8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GB" sz="1700" dirty="0"/>
              <a:t>With 2 types of pizza</a:t>
            </a:r>
          </a:p>
          <a:p>
            <a:r>
              <a:rPr lang="en-GB" sz="1700" dirty="0">
                <a:solidFill>
                  <a:srgbClr val="FF0000"/>
                </a:solidFill>
              </a:rPr>
              <a:t>Taco Tuesday – this Tuesday (YES, we are doing it again with real TACOS this time)</a:t>
            </a:r>
          </a:p>
          <a:p>
            <a:r>
              <a:rPr lang="en-GB" sz="1700" dirty="0"/>
              <a:t>Chicken Tika curry</a:t>
            </a:r>
          </a:p>
          <a:p>
            <a:r>
              <a:rPr lang="en-GB" sz="1700" dirty="0"/>
              <a:t>Lamb curry</a:t>
            </a:r>
          </a:p>
          <a:p>
            <a:r>
              <a:rPr lang="en-GB" sz="1700" dirty="0"/>
              <a:t>New chicken wraps</a:t>
            </a:r>
          </a:p>
          <a:p>
            <a:r>
              <a:rPr lang="en-GB" sz="1700" dirty="0"/>
              <a:t>Vegetarian Lasagne.</a:t>
            </a:r>
          </a:p>
          <a:p>
            <a:endParaRPr lang="en-GB" sz="1700" dirty="0"/>
          </a:p>
          <a:p>
            <a:r>
              <a:rPr lang="en-GB" sz="1700" dirty="0"/>
              <a:t>Have a look at the new menu.  Thank you for the pupils who helped with new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1BB2D-7812-38CC-D618-0C62B27C7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67" r="2326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10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14" name="Rectangle 2113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53764F-880C-5B49-87B8-70F54AA37B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08" r="1" b="11109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BD2D89-816E-B17F-FB5E-AF37F87ACC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7" r="16663" b="-3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2115" name="Rectangle 2114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11CD2D-C894-07D1-3854-407EC342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5" y="4462819"/>
            <a:ext cx="2869683" cy="1608383"/>
          </a:xfrm>
        </p:spPr>
        <p:txBody>
          <a:bodyPr>
            <a:normAutofit/>
          </a:bodyPr>
          <a:lstStyle/>
          <a:p>
            <a:r>
              <a:rPr lang="en-GB" sz="2400"/>
              <a:t>Symphony Hall visit?</a:t>
            </a:r>
          </a:p>
        </p:txBody>
      </p:sp>
      <p:sp>
        <p:nvSpPr>
          <p:cNvPr id="2116" name="Rectangle 2115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7" name="Rectangle 2116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0BE09A-C437-0C40-605C-966DAE34E6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31633" y="4464872"/>
            <a:ext cx="3712464" cy="16083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sz="1700"/>
              <a:t>Ward End Orchestra </a:t>
            </a: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</a:rPr>
              <a:t>had a fantastic time, behaved beautifully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</a:rPr>
              <a:t>and truly made us proud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US" altLang="en-US" sz="1700">
              <a:latin typeface="Aptos" panose="020B00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B6932E-468B-613C-6E8E-5AE1DF0B51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1" r="9188" b="-1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1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0671-A861-4919-3A69-243B0A6A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link to watch and listen</a:t>
            </a:r>
          </a:p>
        </p:txBody>
      </p:sp>
      <p:pic>
        <p:nvPicPr>
          <p:cNvPr id="4" name="20260616_095313000_iOS">
            <a:hlinkClick r:id="" action="ppaction://media"/>
            <a:extLst>
              <a:ext uri="{FF2B5EF4-FFF2-40B4-BE49-F238E27FC236}">
                <a16:creationId xmlns:a16="http://schemas.microsoft.com/office/drawing/2014/main" id="{1605017D-D2D2-463E-A662-A9F24F27259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55838" y="1271084"/>
            <a:ext cx="8657327" cy="4905879"/>
          </a:xfrm>
        </p:spPr>
      </p:pic>
    </p:spTree>
    <p:extLst>
      <p:ext uri="{BB962C8B-B14F-4D97-AF65-F5344CB8AC3E}">
        <p14:creationId xmlns:p14="http://schemas.microsoft.com/office/powerpoint/2010/main" val="29628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F2BEA-CC0A-5D94-29D0-CDA9F9C33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4" name="Rectangle 3093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419AB-EF9F-5ABF-C224-E86B60BE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45336"/>
          </a:xfrm>
        </p:spPr>
        <p:txBody>
          <a:bodyPr anchor="b">
            <a:normAutofit/>
          </a:bodyPr>
          <a:lstStyle/>
          <a:p>
            <a:r>
              <a:rPr lang="en-GB" sz="5200"/>
              <a:t>What’s happening this week?</a:t>
            </a:r>
          </a:p>
        </p:txBody>
      </p: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Moggs Creek January 2012 | Richard Ellender | Flickr">
            <a:extLst>
              <a:ext uri="{FF2B5EF4-FFF2-40B4-BE49-F238E27FC236}">
                <a16:creationId xmlns:a16="http://schemas.microsoft.com/office/drawing/2014/main" id="{770728BE-25F9-0487-FF8B-1A9A45EF9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0" b="8860"/>
          <a:stretch>
            <a:fillRect/>
          </a:stretch>
        </p:blipFill>
        <p:spPr bwMode="auto">
          <a:xfrm>
            <a:off x="7684008" y="1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8" name="Rectangle 3097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A9D37-3886-13A2-135B-DA3DD488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>
            <a:normAutofit/>
          </a:bodyPr>
          <a:lstStyle/>
          <a:p>
            <a:r>
              <a:rPr lang="en-GB" sz="2200" dirty="0"/>
              <a:t>Year 2 are visiting Weston Super Mare, to look at a coastal town.  </a:t>
            </a:r>
          </a:p>
          <a:p>
            <a:r>
              <a:rPr lang="en-GB" sz="2200" dirty="0"/>
              <a:t>What can you remember about your trip to Weston in year 2?</a:t>
            </a:r>
          </a:p>
          <a:p>
            <a:r>
              <a:rPr lang="en-GB" sz="2200" dirty="0"/>
              <a:t>Robins and Sparrows are going to the Nature Centre.</a:t>
            </a:r>
          </a:p>
          <a:p>
            <a:r>
              <a:rPr lang="en-GB" sz="2200" dirty="0"/>
              <a:t>Year 1 are going to the Think Tank Birmingham.</a:t>
            </a:r>
          </a:p>
          <a:p>
            <a:endParaRPr lang="en-GB" sz="2200" dirty="0"/>
          </a:p>
          <a:p>
            <a:endParaRPr lang="en-GB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6CA357-3FCB-5A7E-798B-EBBFA3BB0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05" b="5053"/>
          <a:stretch>
            <a:fillRect/>
          </a:stretch>
        </p:blipFill>
        <p:spPr>
          <a:xfrm>
            <a:off x="7684008" y="2308860"/>
            <a:ext cx="4507992" cy="2240280"/>
          </a:xfrm>
          <a:prstGeom prst="rect">
            <a:avLst/>
          </a:prstGeom>
        </p:spPr>
      </p:pic>
      <p:pic>
        <p:nvPicPr>
          <p:cNvPr id="2050" name="Picture 2" descr="Weston-super-Mare Travel Guide: Top 10 Must-Visit Tourist Places ...">
            <a:extLst>
              <a:ext uri="{FF2B5EF4-FFF2-40B4-BE49-F238E27FC236}">
                <a16:creationId xmlns:a16="http://schemas.microsoft.com/office/drawing/2014/main" id="{2B8D506B-EF7A-B347-19D6-C5EA68EA8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2"/>
          <a:stretch>
            <a:fillRect/>
          </a:stretch>
        </p:blipFill>
        <p:spPr bwMode="auto">
          <a:xfrm>
            <a:off x="7684008" y="4617720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ow Weston-super-Mare keeps donkey tradition alive by the seaside ...">
            <a:extLst>
              <a:ext uri="{FF2B5EF4-FFF2-40B4-BE49-F238E27FC236}">
                <a16:creationId xmlns:a16="http://schemas.microsoft.com/office/drawing/2014/main" id="{68BC8265-D887-40A5-06BF-5FFE6D1B6A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58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E4F54-8A85-B796-131D-5CDEB81A4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7"/>
            <a:ext cx="99041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93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5D216-DE96-1091-E491-2BACD5E26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7"/>
            <a:ext cx="99041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16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3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F0A45-D75F-29B1-BCBD-5B23944F7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7"/>
            <a:ext cx="99041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7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99E6-2E93-0770-FCEA-46836872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Try these new titles too…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7DE82-70A6-6206-D885-7F3DD653C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684" y="1382575"/>
            <a:ext cx="2828369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7BCE8E-4517-2A9F-7E4F-3F05D3C2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569" y="1382575"/>
            <a:ext cx="3114675" cy="4762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6C8711-4909-95E7-D859-CF4B38E4BC89}"/>
              </a:ext>
            </a:extLst>
          </p:cNvPr>
          <p:cNvSpPr txBox="1"/>
          <p:nvPr/>
        </p:nvSpPr>
        <p:spPr>
          <a:xfrm>
            <a:off x="7161760" y="1948071"/>
            <a:ext cx="47552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Second book in a series:</a:t>
            </a:r>
          </a:p>
          <a:p>
            <a:r>
              <a:rPr lang="en-US" dirty="0"/>
              <a:t>When she arrives in Nigeria, Mayowa quickly </a:t>
            </a:r>
            <a:r>
              <a:rPr lang="en-US" dirty="0" err="1"/>
              <a:t>realises</a:t>
            </a:r>
            <a:r>
              <a:rPr lang="en-US" dirty="0"/>
              <a:t> that her British relatives aren’t the only ones with secrets. </a:t>
            </a:r>
          </a:p>
          <a:p>
            <a:r>
              <a:rPr lang="en-US" dirty="0"/>
              <a:t>Her enigmatic great-aunt, Iya </a:t>
            </a:r>
            <a:r>
              <a:rPr lang="en-US" dirty="0" err="1"/>
              <a:t>Ibeji</a:t>
            </a:r>
            <a:r>
              <a:rPr lang="en-US" dirty="0"/>
              <a:t>, welcomes her to </a:t>
            </a:r>
            <a:r>
              <a:rPr lang="en-US" dirty="0" err="1"/>
              <a:t>Alaafia</a:t>
            </a:r>
            <a:r>
              <a:rPr lang="en-US" dirty="0"/>
              <a:t>, a peaceful haven just outside Lagos, and introduces her to </a:t>
            </a:r>
            <a:r>
              <a:rPr lang="en-US" dirty="0" err="1"/>
              <a:t>esin</a:t>
            </a:r>
            <a:r>
              <a:rPr lang="en-US" dirty="0"/>
              <a:t> </a:t>
            </a:r>
            <a:r>
              <a:rPr lang="en-US" dirty="0" err="1"/>
              <a:t>l’oro</a:t>
            </a:r>
            <a:r>
              <a:rPr lang="en-US" dirty="0"/>
              <a:t> — an ancient art that reveals the true power of spoken words.</a:t>
            </a:r>
          </a:p>
          <a:p>
            <a:endParaRPr lang="en-US" dirty="0"/>
          </a:p>
          <a:p>
            <a:r>
              <a:rPr lang="en-US" dirty="0"/>
              <a:t> Under her aunt’s guidance, Mayowa begins to understand how language can bend, shape, and even rewrite reality itself.</a:t>
            </a:r>
          </a:p>
          <a:p>
            <a:endParaRPr lang="en-US" dirty="0"/>
          </a:p>
          <a:p>
            <a:r>
              <a:rPr lang="en-US" dirty="0"/>
              <a:t>It’s magic!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49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FC2D4-A850-BB85-5EB2-52F7B7A4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 dirty="0"/>
              <a:t>Well done Year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6D5EF-68A3-2030-68CF-7098D0BE6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en-GB" dirty="0"/>
              <a:t>We all completed a times tables test last week</a:t>
            </a:r>
          </a:p>
          <a:p>
            <a:r>
              <a:rPr lang="en-GB" dirty="0"/>
              <a:t>Lots of hard work, and everyone did really well!</a:t>
            </a:r>
          </a:p>
          <a:p>
            <a:r>
              <a:rPr lang="en-GB" dirty="0"/>
              <a:t>X tables are a life skill, we use them everyday.</a:t>
            </a:r>
          </a:p>
          <a:p>
            <a:endParaRPr lang="en-GB" dirty="0"/>
          </a:p>
          <a:p>
            <a:r>
              <a:rPr lang="en-GB" i="1" dirty="0">
                <a:solidFill>
                  <a:srgbClr val="7030A0"/>
                </a:solidFill>
              </a:rPr>
              <a:t>Value: Perseverance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C2283-3A97-B520-6C99-59221FBE5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40" r="1" b="1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0E9ED-C65A-59EA-C5FA-88CA0F2CB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15" r="13079" b="1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1809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6D64C7-25B4-4039-AC96-5EFDDB852A79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8597feb0-90a3-4dd7-bd7b-e801c8285120"/>
    <ds:schemaRef ds:uri="http://purl.org/dc/elements/1.1/"/>
    <ds:schemaRef ds:uri="44639eb9-4e59-423c-9035-d8b13c163b1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832</Words>
  <Application>Microsoft Office PowerPoint</Application>
  <PresentationFormat>Widescreen</PresentationFormat>
  <Paragraphs>242</Paragraphs>
  <Slides>22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        </vt:lpstr>
      <vt:lpstr>PowerPoint Presentation</vt:lpstr>
      <vt:lpstr>    17 classes over 95% this week     2 classes 100%  yeah! Well done!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Well done   2.3 &amp; Swans  100%</vt:lpstr>
      <vt:lpstr>  Assembly Theme this week Wellbeing- looking after yourself Thinking about Moving On or Moving Up! </vt:lpstr>
      <vt:lpstr>Raffle tickets summer fair</vt:lpstr>
      <vt:lpstr>New School Dinner Menus started last week.</vt:lpstr>
      <vt:lpstr>Symphony Hall visit?</vt:lpstr>
      <vt:lpstr>Click link to watch and listen</vt:lpstr>
      <vt:lpstr>What’s happening this week?</vt:lpstr>
      <vt:lpstr>PowerPoint Presentation</vt:lpstr>
      <vt:lpstr>PowerPoint Presentation</vt:lpstr>
      <vt:lpstr>PowerPoint Presentation</vt:lpstr>
      <vt:lpstr>Try these new titles too…</vt:lpstr>
      <vt:lpstr>PowerPoint Presentation</vt:lpstr>
      <vt:lpstr>PowerPoint Presentation</vt:lpstr>
      <vt:lpstr>Walk to School Competition weeks.  Value: Resilience</vt:lpstr>
      <vt:lpstr>Well done Year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850</cp:revision>
  <dcterms:created xsi:type="dcterms:W3CDTF">2023-08-18T11:35:42Z</dcterms:created>
  <dcterms:modified xsi:type="dcterms:W3CDTF">2026-06-22T07:46:47Z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