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378" r:id="rId5"/>
    <p:sldId id="278" r:id="rId6"/>
    <p:sldId id="286" r:id="rId7"/>
    <p:sldId id="596" r:id="rId8"/>
    <p:sldId id="612" r:id="rId9"/>
    <p:sldId id="611" r:id="rId10"/>
    <p:sldId id="606" r:id="rId11"/>
    <p:sldId id="610" r:id="rId12"/>
    <p:sldId id="608" r:id="rId13"/>
    <p:sldId id="410" r:id="rId14"/>
    <p:sldId id="411" r:id="rId15"/>
    <p:sldId id="400" r:id="rId16"/>
    <p:sldId id="60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EDBAE7-3FB2-4978-B561-7C4819E58593}" v="4" dt="2026-06-28T19:43:27.4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5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F949A-6025-4237-8750-97EA62EABD3E}" type="datetimeFigureOut">
              <a:rPr lang="en-GB" smtClean="0"/>
              <a:t>28/06/2026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46C06-AEF7-480F-ABB8-8B8D611998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429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 1"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6B79801-24AD-D045-91A4-8CAA77B45F8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096000" y="0"/>
            <a:ext cx="6095999" cy="6857999"/>
          </a:xfrm>
        </p:spPr>
        <p:txBody>
          <a:bodyPr anchor="ctr" anchorCtr="1">
            <a:normAutofit/>
          </a:bodyPr>
          <a:lstStyle>
            <a:lvl1pPr marL="0" indent="0">
              <a:buNone/>
              <a:defRPr sz="2000" b="1" i="0">
                <a:latin typeface="Univers LT Pro 45 Light" panose="020B0403020202020204" pitchFamily="34" charset="77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ICON TO ADD IMAGE/OBJECT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44F7200-DCFE-9945-9273-44E67D6992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8638" y="3611564"/>
            <a:ext cx="5305425" cy="259486"/>
          </a:xfrm>
        </p:spPr>
        <p:txBody>
          <a:bodyPr lIns="0" rIns="90000">
            <a:no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Univers LT Pro 45 Light" panose="020B0403020202020204" pitchFamily="34" charset="77"/>
              </a:defRPr>
            </a:lvl1pPr>
          </a:lstStyle>
          <a:p>
            <a:pPr lvl="0"/>
            <a:r>
              <a:rPr lang="en-GB"/>
              <a:t>Click to edit subheading</a:t>
            </a:r>
            <a:endParaRPr lang="en-US"/>
          </a:p>
        </p:txBody>
      </p:sp>
      <p:sp>
        <p:nvSpPr>
          <p:cNvPr id="26" name="Text Placeholder 30">
            <a:extLst>
              <a:ext uri="{FF2B5EF4-FFF2-40B4-BE49-F238E27FC236}">
                <a16:creationId xmlns:a16="http://schemas.microsoft.com/office/drawing/2014/main" id="{C5D0C60B-E163-B04A-AB8E-6DA0597ACB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8637" y="1481684"/>
            <a:ext cx="5467049" cy="448808"/>
          </a:xfrm>
        </p:spPr>
        <p:txBody>
          <a:bodyPr lIns="0" rIns="90000"/>
          <a:lstStyle>
            <a:lvl1pPr marL="0" indent="0">
              <a:buNone/>
              <a:defRPr b="1" i="0">
                <a:solidFill>
                  <a:schemeClr val="tx1"/>
                </a:solidFill>
                <a:latin typeface="Univers LT Pro 85 XBlack" panose="020B0804030502020204" pitchFamily="34" charset="77"/>
              </a:defRPr>
            </a:lvl1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E76B139B-DF4C-1A4B-9E23-23263EEEDD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638" y="4035425"/>
            <a:ext cx="5305425" cy="1127125"/>
          </a:xfrm>
        </p:spPr>
        <p:txBody>
          <a:bodyPr lIns="0">
            <a:normAutofit/>
          </a:bodyPr>
          <a:lstStyle>
            <a:lvl1pPr>
              <a:buClr>
                <a:srgbClr val="FFFF00"/>
              </a:buClr>
              <a:defRPr sz="1800" b="0" i="0">
                <a:solidFill>
                  <a:schemeClr val="bg1"/>
                </a:solidFill>
                <a:latin typeface="Univers LT Pro 45 Light" panose="020B0403020202020204" pitchFamily="34" charset="77"/>
              </a:defRPr>
            </a:lvl1pPr>
            <a:lvl2pPr>
              <a:buClr>
                <a:srgbClr val="00AEEF"/>
              </a:buClr>
              <a:defRPr sz="1800"/>
            </a:lvl2pPr>
            <a:lvl3pPr marL="1257300" indent="-342900">
              <a:buClr>
                <a:srgbClr val="00AEEF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/>
              <a:t>Click to edit bullet list</a:t>
            </a:r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BD7000FD-8C77-2A4A-AAB0-4E86F9D62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8636" y="5326925"/>
            <a:ext cx="5305425" cy="1127125"/>
          </a:xfrm>
        </p:spPr>
        <p:txBody>
          <a:bodyPr lIns="0">
            <a:normAutofit/>
          </a:bodyPr>
          <a:lstStyle>
            <a:lvl1pPr marL="342900" indent="-342900">
              <a:buClr>
                <a:srgbClr val="FFFF00"/>
              </a:buClr>
              <a:buFont typeface="+mj-lt"/>
              <a:buAutoNum type="arabicPeriod"/>
              <a:defRPr sz="1800" b="0" i="0">
                <a:solidFill>
                  <a:schemeClr val="bg1"/>
                </a:solidFill>
                <a:latin typeface="Univers LT Pro 45 Light" panose="020B0403020202020204" pitchFamily="34" charset="77"/>
              </a:defRPr>
            </a:lvl1pPr>
            <a:lvl2pPr>
              <a:buClr>
                <a:srgbClr val="00AEEF"/>
              </a:buClr>
              <a:defRPr sz="1800"/>
            </a:lvl2pPr>
            <a:lvl3pPr marL="1257300" indent="-342900">
              <a:buClr>
                <a:srgbClr val="00AEEF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/>
              <a:t>Click to edit number list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64CCF1-48CB-AE46-BCEA-D8996EA06D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8638" y="2071688"/>
            <a:ext cx="5305425" cy="1357312"/>
          </a:xfrm>
        </p:spPr>
        <p:txBody>
          <a:bodyPr lIns="0"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Univers LT Pro 45 Light" panose="020B0403020202020204" pitchFamily="34" charset="77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body copy.</a:t>
            </a:r>
            <a:endParaRPr lang="en-US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09FAF7C1-0CA9-E90C-964C-A069F38901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8741" y="531140"/>
            <a:ext cx="2641971" cy="714793"/>
          </a:xfrm>
          <a:solidFill>
            <a:schemeClr val="tx1"/>
          </a:solidFill>
        </p:spPr>
        <p:txBody>
          <a:bodyPr wrap="square" lIns="144000" tIns="144000" rIns="108000" bIns="0" anchor="ctr" anchorCtr="0">
            <a:spAutoFit/>
          </a:bodyPr>
          <a:lstStyle>
            <a:lvl1pPr marL="0" indent="0">
              <a:buNone/>
              <a:defRPr sz="4000" b="1" i="0" spc="100" baseline="0">
                <a:solidFill>
                  <a:schemeClr val="bg1"/>
                </a:solidFill>
                <a:latin typeface="Univers LT Pro 85 XBlack" panose="020B0804030502020204" pitchFamily="34" charset="77"/>
              </a:defRPr>
            </a:lvl1pPr>
            <a:lvl5pPr marL="1828800" indent="0">
              <a:buNone/>
              <a:defRPr/>
            </a:lvl5pPr>
          </a:lstStyle>
          <a:p>
            <a:r>
              <a:rPr lang="en-US"/>
              <a:t>HEADER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C541B7-871A-357C-23E6-5617B6B91D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8517" y="5129961"/>
            <a:ext cx="1728039" cy="142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03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and objec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F13E6965-0B9A-224F-B64D-FB7942606B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8742" y="531140"/>
            <a:ext cx="6536088" cy="714793"/>
          </a:xfrm>
          <a:solidFill>
            <a:srgbClr val="00AEEF"/>
          </a:solidFill>
        </p:spPr>
        <p:txBody>
          <a:bodyPr wrap="square" lIns="144000" tIns="144000" rIns="108000" bIns="0" anchor="ctr" anchorCtr="0">
            <a:spAutoFit/>
          </a:bodyPr>
          <a:lstStyle>
            <a:lvl1pPr marL="0" indent="0">
              <a:buNone/>
              <a:defRPr sz="4000" b="1" i="0" spc="100" baseline="0">
                <a:solidFill>
                  <a:schemeClr val="bg1"/>
                </a:solidFill>
                <a:latin typeface="Univers LT Pro 85 XBlack" panose="020B0804030502020204" pitchFamily="34" charset="77"/>
              </a:defRPr>
            </a:lvl1pPr>
            <a:lvl5pPr marL="1828800" indent="0">
              <a:buNone/>
              <a:defRPr/>
            </a:lvl5pPr>
          </a:lstStyle>
          <a:p>
            <a:r>
              <a:rPr lang="en-US"/>
              <a:t>PRIMARY ACTIVITIES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62A945-C8E3-30FD-0CBD-CC70E13ED8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04974" y="285818"/>
            <a:ext cx="1728039" cy="1424750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33433F5-63DC-A438-C03F-9D02A0B4A9C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8741" y="1422679"/>
            <a:ext cx="5676116" cy="569407"/>
          </a:xfrm>
        </p:spPr>
        <p:txBody>
          <a:bodyPr lIns="0"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Univers LT Pro 45 Light" panose="020B0403020202020204" pitchFamily="34" charset="77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GB"/>
              <a:t>You do not need to complete every activity but if you have time you can try to complete more than one. 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029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and objec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F13E6965-0B9A-224F-B64D-FB7942606B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8741" y="531140"/>
            <a:ext cx="3186731" cy="714793"/>
          </a:xfrm>
          <a:solidFill>
            <a:srgbClr val="00AEEF"/>
          </a:solidFill>
        </p:spPr>
        <p:txBody>
          <a:bodyPr wrap="square" lIns="144000" tIns="144000" rIns="108000" bIns="0" anchor="ctr" anchorCtr="0">
            <a:spAutoFit/>
          </a:bodyPr>
          <a:lstStyle>
            <a:lvl1pPr marL="0" indent="0">
              <a:buNone/>
              <a:defRPr sz="4000" b="1" i="0" spc="100" baseline="0">
                <a:solidFill>
                  <a:schemeClr val="bg1"/>
                </a:solidFill>
                <a:latin typeface="Univers LT Pro 85 XBlack" panose="020B0804030502020204" pitchFamily="34" charset="77"/>
              </a:defRPr>
            </a:lvl1pPr>
            <a:lvl5pPr marL="1828800" indent="0">
              <a:buNone/>
              <a:defRPr/>
            </a:lvl5pPr>
          </a:lstStyle>
          <a:p>
            <a:r>
              <a:rPr lang="en-US"/>
              <a:t>HEADLINE</a:t>
            </a:r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44F7200-DCFE-9945-9273-44E67D6992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8638" y="3611564"/>
            <a:ext cx="10781619" cy="259486"/>
          </a:xfrm>
        </p:spPr>
        <p:txBody>
          <a:bodyPr lIns="0" rIns="90000">
            <a:noAutofit/>
          </a:bodyPr>
          <a:lstStyle>
            <a:lvl1pPr marL="0" indent="0">
              <a:buNone/>
              <a:defRPr sz="2000" b="1" i="0">
                <a:solidFill>
                  <a:srgbClr val="00AEEF"/>
                </a:solidFill>
                <a:latin typeface="Univers LT Pro 45 Light" panose="020B0403020202020204" pitchFamily="34" charset="77"/>
              </a:defRPr>
            </a:lvl1pPr>
          </a:lstStyle>
          <a:p>
            <a:pPr lvl="0"/>
            <a:r>
              <a:rPr lang="en-GB"/>
              <a:t>Click to edit subheading</a:t>
            </a:r>
            <a:endParaRPr lang="en-US"/>
          </a:p>
        </p:txBody>
      </p:sp>
      <p:sp>
        <p:nvSpPr>
          <p:cNvPr id="26" name="Text Placeholder 30">
            <a:extLst>
              <a:ext uri="{FF2B5EF4-FFF2-40B4-BE49-F238E27FC236}">
                <a16:creationId xmlns:a16="http://schemas.microsoft.com/office/drawing/2014/main" id="{C5D0C60B-E163-B04A-AB8E-6DA0597ACB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8637" y="1481684"/>
            <a:ext cx="10781620" cy="448808"/>
          </a:xfrm>
        </p:spPr>
        <p:txBody>
          <a:bodyPr lIns="0" rIns="90000"/>
          <a:lstStyle>
            <a:lvl1pPr marL="0" indent="0">
              <a:buNone/>
              <a:defRPr b="1" i="0">
                <a:solidFill>
                  <a:schemeClr val="tx1"/>
                </a:solidFill>
                <a:latin typeface="Univers LT Pro 85 XBlack" panose="020B0804030502020204" pitchFamily="34" charset="77"/>
              </a:defRPr>
            </a:lvl1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7" name="Text Placeholder 32">
            <a:extLst>
              <a:ext uri="{FF2B5EF4-FFF2-40B4-BE49-F238E27FC236}">
                <a16:creationId xmlns:a16="http://schemas.microsoft.com/office/drawing/2014/main" id="{E76B139B-DF4C-1A4B-9E23-23263EEEDD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8638" y="4035425"/>
            <a:ext cx="10781619" cy="1127125"/>
          </a:xfrm>
        </p:spPr>
        <p:txBody>
          <a:bodyPr lIns="0">
            <a:normAutofit/>
          </a:bodyPr>
          <a:lstStyle>
            <a:lvl1pPr>
              <a:buClr>
                <a:srgbClr val="FF6937"/>
              </a:buClr>
              <a:defRPr sz="1800" b="0" i="0">
                <a:solidFill>
                  <a:schemeClr val="tx1"/>
                </a:solidFill>
                <a:latin typeface="Univers LT Pro 45 Light" panose="020B0403020202020204" pitchFamily="34" charset="77"/>
              </a:defRPr>
            </a:lvl1pPr>
            <a:lvl2pPr>
              <a:buClr>
                <a:srgbClr val="00AEEF"/>
              </a:buClr>
              <a:defRPr sz="1800"/>
            </a:lvl2pPr>
            <a:lvl3pPr marL="1257300" indent="-342900">
              <a:buClr>
                <a:srgbClr val="00AEEF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/>
              <a:t>Click to edit bullet list</a:t>
            </a:r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BD7000FD-8C77-2A4A-AAB0-4E86F9D62B3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8636" y="5326925"/>
            <a:ext cx="10781619" cy="1127125"/>
          </a:xfrm>
        </p:spPr>
        <p:txBody>
          <a:bodyPr lIns="0">
            <a:normAutofit/>
          </a:bodyPr>
          <a:lstStyle>
            <a:lvl1pPr marL="342900" indent="-342900">
              <a:buClr>
                <a:srgbClr val="FF6937"/>
              </a:buClr>
              <a:buFont typeface="+mj-lt"/>
              <a:buAutoNum type="arabicPeriod"/>
              <a:defRPr sz="1800" b="0" i="0">
                <a:solidFill>
                  <a:schemeClr val="tx1"/>
                </a:solidFill>
                <a:latin typeface="Univers LT Pro 45 Light" panose="020B0403020202020204" pitchFamily="34" charset="77"/>
              </a:defRPr>
            </a:lvl1pPr>
            <a:lvl2pPr>
              <a:buClr>
                <a:srgbClr val="00AEEF"/>
              </a:buClr>
              <a:defRPr sz="1800"/>
            </a:lvl2pPr>
            <a:lvl3pPr marL="1257300" indent="-342900">
              <a:buClr>
                <a:srgbClr val="00AEEF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/>
              <a:t>Click to edit number list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64CCF1-48CB-AE46-BCEA-D8996EA06D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8638" y="2071688"/>
            <a:ext cx="10781619" cy="1357312"/>
          </a:xfrm>
        </p:spPr>
        <p:txBody>
          <a:bodyPr lIns="0"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Univers LT Pro 45 Light" panose="020B0403020202020204" pitchFamily="34" charset="77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body copy.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BC8ABD-FF41-7E2C-391C-DB27D8AD34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8517" y="5129961"/>
            <a:ext cx="1728039" cy="142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25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47" r:id="rId12"/>
    <p:sldLayoutId id="2147483748" r:id="rId13"/>
    <p:sldLayoutId id="214748374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3" name="Freeform: Shape 1032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35" name="Freeform: Shape 1034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BAFC4CB-599A-6DE0-ACD3-D3A88764A2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6" y="685800"/>
            <a:ext cx="280720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endParaRPr lang="en-US" sz="1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/>
            <a:br>
              <a:rPr lang="en-US" sz="1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1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1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1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1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US" sz="11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F25F9EC-DB9D-EC2B-AD11-08BFFCA981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2258568"/>
            <a:ext cx="2807208" cy="392277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700" b="1" dirty="0"/>
              <a:t>Attendance assembly 28th June 2026</a:t>
            </a:r>
          </a:p>
          <a:p>
            <a:pPr algn="l"/>
            <a:endParaRPr lang="en-US" sz="1700" b="1" dirty="0"/>
          </a:p>
          <a:p>
            <a:pPr algn="l"/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7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8F0796-5E7C-B067-08D1-280EC66496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151" y="351832"/>
            <a:ext cx="2476881" cy="2410451"/>
          </a:xfrm>
          <a:prstGeom prst="rect">
            <a:avLst/>
          </a:prstGeom>
        </p:spPr>
      </p:pic>
      <p:sp>
        <p:nvSpPr>
          <p:cNvPr id="2" name="AutoShape 2" descr="Happy Father's Day 2026: Date, Celebrations, History &amp; Gifts Ideas">
            <a:extLst>
              <a:ext uri="{FF2B5EF4-FFF2-40B4-BE49-F238E27FC236}">
                <a16:creationId xmlns:a16="http://schemas.microsoft.com/office/drawing/2014/main" id="{CA08C661-838A-BB80-6E6B-957D081DCF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2CE2CD-09BA-AF54-D22C-E5E841D92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923" y="3324265"/>
            <a:ext cx="6096528" cy="342929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AB3184-E8AD-0FDE-0D43-994E82256C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352" y="109033"/>
            <a:ext cx="3394837" cy="290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917C4F-508E-EEC1-05A5-51613C8FB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178" y="-103687"/>
            <a:ext cx="5377486" cy="691638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1902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97E156-D18D-FF2D-ED77-085B5AE5A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396" y="85911"/>
            <a:ext cx="5045205" cy="677209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7945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D3DE4B-72CF-A60F-C09E-832A906AB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6415907" cy="1719072"/>
          </a:xfrm>
        </p:spPr>
        <p:txBody>
          <a:bodyPr anchor="b">
            <a:normAutofit/>
          </a:bodyPr>
          <a:lstStyle/>
          <a:p>
            <a:r>
              <a:rPr lang="en-GB" sz="4200" dirty="0"/>
              <a:t>Walk to School Competition weeks.  Value: </a:t>
            </a:r>
            <a:r>
              <a:rPr lang="en-GB" sz="4200" i="1" dirty="0">
                <a:solidFill>
                  <a:srgbClr val="7030A0"/>
                </a:solidFill>
              </a:rPr>
              <a:t>Resilience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09F65-BB5F-728F-C4CC-BF8628A55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10620161" cy="3410712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Each day, walk to school (it’s good for you)</a:t>
            </a:r>
          </a:p>
          <a:p>
            <a:endParaRPr lang="en-US" dirty="0">
              <a:solidFill>
                <a:srgbClr val="7030A0"/>
              </a:solidFill>
            </a:endParaRPr>
          </a:p>
          <a:p>
            <a:r>
              <a:rPr lang="en-US" dirty="0"/>
              <a:t>So now the weather is hot, hot, hot!</a:t>
            </a:r>
          </a:p>
          <a:p>
            <a:pPr marL="0" indent="0">
              <a:buNone/>
            </a:pPr>
            <a:r>
              <a:rPr lang="en-US" dirty="0"/>
              <a:t>Why not ditch the car and walk at least once a week or even every day!</a:t>
            </a:r>
            <a:endParaRPr lang="en-GB" sz="1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7BCD16-B53A-15B5-3FFD-A38E98C63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969" y="336137"/>
            <a:ext cx="3255095" cy="183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68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EFC2D4-A850-BB85-5EB2-52F7B7A44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en-GB" dirty="0"/>
              <a:t>Well done Year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6D5EF-68A3-2030-68CF-7098D0BE6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/>
          </a:bodyPr>
          <a:lstStyle/>
          <a:p>
            <a:r>
              <a:rPr lang="en-GB" dirty="0"/>
              <a:t>We all completed a times tables test last week</a:t>
            </a:r>
          </a:p>
          <a:p>
            <a:r>
              <a:rPr lang="en-GB" dirty="0"/>
              <a:t>Lots of hard work, and everyone did really well!</a:t>
            </a:r>
          </a:p>
          <a:p>
            <a:r>
              <a:rPr lang="en-GB" dirty="0"/>
              <a:t>X tables are a life skill, we use them everyday.</a:t>
            </a:r>
          </a:p>
          <a:p>
            <a:endParaRPr lang="en-GB" dirty="0"/>
          </a:p>
          <a:p>
            <a:r>
              <a:rPr lang="en-GB" i="1" dirty="0">
                <a:solidFill>
                  <a:srgbClr val="7030A0"/>
                </a:solidFill>
              </a:rPr>
              <a:t>Value: Perseverance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8C2283-3A97-B520-6C99-59221FBE59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40" r="1" b="1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8" name="Arc 17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F0E9ED-C65A-59EA-C5FA-88CA0F2CB1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15" r="13079" b="1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18098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9" name="Rectangle 1048">
            <a:extLst>
              <a:ext uri="{FF2B5EF4-FFF2-40B4-BE49-F238E27FC236}">
                <a16:creationId xmlns:a16="http://schemas.microsoft.com/office/drawing/2014/main" id="{1022CA72-2A63-428F-B586-37BA5AB6D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1" name="Rectangle 1050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3" name="Rectangle 1052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-1"/>
            <a:ext cx="11231745" cy="4131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55FA7A8D-FE5B-42D3-4625-0006873F3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8495" y="364143"/>
            <a:ext cx="3756204" cy="342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5" name="Rectangle 1054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837444" y="5460209"/>
            <a:ext cx="1790365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B5440473-A460-1A78-E0FB-CA449EF89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719" y="4495568"/>
            <a:ext cx="6586915" cy="190523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altLang="en-US" sz="2800" b="1">
                <a:latin typeface="+mn-lt"/>
              </a:rPr>
              <a:t>95% and above Attendance weekly Reward.  </a:t>
            </a:r>
            <a:r>
              <a:rPr lang="en-US" altLang="en-US" sz="2800">
                <a:latin typeface="+mn-lt"/>
              </a:rPr>
              <a:t> 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altLang="en-US" sz="2800" b="1">
                <a:latin typeface="+mn-lt"/>
              </a:rPr>
              <a:t>Gain a star for each week your class achieves 95%+ </a:t>
            </a:r>
            <a:r>
              <a:rPr lang="en-US" altLang="en-US" sz="2800" b="1">
                <a:solidFill>
                  <a:srgbClr val="FF0000"/>
                </a:solidFill>
                <a:latin typeface="+mn-lt"/>
              </a:rPr>
              <a:t>How did your class do?</a:t>
            </a:r>
            <a:r>
              <a:rPr lang="en-US" altLang="en-US" sz="2800">
                <a:solidFill>
                  <a:srgbClr val="FF0000"/>
                </a:solidFill>
                <a:latin typeface="+mn-lt"/>
              </a:rPr>
              <a:t> 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endParaRPr lang="en-US" altLang="en-US" sz="2800">
              <a:latin typeface="+mn-lt"/>
            </a:endParaRP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941AC7D-09E9-3F79-F913-B9999D569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1955" y="3115614"/>
            <a:ext cx="48090" cy="2548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841248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US" altLang="en-US" sz="1656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4C914D15-EA28-85F7-5922-0AFC8ECF79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5683"/>
              </p:ext>
            </p:extLst>
          </p:nvPr>
        </p:nvGraphicFramePr>
        <p:xfrm>
          <a:off x="5499100" y="364142"/>
          <a:ext cx="5816601" cy="3426463"/>
        </p:xfrm>
        <a:graphic>
          <a:graphicData uri="http://schemas.openxmlformats.org/drawingml/2006/table">
            <a:tbl>
              <a:tblPr/>
              <a:tblGrid>
                <a:gridCol w="1938867">
                  <a:extLst>
                    <a:ext uri="{9D8B030D-6E8A-4147-A177-3AD203B41FA5}">
                      <a16:colId xmlns:a16="http://schemas.microsoft.com/office/drawing/2014/main" val="3145656724"/>
                    </a:ext>
                  </a:extLst>
                </a:gridCol>
                <a:gridCol w="1938867">
                  <a:extLst>
                    <a:ext uri="{9D8B030D-6E8A-4147-A177-3AD203B41FA5}">
                      <a16:colId xmlns:a16="http://schemas.microsoft.com/office/drawing/2014/main" val="2406971026"/>
                    </a:ext>
                  </a:extLst>
                </a:gridCol>
                <a:gridCol w="1938867">
                  <a:extLst>
                    <a:ext uri="{9D8B030D-6E8A-4147-A177-3AD203B41FA5}">
                      <a16:colId xmlns:a16="http://schemas.microsoft.com/office/drawing/2014/main" val="3590698982"/>
                    </a:ext>
                  </a:extLst>
                </a:gridCol>
              </a:tblGrid>
              <a:tr h="1836191">
                <a:tc>
                  <a:txBody>
                    <a:bodyPr/>
                    <a:lstStyle/>
                    <a:p>
                      <a:pPr fontAlgn="t"/>
                      <a:endParaRPr lang="en-GB" sz="160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</a:txBody>
                  <a:tcPr marL="81973" marR="81973" marT="40986" marB="4098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GB" sz="160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</a:txBody>
                  <a:tcPr marL="81973" marR="81973" marT="40986" marB="4098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GB" sz="1600">
                        <a:effectLst/>
                      </a:endParaRPr>
                    </a:p>
                    <a:p>
                      <a:pPr algn="l" rtl="0" fontAlgn="base"/>
                      <a:endParaRPr lang="en-GB" sz="1600" b="0" i="0">
                        <a:effectLst/>
                      </a:endParaRPr>
                    </a:p>
                  </a:txBody>
                  <a:tcPr marL="81973" marR="81973" marT="40986" marB="4098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459750"/>
                  </a:ext>
                </a:extLst>
              </a:tr>
              <a:tr h="1590272">
                <a:tc>
                  <a:txBody>
                    <a:bodyPr/>
                    <a:lstStyle/>
                    <a:p>
                      <a:pPr fontAlgn="t"/>
                      <a:endParaRPr lang="en-GB" sz="160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</a:txBody>
                  <a:tcPr marL="81973" marR="81973" marT="40986" marB="4098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60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</a:txBody>
                  <a:tcPr marL="81973" marR="81973" marT="40986" marB="4098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GB" sz="1600">
                        <a:effectLst/>
                      </a:endParaRPr>
                    </a:p>
                    <a:p>
                      <a:pPr algn="l" rtl="0" fontAlgn="base"/>
                      <a:r>
                        <a:rPr lang="en-GB" sz="16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600" b="0" i="0">
                        <a:effectLst/>
                      </a:endParaRPr>
                    </a:p>
                  </a:txBody>
                  <a:tcPr marL="81973" marR="81973" marT="40986" marB="40986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65656"/>
                  </a:ext>
                </a:extLst>
              </a:tr>
            </a:tbl>
          </a:graphicData>
        </a:graphic>
      </p:graphicFrame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AC499C42-AFE8-D6DE-4FEB-B55FF8B70E93}"/>
              </a:ext>
            </a:extLst>
          </p:cNvPr>
          <p:cNvSpPr/>
          <p:nvPr/>
        </p:nvSpPr>
        <p:spPr>
          <a:xfrm>
            <a:off x="5850678" y="774700"/>
            <a:ext cx="1030862" cy="80010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38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ames and Functions of Chemical Elements in Fireworks">
            <a:extLst>
              <a:ext uri="{FF2B5EF4-FFF2-40B4-BE49-F238E27FC236}">
                <a16:creationId xmlns:a16="http://schemas.microsoft.com/office/drawing/2014/main" id="{71907D62-C5EF-4BA0-BD14-EC9102C3CF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553" b="186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24E9FF-9302-93F9-60FD-3302F5D6B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612" y="2894203"/>
            <a:ext cx="9885571" cy="3693410"/>
          </a:xfr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rmAutofit fontScale="90000"/>
          </a:bodyPr>
          <a:lstStyle/>
          <a:p>
            <a:pPr algn="ctr"/>
            <a:br>
              <a:rPr lang="en-US" sz="3200" b="1" dirty="0">
                <a:solidFill>
                  <a:srgbClr val="FF0000"/>
                </a:solidFill>
                <a:ea typeface="Calibri Light"/>
                <a:cs typeface="Calibri Light"/>
              </a:rPr>
            </a:br>
            <a:br>
              <a:rPr lang="en-US" sz="3200" b="1" dirty="0">
                <a:solidFill>
                  <a:srgbClr val="FF0000"/>
                </a:solidFill>
                <a:ea typeface="Calibri Light"/>
                <a:cs typeface="Calibri Light"/>
              </a:rPr>
            </a:br>
            <a:br>
              <a:rPr lang="en-US" sz="3200" b="1" dirty="0">
                <a:solidFill>
                  <a:srgbClr val="FF0000"/>
                </a:solidFill>
                <a:ea typeface="Calibri Light"/>
                <a:cs typeface="Calibri Light"/>
              </a:rPr>
            </a:br>
            <a:br>
              <a:rPr lang="en-US" sz="3200" b="1" dirty="0">
                <a:ea typeface="Calibri Light"/>
                <a:cs typeface="Calibri Light"/>
              </a:rPr>
            </a:br>
            <a:r>
              <a:rPr lang="en-US" sz="3200" b="1" dirty="0">
                <a:ea typeface="Calibri Light"/>
                <a:cs typeface="Calibri Light"/>
              </a:rPr>
              <a:t>Attendance was low last week due to us being closed for 2 days</a:t>
            </a:r>
            <a:br>
              <a:rPr lang="en-US" sz="3200" b="1" dirty="0">
                <a:ea typeface="Calibri Light"/>
                <a:cs typeface="Calibri Light"/>
              </a:rPr>
            </a:br>
            <a:br>
              <a:rPr lang="en-US" sz="3200" b="1" dirty="0">
                <a:ea typeface="Calibri Light"/>
                <a:cs typeface="Calibri Light"/>
              </a:rPr>
            </a:br>
            <a:br>
              <a:rPr lang="en-US" sz="3200" b="1" dirty="0">
                <a:solidFill>
                  <a:srgbClr val="FF0000"/>
                </a:solidFill>
                <a:ea typeface="Calibri Light"/>
                <a:cs typeface="Calibri Light"/>
              </a:rPr>
            </a:br>
            <a:r>
              <a:rPr lang="en-US" sz="3200" b="1" dirty="0">
                <a:solidFill>
                  <a:srgbClr val="FF0000"/>
                </a:solidFill>
                <a:ea typeface="Calibri Light"/>
                <a:cs typeface="Calibri Light"/>
              </a:rPr>
              <a:t>  No attendance charts to share this week.</a:t>
            </a:r>
            <a:br>
              <a:rPr lang="en-US" sz="3200" b="1" dirty="0">
                <a:solidFill>
                  <a:srgbClr val="FF0000"/>
                </a:solidFill>
                <a:ea typeface="Calibri Light"/>
                <a:cs typeface="Calibri Light"/>
              </a:rPr>
            </a:br>
            <a:r>
              <a:rPr lang="en-US" sz="3200" b="1" dirty="0">
                <a:solidFill>
                  <a:srgbClr val="FF0000"/>
                </a:solidFill>
                <a:ea typeface="Calibri Light"/>
                <a:cs typeface="Calibri Light"/>
              </a:rPr>
              <a:t>Discuss -How many more stars on your door, do you need for a class reward for over 95%</a:t>
            </a:r>
            <a:br>
              <a:rPr lang="en-US" sz="3200" b="1" dirty="0">
                <a:ea typeface="Calibri Light"/>
                <a:cs typeface="Calibri Light"/>
              </a:rPr>
            </a:br>
            <a:br>
              <a:rPr lang="en-US" sz="3200" b="1" dirty="0">
                <a:ea typeface="Calibri Light"/>
                <a:cs typeface="Calibri Light"/>
              </a:rPr>
            </a:br>
            <a:r>
              <a:rPr lang="en-US" sz="3200" b="1" dirty="0">
                <a:ea typeface="Calibri Light"/>
                <a:cs typeface="Calibri Light"/>
              </a:rPr>
              <a:t>Could you gain your prize in the next 3 weeks?</a:t>
            </a:r>
            <a:br>
              <a:rPr lang="en-US" sz="3200" b="1" i="1" dirty="0">
                <a:ea typeface="Calibri Light"/>
                <a:cs typeface="Calibri Light"/>
              </a:rPr>
            </a:br>
            <a:br>
              <a:rPr lang="en-US" sz="3200" b="1" i="1" dirty="0">
                <a:ea typeface="Calibri Light"/>
                <a:cs typeface="Calibri Light"/>
              </a:rPr>
            </a:br>
            <a:br>
              <a:rPr lang="en-US" sz="3200" b="1" dirty="0">
                <a:solidFill>
                  <a:srgbClr val="FF0000"/>
                </a:solidFill>
                <a:ea typeface="Calibri Light"/>
                <a:cs typeface="Calibri Light"/>
              </a:rPr>
            </a:br>
            <a:br>
              <a:rPr lang="en-US" sz="3200" b="1" dirty="0">
                <a:ea typeface="Calibri Light"/>
                <a:cs typeface="Calibri Light"/>
              </a:rPr>
            </a:br>
            <a:br>
              <a:rPr lang="en-US" sz="3200" b="1" dirty="0">
                <a:ea typeface="Calibri Light"/>
                <a:cs typeface="Calibri Light"/>
              </a:rPr>
            </a:br>
            <a:endParaRPr lang="en-US" sz="3200" b="1" dirty="0">
              <a:solidFill>
                <a:srgbClr val="000000"/>
              </a:solidFill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67372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D2627F-280D-E362-7CEA-3BC372D94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300ACA1-4C65-4F60-B139-EA3F53C9C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518"/>
            <a:ext cx="12188952" cy="3490956"/>
            <a:chOff x="651279" y="598259"/>
            <a:chExt cx="10889442" cy="5680742"/>
          </a:xfrm>
        </p:grpSpPr>
        <p:sp>
          <p:nvSpPr>
            <p:cNvPr id="50" name="Color">
              <a:extLst>
                <a:ext uri="{FF2B5EF4-FFF2-40B4-BE49-F238E27FC236}">
                  <a16:creationId xmlns:a16="http://schemas.microsoft.com/office/drawing/2014/main" id="{B79F55E3-994C-4E20-85AB-669EB4A11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Color">
              <a:extLst>
                <a:ext uri="{FF2B5EF4-FFF2-40B4-BE49-F238E27FC236}">
                  <a16:creationId xmlns:a16="http://schemas.microsoft.com/office/drawing/2014/main" id="{18ED73C6-80DF-4327-90E0-7F3F428C7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61D6C67-5950-38D0-6390-ADCE691AF6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056" r="-4" b="8510"/>
          <a:stretch>
            <a:fillRect/>
          </a:stretch>
        </p:blipFill>
        <p:spPr>
          <a:xfrm>
            <a:off x="6803647" y="1065276"/>
            <a:ext cx="4730214" cy="2363724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6A15A6C-BB32-BEEC-9107-AC87EDCB6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94302"/>
          </a:xfrm>
        </p:spPr>
        <p:txBody>
          <a:bodyPr anchor="b">
            <a:normAutofit/>
          </a:bodyPr>
          <a:lstStyle/>
          <a:p>
            <a:br>
              <a:rPr lang="en-US" sz="2600" dirty="0">
                <a:solidFill>
                  <a:schemeClr val="bg1"/>
                </a:solidFill>
              </a:rPr>
            </a:br>
            <a:br>
              <a:rPr lang="en-US" sz="2600" dirty="0">
                <a:solidFill>
                  <a:schemeClr val="bg1"/>
                </a:solidFill>
              </a:rPr>
            </a:br>
            <a:r>
              <a:rPr lang="en-US" sz="2600" b="1" dirty="0">
                <a:solidFill>
                  <a:schemeClr val="bg1"/>
                </a:solidFill>
              </a:rPr>
              <a:t>Assembly Theme this week</a:t>
            </a:r>
            <a:br>
              <a:rPr lang="en-US" sz="2600" b="1" dirty="0">
                <a:solidFill>
                  <a:schemeClr val="bg1"/>
                </a:solidFill>
              </a:rPr>
            </a:br>
            <a:r>
              <a:rPr lang="en-US" sz="2600" b="1" dirty="0">
                <a:solidFill>
                  <a:srgbClr val="FF0000"/>
                </a:solidFill>
              </a:rPr>
              <a:t>School Values: Resilience, Courage &amp; Curiosity</a:t>
            </a:r>
            <a:br>
              <a:rPr lang="en-US" sz="2600" b="1" dirty="0">
                <a:solidFill>
                  <a:schemeClr val="bg1"/>
                </a:solidFill>
              </a:rPr>
            </a:br>
            <a:r>
              <a:rPr lang="en-US" sz="2600" b="1" dirty="0">
                <a:solidFill>
                  <a:schemeClr val="bg1"/>
                </a:solidFill>
              </a:rPr>
              <a:t>Thinking about Moving On or Moving Up!</a:t>
            </a:r>
            <a:br>
              <a:rPr lang="en-US" sz="2600" dirty="0">
                <a:solidFill>
                  <a:schemeClr val="bg1"/>
                </a:solidFill>
              </a:rPr>
            </a:br>
            <a:endParaRPr lang="en-GB" sz="26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4ACC6-283C-4E32-A9CE-A7EC4D93E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015" y="3799068"/>
            <a:ext cx="10061611" cy="27607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800" i="1" dirty="0">
                <a:solidFill>
                  <a:srgbClr val="FF0000"/>
                </a:solidFill>
              </a:rPr>
              <a:t>This Wednesday we will all visit our new classroom and spend the morning with </a:t>
            </a:r>
            <a:r>
              <a:rPr lang="en-GB" sz="1800" i="1">
                <a:solidFill>
                  <a:srgbClr val="FF0000"/>
                </a:solidFill>
              </a:rPr>
              <a:t>next year’s </a:t>
            </a:r>
            <a:r>
              <a:rPr lang="en-GB" sz="1800" i="1" dirty="0">
                <a:solidFill>
                  <a:srgbClr val="FF0000"/>
                </a:solidFill>
              </a:rPr>
              <a:t>class teacher</a:t>
            </a:r>
          </a:p>
          <a:p>
            <a:pPr marL="0" indent="0">
              <a:buNone/>
            </a:pPr>
            <a:r>
              <a:rPr lang="en-GB" sz="1800" i="1" dirty="0">
                <a:solidFill>
                  <a:srgbClr val="FF0000"/>
                </a:solidFill>
              </a:rPr>
              <a:t>Think about…..</a:t>
            </a:r>
          </a:p>
          <a:p>
            <a:pPr marL="0" indent="0">
              <a:buNone/>
            </a:pPr>
            <a:r>
              <a:rPr lang="en-GB" sz="1800" i="1" dirty="0">
                <a:solidFill>
                  <a:srgbClr val="7030A0"/>
                </a:solidFill>
              </a:rPr>
              <a:t>What questions can you Orally rehearse for Wednesday- or write some down.</a:t>
            </a:r>
          </a:p>
          <a:p>
            <a:pPr marL="0" indent="0">
              <a:buNone/>
            </a:pPr>
            <a:r>
              <a:rPr lang="en-GB" sz="1800" i="1" dirty="0">
                <a:solidFill>
                  <a:srgbClr val="FF0000"/>
                </a:solidFill>
              </a:rPr>
              <a:t>It’s natural to be nervous or worried about a change.  What can you do to help each other through a change or transition?  </a:t>
            </a:r>
          </a:p>
          <a:p>
            <a:pPr marL="0" indent="0">
              <a:buNone/>
            </a:pPr>
            <a:r>
              <a:rPr lang="en-GB" sz="1800" i="1" dirty="0">
                <a:solidFill>
                  <a:srgbClr val="FF0000"/>
                </a:solidFill>
              </a:rPr>
              <a:t>Can you practice your good ideas this week and next week- for dojo rewards.  Tell your new teacher about it.</a:t>
            </a:r>
          </a:p>
          <a:p>
            <a:pPr marL="0" indent="0">
              <a:buNone/>
            </a:pPr>
            <a:r>
              <a:rPr lang="en-GB" sz="1800" i="1" dirty="0">
                <a:solidFill>
                  <a:srgbClr val="7030A0"/>
                </a:solidFill>
              </a:rPr>
              <a:t>Look out for someone who may be feeling anxious- and try to help.  School Value: Resilience, Courage.</a:t>
            </a:r>
          </a:p>
          <a:p>
            <a:pPr marL="0" indent="0">
              <a:buNone/>
            </a:pPr>
            <a:endParaRPr lang="en-GB" sz="1800" i="1" dirty="0">
              <a:solidFill>
                <a:srgbClr val="FF0000"/>
              </a:solidFill>
            </a:endParaRPr>
          </a:p>
        </p:txBody>
      </p:sp>
      <p:sp>
        <p:nvSpPr>
          <p:cNvPr id="5" name="AutoShape 2" descr="Happy Father's Day 2026: Date, Celebrations, History &amp; Gifts Ideas">
            <a:extLst>
              <a:ext uri="{FF2B5EF4-FFF2-40B4-BE49-F238E27FC236}">
                <a16:creationId xmlns:a16="http://schemas.microsoft.com/office/drawing/2014/main" id="{49ABCE72-A05B-A4FE-D240-DB193ED79F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677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46DA78-D524-B97E-E32F-21321680B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2800" b="1" dirty="0">
                <a:solidFill>
                  <a:srgbClr val="7030A0"/>
                </a:solidFill>
              </a:rPr>
              <a:t>What’s happening at Ward End this week?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06B01-6455-0763-3637-C371F3E9E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4" y="2872899"/>
            <a:ext cx="4684886" cy="3779560"/>
          </a:xfrm>
        </p:spPr>
        <p:txBody>
          <a:bodyPr>
            <a:normAutofit lnSpcReduction="10000"/>
          </a:bodyPr>
          <a:lstStyle/>
          <a:p>
            <a:r>
              <a:rPr lang="en-GB" sz="1500" b="1" dirty="0">
                <a:solidFill>
                  <a:srgbClr val="00B050"/>
                </a:solidFill>
              </a:rPr>
              <a:t>Cannock Chase trip  -Year 5</a:t>
            </a:r>
          </a:p>
          <a:p>
            <a:r>
              <a:rPr lang="en-GB" sz="1500" b="1" dirty="0"/>
              <a:t>Drum Group performance for parents on Tuesday</a:t>
            </a:r>
          </a:p>
          <a:p>
            <a:r>
              <a:rPr lang="en-GB" sz="1500" b="1" dirty="0">
                <a:solidFill>
                  <a:srgbClr val="00B050"/>
                </a:solidFill>
              </a:rPr>
              <a:t>Reception, Y1, Y2 and Owls Sports Day on Wednesday</a:t>
            </a:r>
          </a:p>
          <a:p>
            <a:r>
              <a:rPr lang="en-GB" sz="1500" b="1" dirty="0"/>
              <a:t>Transition Day for everyone on Wednesday</a:t>
            </a:r>
          </a:p>
          <a:p>
            <a:r>
              <a:rPr lang="en-GB" sz="1500" b="1" dirty="0">
                <a:solidFill>
                  <a:srgbClr val="00B050"/>
                </a:solidFill>
              </a:rPr>
              <a:t>Summer Fair on Thursday.</a:t>
            </a:r>
          </a:p>
          <a:p>
            <a:r>
              <a:rPr lang="en-GB" sz="1500" b="1" dirty="0"/>
              <a:t>Y1 Think Tank visit on Friday</a:t>
            </a:r>
          </a:p>
          <a:p>
            <a:r>
              <a:rPr lang="en-GB" sz="1500" b="1" dirty="0">
                <a:solidFill>
                  <a:srgbClr val="00B050"/>
                </a:solidFill>
              </a:rPr>
              <a:t>Guitars performance on Friday</a:t>
            </a:r>
          </a:p>
          <a:p>
            <a:r>
              <a:rPr lang="en-GB" sz="1500" b="1" dirty="0"/>
              <a:t>Year 3 &amp; 4 – your Sports Day is being re arranged…. News to follow.</a:t>
            </a:r>
          </a:p>
          <a:p>
            <a:r>
              <a:rPr lang="en-GB" sz="1600" dirty="0">
                <a:solidFill>
                  <a:srgbClr val="FF0000"/>
                </a:solidFill>
              </a:rPr>
              <a:t>Reminder to buy your raffle tickets every morning in the school playground, raffle is drawn at the Summer Fair this Thursday!</a:t>
            </a:r>
          </a:p>
          <a:p>
            <a:r>
              <a:rPr lang="en-GB" sz="1600" dirty="0">
                <a:solidFill>
                  <a:srgbClr val="FF0000"/>
                </a:solidFill>
              </a:rPr>
              <a:t>£1 per strip of 5 tickets</a:t>
            </a:r>
          </a:p>
          <a:p>
            <a:endParaRPr lang="en-GB" sz="1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4FBB78-7F6A-7709-B998-21222ABF01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757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BF862-E63A-525F-5786-4D4163038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37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9F2BEA-CC0A-5D94-29D0-CDA9F9C33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07" name="Rectangle 310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C419AB-EF9F-5ABF-C224-E86B60B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4200"/>
              <a:t>What’s happening this week?</a:t>
            </a:r>
          </a:p>
        </p:txBody>
      </p:sp>
      <p:sp>
        <p:nvSpPr>
          <p:cNvPr id="310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A9D37-3886-13A2-135B-DA3DD4888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GB" sz="2200" dirty="0"/>
              <a:t>Year 5 are visiting Cannock Chase to go Orienteering </a:t>
            </a:r>
          </a:p>
          <a:p>
            <a:r>
              <a:rPr lang="en-GB" sz="2200" dirty="0"/>
              <a:t>(this photo is Cannock Chase)</a:t>
            </a:r>
          </a:p>
          <a:p>
            <a:r>
              <a:rPr lang="en-GB" sz="2200" dirty="0"/>
              <a:t>Can you find out what Orienteering is?</a:t>
            </a:r>
          </a:p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15FEF9-B621-6854-3DD3-E2C1AE7C06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22" r="13064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AutoShape 2" descr="How Weston-super-Mare keeps donkey tradition alive by the seaside ...">
            <a:extLst>
              <a:ext uri="{FF2B5EF4-FFF2-40B4-BE49-F238E27FC236}">
                <a16:creationId xmlns:a16="http://schemas.microsoft.com/office/drawing/2014/main" id="{68BC8265-D887-40A5-06BF-5FFE6D1B6A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58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48F64AA-5BE2-4280-BEFA-DC288118F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1020D3-60B5-060E-2100-F441C07490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318" r="2" b="10227"/>
          <a:stretch>
            <a:fillRect/>
          </a:stretch>
        </p:blipFill>
        <p:spPr>
          <a:xfrm>
            <a:off x="20" y="2"/>
            <a:ext cx="7534620" cy="4197368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867B91-557E-9445-B4B6-46C2F34F07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96" r="21073" b="3"/>
          <a:stretch>
            <a:fillRect/>
          </a:stretch>
        </p:blipFill>
        <p:spPr>
          <a:xfrm>
            <a:off x="7653536" y="1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8B3FDE-B9E3-5145-8228-7642DFE5E4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2070" r="-1" b="14049"/>
          <a:stretch>
            <a:fillRect/>
          </a:stretch>
        </p:blipFill>
        <p:spPr>
          <a:xfrm>
            <a:off x="1" y="4316255"/>
            <a:ext cx="6836850" cy="2541737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151A69-67EB-6763-DA3D-0838BDAE9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96130"/>
            <a:ext cx="5505814" cy="245436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Here are some clues</a:t>
            </a:r>
            <a:r>
              <a:rPr lang="en-US" dirty="0"/>
              <a:t>. T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ry to explain your thoughts in a sentence to a friend.</a:t>
            </a:r>
          </a:p>
        </p:txBody>
      </p:sp>
    </p:spTree>
    <p:extLst>
      <p:ext uri="{BB962C8B-B14F-4D97-AF65-F5344CB8AC3E}">
        <p14:creationId xmlns:p14="http://schemas.microsoft.com/office/powerpoint/2010/main" val="1549215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5994" y="-5310547"/>
            <a:ext cx="1580014" cy="12192002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0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3099E6-2E93-0770-FCEA-46836872C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288404"/>
            <a:ext cx="7170656" cy="97744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Try these new titles. Click link to watch the children’s book awards clip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3ACB9C-A813-7808-967E-9AF1F41E2325}"/>
              </a:ext>
            </a:extLst>
          </p:cNvPr>
          <p:cNvSpPr txBox="1"/>
          <p:nvPr/>
        </p:nvSpPr>
        <p:spPr>
          <a:xfrm>
            <a:off x="8536577" y="199287"/>
            <a:ext cx="3226526" cy="11556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rgbClr val="FFFFFF"/>
                </a:solidFill>
              </a:rPr>
              <a:t>https://youtu.be/46lCRcpFfX8?si=E_2AdQqKDuIbMnYq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851155-D910-20A5-E6AB-CCD9A04B4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625" y="2449281"/>
            <a:ext cx="2142635" cy="3526972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F7DE82-70A6-6206-D885-7F3DD653C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49734" y="2449281"/>
            <a:ext cx="2292531" cy="35269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7BCE8E-4517-2A9F-7E4F-3F05D3C27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0740" y="2449281"/>
            <a:ext cx="2310166" cy="352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98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597feb0-90a3-4dd7-bd7b-e801c828512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E25F596F89646A99DB622F3CB21E8" ma:contentTypeVersion="15" ma:contentTypeDescription="Create a new document." ma:contentTypeScope="" ma:versionID="f83ebc7cb7c56f7ec4efc3fa45b90e44">
  <xsd:schema xmlns:xsd="http://www.w3.org/2001/XMLSchema" xmlns:xs="http://www.w3.org/2001/XMLSchema" xmlns:p="http://schemas.microsoft.com/office/2006/metadata/properties" xmlns:ns3="8597feb0-90a3-4dd7-bd7b-e801c8285120" xmlns:ns4="44639eb9-4e59-423c-9035-d8b13c163b16" targetNamespace="http://schemas.microsoft.com/office/2006/metadata/properties" ma:root="true" ma:fieldsID="cc5e8d29b02e3f3be03327e20349318a" ns3:_="" ns4:_="">
    <xsd:import namespace="8597feb0-90a3-4dd7-bd7b-e801c8285120"/>
    <xsd:import namespace="44639eb9-4e59-423c-9035-d8b13c163b1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97feb0-90a3-4dd7-bd7b-e801c82851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39eb9-4e59-423c-9035-d8b13c163b1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6D64C7-25B4-4039-AC96-5EFDDB852A79}">
  <ds:schemaRefs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44639eb9-4e59-423c-9035-d8b13c163b16"/>
    <ds:schemaRef ds:uri="8597feb0-90a3-4dd7-bd7b-e801c8285120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CED1361-54F1-4942-988A-8FA61F5D70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A97A6F-4CE9-4FA8-9EB3-8D63EBF47A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97feb0-90a3-4dd7-bd7b-e801c8285120"/>
    <ds:schemaRef ds:uri="44639eb9-4e59-423c-9035-d8b13c163b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508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Univers LT Pro 45 Light</vt:lpstr>
      <vt:lpstr>Univers LT Pro 85 XBlack</vt:lpstr>
      <vt:lpstr>office theme</vt:lpstr>
      <vt:lpstr>           </vt:lpstr>
      <vt:lpstr>PowerPoint Presentation</vt:lpstr>
      <vt:lpstr>    Attendance was low last week due to us being closed for 2 days     No attendance charts to share this week. Discuss -How many more stars on your door, do you need for a class reward for over 95%  Could you gain your prize in the next 3 weeks?     </vt:lpstr>
      <vt:lpstr>  Assembly Theme this week School Values: Resilience, Courage &amp; Curiosity Thinking about Moving On or Moving Up! </vt:lpstr>
      <vt:lpstr>What’s happening at Ward End this week?</vt:lpstr>
      <vt:lpstr>PowerPoint Presentation</vt:lpstr>
      <vt:lpstr>What’s happening this week?</vt:lpstr>
      <vt:lpstr>Here are some clues. Try to explain your thoughts in a sentence to a friend.</vt:lpstr>
      <vt:lpstr>Try these new titles. Click link to watch the children’s book awards clip</vt:lpstr>
      <vt:lpstr>PowerPoint Presentation</vt:lpstr>
      <vt:lpstr>PowerPoint Presentation</vt:lpstr>
      <vt:lpstr>Walk to School Competition weeks.  Value: Resilience</vt:lpstr>
      <vt:lpstr>Well done Year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Chahal</dc:creator>
  <cp:lastModifiedBy>Rachel Chahal</cp:lastModifiedBy>
  <cp:revision>851</cp:revision>
  <dcterms:created xsi:type="dcterms:W3CDTF">2023-08-18T11:35:42Z</dcterms:created>
  <dcterms:modified xsi:type="dcterms:W3CDTF">2026-06-28T19:44:38Z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0x010100500E25F596F89646A99DB622F3CB21E8</vt:lpwstr>
  </property>
  <property fmtid="{D5CDD505-2E9C-101B-9397-08002B2CF9AE}" pid="3" name="MediaServiceImageTags">
    <vt:lpwstr/>
  </property>
  <property fmtid="{D5CDD505-2E9C-101B-9397-08002B2CF9AE}" pid="4" name="MSIP_Label_ccc32323-9d43-4a55-a5ab-d83ec7acf88f_Enabled">
    <vt:lpwstr>true</vt:lpwstr>
  </property>
  <property fmtid="{D5CDD505-2E9C-101B-9397-08002B2CF9AE}" pid="5" name="MSIP_Label_ccc32323-9d43-4a55-a5ab-d83ec7acf88f_SetDate">
    <vt:lpwstr>2026-01-05T17:29:37Z</vt:lpwstr>
  </property>
  <property fmtid="{D5CDD505-2E9C-101B-9397-08002B2CF9AE}" pid="6" name="MSIP_Label_ccc32323-9d43-4a55-a5ab-d83ec7acf88f_Method">
    <vt:lpwstr>Standard</vt:lpwstr>
  </property>
  <property fmtid="{D5CDD505-2E9C-101B-9397-08002B2CF9AE}" pid="7" name="MSIP_Label_ccc32323-9d43-4a55-a5ab-d83ec7acf88f_Name">
    <vt:lpwstr>General</vt:lpwstr>
  </property>
  <property fmtid="{D5CDD505-2E9C-101B-9397-08002B2CF9AE}" pid="8" name="MSIP_Label_ccc32323-9d43-4a55-a5ab-d83ec7acf88f_SiteId">
    <vt:lpwstr>015d0175-e649-4f46-92f6-da84eecd3c60</vt:lpwstr>
  </property>
  <property fmtid="{D5CDD505-2E9C-101B-9397-08002B2CF9AE}" pid="9" name="MSIP_Label_ccc32323-9d43-4a55-a5ab-d83ec7acf88f_ActionId">
    <vt:lpwstr>ca284719-f976-42d6-bb87-e444827fe44e</vt:lpwstr>
  </property>
  <property fmtid="{D5CDD505-2E9C-101B-9397-08002B2CF9AE}" pid="10" name="MSIP_Label_ccc32323-9d43-4a55-a5ab-d83ec7acf88f_ContentBits">
    <vt:lpwstr>0</vt:lpwstr>
  </property>
  <property fmtid="{D5CDD505-2E9C-101B-9397-08002B2CF9AE}" pid="11" name="MSIP_Label_ccc32323-9d43-4a55-a5ab-d83ec7acf88f_Tag">
    <vt:lpwstr>10, 3, 0, 1</vt:lpwstr>
  </property>
</Properties>
</file>