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91" r:id="rId12"/>
    <p:sldId id="603" r:id="rId13"/>
    <p:sldId id="596" r:id="rId14"/>
    <p:sldId id="602" r:id="rId15"/>
    <p:sldId id="604" r:id="rId16"/>
    <p:sldId id="606" r:id="rId17"/>
    <p:sldId id="410" r:id="rId18"/>
    <p:sldId id="411" r:id="rId19"/>
    <p:sldId id="400" r:id="rId20"/>
    <p:sldId id="60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5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15/06/2026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8th  June 2026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F0796-5E7C-B067-08D1-280EC664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151" y="351832"/>
            <a:ext cx="2476881" cy="24104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C55F9B-055B-E0BF-6D5C-2A056D852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195" y="38455"/>
            <a:ext cx="3945815" cy="39458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6C02E1-DEB3-88D0-DF7F-EEE88D0FB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103" y="3660429"/>
            <a:ext cx="6123087" cy="281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15 classes over 95% this week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  1 class 100%  yeah!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Keep working hard </a:t>
            </a:r>
            <a:r>
              <a:rPr lang="en-US" sz="3200" b="1" i="1" dirty="0">
                <a:ea typeface="Calibri Light"/>
                <a:cs typeface="Calibri Light"/>
              </a:rPr>
              <a:t>to be in school every day.</a:t>
            </a: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i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414379"/>
              </p:ext>
            </p:extLst>
          </p:nvPr>
        </p:nvGraphicFramePr>
        <p:xfrm>
          <a:off x="659374" y="1238848"/>
          <a:ext cx="8395174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63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34805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363305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315123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087512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18796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1262270">
                  <a:extLst>
                    <a:ext uri="{9D8B030D-6E8A-4147-A177-3AD203B41FA5}">
                      <a16:colId xmlns:a16="http://schemas.microsoft.com/office/drawing/2014/main" val="4261123074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445287"/>
              </p:ext>
            </p:extLst>
          </p:nvPr>
        </p:nvGraphicFramePr>
        <p:xfrm>
          <a:off x="825029" y="1391551"/>
          <a:ext cx="7990980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762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72916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4674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20140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20140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8245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57828">
                  <a:extLst>
                    <a:ext uri="{9D8B030D-6E8A-4147-A177-3AD203B41FA5}">
                      <a16:colId xmlns:a16="http://schemas.microsoft.com/office/drawing/2014/main" val="2205815618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736B675-25CD-40B8-8F48-EE7448DE5813}"/>
              </a:ext>
            </a:extLst>
          </p:cNvPr>
          <p:cNvSpPr/>
          <p:nvPr/>
        </p:nvSpPr>
        <p:spPr>
          <a:xfrm>
            <a:off x="2186608" y="3429000"/>
            <a:ext cx="556591" cy="49695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228527"/>
              </p:ext>
            </p:extLst>
          </p:nvPr>
        </p:nvGraphicFramePr>
        <p:xfrm>
          <a:off x="825027" y="1391551"/>
          <a:ext cx="8895444" cy="54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5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87295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74820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324804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182799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15591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1155916">
                  <a:extLst>
                    <a:ext uri="{9D8B030D-6E8A-4147-A177-3AD203B41FA5}">
                      <a16:colId xmlns:a16="http://schemas.microsoft.com/office/drawing/2014/main" val="1758397336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498946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665628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lowchart: Document 47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83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087C8-129E-4187-647A-480B2FB1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Well done</a:t>
            </a: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4.3 </a:t>
            </a: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100%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0D58C6-153E-73B4-54EC-5C0CE13F1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9443" y="640080"/>
            <a:ext cx="5681666" cy="5681666"/>
          </a:xfrm>
          <a:prstGeom prst="rect">
            <a:avLst/>
          </a:prstGeom>
        </p:spPr>
      </p:pic>
      <p:sp>
        <p:nvSpPr>
          <p:cNvPr id="5" name="AutoShape 2" descr="Congratulations Animated Gif Free">
            <a:extLst>
              <a:ext uri="{FF2B5EF4-FFF2-40B4-BE49-F238E27FC236}">
                <a16:creationId xmlns:a16="http://schemas.microsoft.com/office/drawing/2014/main" id="{D0E44715-7FD3-D35A-B537-51A8C41DCB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98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29107A-8E12-E39F-6347-CD4AF13B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Attendance award certificates this week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1AF63-9DC8-3745-E8B7-5B9053883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5064981" cy="3508023"/>
          </a:xfrm>
        </p:spPr>
        <p:txBody>
          <a:bodyPr>
            <a:normAutofit/>
          </a:bodyPr>
          <a:lstStyle/>
          <a:p>
            <a:r>
              <a:rPr lang="en-GB" sz="2000" dirty="0"/>
              <a:t>If your attendance was 95% or above for last half term ( April- May) you will receive a certificate this week.</a:t>
            </a:r>
          </a:p>
          <a:p>
            <a:r>
              <a:rPr lang="en-GB" sz="2000" dirty="0"/>
              <a:t>Remember you have a chance to earn a certificate every half term- 6 half terms a year.</a:t>
            </a:r>
          </a:p>
          <a:p>
            <a:r>
              <a:rPr lang="en-GB" sz="2000" dirty="0"/>
              <a:t>Attendance celebrations for April- May to follow. </a:t>
            </a:r>
          </a:p>
          <a:p>
            <a:r>
              <a:rPr lang="en-GB" sz="2000" dirty="0"/>
              <a:t> Do you have any ideas for our attendance celebrations please?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DA0AE-B942-BEED-E115-CB788896B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6780"/>
          <a:stretch>
            <a:fillRect/>
          </a:stretch>
        </p:blipFill>
        <p:spPr>
          <a:xfrm>
            <a:off x="5641086" y="10"/>
            <a:ext cx="6549391" cy="652960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4142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2627F-280D-E362-7CEA-3BC372D9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300ACA1-4C65-4F60-B139-EA3F53C9C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18"/>
            <a:ext cx="12188952" cy="3490956"/>
            <a:chOff x="651279" y="598259"/>
            <a:chExt cx="10889442" cy="5680742"/>
          </a:xfrm>
        </p:grpSpPr>
        <p:sp>
          <p:nvSpPr>
            <p:cNvPr id="50" name="Color">
              <a:extLst>
                <a:ext uri="{FF2B5EF4-FFF2-40B4-BE49-F238E27FC236}">
                  <a16:creationId xmlns:a16="http://schemas.microsoft.com/office/drawing/2014/main" id="{B79F55E3-994C-4E20-85AB-669EB4A11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Color">
              <a:extLst>
                <a:ext uri="{FF2B5EF4-FFF2-40B4-BE49-F238E27FC236}">
                  <a16:creationId xmlns:a16="http://schemas.microsoft.com/office/drawing/2014/main" id="{18ED73C6-80DF-4327-90E0-7F3F428C7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1D6C67-5950-38D0-6390-ADCE691A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6" r="-4" b="8510"/>
          <a:stretch>
            <a:fillRect/>
          </a:stretch>
        </p:blipFill>
        <p:spPr>
          <a:xfrm>
            <a:off x="6803647" y="1065276"/>
            <a:ext cx="4730214" cy="2363724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A15A6C-BB32-BEEC-9107-AC87EDCB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br>
              <a:rPr lang="en-US" sz="2600" dirty="0">
                <a:solidFill>
                  <a:schemeClr val="bg1"/>
                </a:solidFill>
              </a:rPr>
            </a:b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Assembly Theme this week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British Value:-</a:t>
            </a: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Rule of Law ( our Rights)</a:t>
            </a:r>
            <a:br>
              <a:rPr lang="en-US" sz="2600" dirty="0">
                <a:solidFill>
                  <a:schemeClr val="bg1"/>
                </a:solidFill>
              </a:rPr>
            </a:br>
            <a:endParaRPr lang="en-GB" sz="2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4ACC6-283C-4E32-A9CE-A7EC4D93E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9888243" cy="26511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i="1" dirty="0">
                <a:solidFill>
                  <a:schemeClr val="tx2"/>
                </a:solidFill>
              </a:rPr>
              <a:t>Discuss with a friend….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What are your Rights?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Which UNICEF rights can you remember?  Which do you feel are most important?</a:t>
            </a:r>
          </a:p>
          <a:p>
            <a:pPr marL="0" indent="0">
              <a:buNone/>
            </a:pPr>
            <a:endParaRPr lang="en-GB" sz="18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1800" i="1" dirty="0">
                <a:solidFill>
                  <a:srgbClr val="FF0000"/>
                </a:solidFill>
              </a:rPr>
              <a:t>School Aims: Be Ready, Be Safe, Be Kind.</a:t>
            </a:r>
          </a:p>
        </p:txBody>
      </p:sp>
    </p:spTree>
    <p:extLst>
      <p:ext uri="{BB962C8B-B14F-4D97-AF65-F5344CB8AC3E}">
        <p14:creationId xmlns:p14="http://schemas.microsoft.com/office/powerpoint/2010/main" val="3890677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4E934-0656-EB7D-FDA8-F16AE25F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/>
              <a:t>New School Dinner Menus start on Friday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D39FD-04F9-7BC3-DBE0-76201E3B8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700"/>
              <a:t>With 2 types of pizza</a:t>
            </a:r>
          </a:p>
          <a:p>
            <a:r>
              <a:rPr lang="en-GB" sz="1700"/>
              <a:t>Taco Tuesday</a:t>
            </a:r>
          </a:p>
          <a:p>
            <a:r>
              <a:rPr lang="en-GB" sz="1700"/>
              <a:t>Chicken Tika curry</a:t>
            </a:r>
          </a:p>
          <a:p>
            <a:r>
              <a:rPr lang="en-GB" sz="1700"/>
              <a:t>Lamb curry</a:t>
            </a:r>
          </a:p>
          <a:p>
            <a:r>
              <a:rPr lang="en-GB" sz="1700"/>
              <a:t>New chicken wraps</a:t>
            </a:r>
          </a:p>
          <a:p>
            <a:r>
              <a:rPr lang="en-GB" sz="1700"/>
              <a:t>Vegetarian Lasagne.</a:t>
            </a:r>
          </a:p>
          <a:p>
            <a:endParaRPr lang="en-GB" sz="1700"/>
          </a:p>
          <a:p>
            <a:r>
              <a:rPr lang="en-GB" sz="1700"/>
              <a:t>Have a look at the new menu.  Thank you for the pupils who helped with new suggestions.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1BB2D-7812-38CC-D618-0C62B27C73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67" r="2326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10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2F93E9-B440-2A94-BFDB-126E2F6012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86" r="-2" b="13780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8A8E6-8E8A-E81C-D814-9A5CAA887A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20" r="-2" b="21506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11CD2D-C894-07D1-3854-407EC342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en-GB" sz="3400"/>
              <a:t>What’s happening this week?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C0B71-DB12-6D50-AAC1-4F5B8A89F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r>
              <a:rPr lang="en-GB" sz="2000" dirty="0"/>
              <a:t>Year 6 are visiting Stratford on Avon to explore History and the Geography of the town- Rivers and canals.</a:t>
            </a:r>
          </a:p>
          <a:p>
            <a:endParaRPr lang="en-GB" sz="2000" dirty="0"/>
          </a:p>
          <a:p>
            <a:r>
              <a:rPr lang="en-GB" sz="2000" dirty="0"/>
              <a:t>Year 4 are visiting The Islamic presentation Centre in Birmingham.</a:t>
            </a:r>
          </a:p>
          <a:p>
            <a:endParaRPr lang="en-GB" sz="2000" dirty="0"/>
          </a:p>
          <a:p>
            <a:r>
              <a:rPr lang="en-GB" sz="2000" dirty="0"/>
              <a:t>Reception are visiting Ash End Farm</a:t>
            </a:r>
          </a:p>
        </p:txBody>
      </p:sp>
    </p:spTree>
    <p:extLst>
      <p:ext uri="{BB962C8B-B14F-4D97-AF65-F5344CB8AC3E}">
        <p14:creationId xmlns:p14="http://schemas.microsoft.com/office/powerpoint/2010/main" val="2341312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1098D6-F07C-6201-C5D3-0C9B4BD58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0"/>
            <a:ext cx="10515600" cy="18400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Great fun at cooking club!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E09C98-D45A-144F-4408-16525E05F8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6" r="18964" b="3"/>
          <a:stretch>
            <a:fillRect/>
          </a:stretch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9D5085-944A-286F-B0E7-0C4D3A7AAF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9" r="21461" b="3"/>
          <a:stretch>
            <a:fillRect/>
          </a:stretch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FDDF81-9C61-2201-90D9-738FA2462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" r="42272" b="3"/>
          <a:stretch>
            <a:fillRect/>
          </a:stretch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1D0D8-078E-2B24-2FDB-7976E3D590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6" r="12574" b="3"/>
          <a:stretch>
            <a:fillRect/>
          </a:stretch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08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FC2D4-A850-BB85-5EB2-52F7B7A44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GB" dirty="0"/>
              <a:t>Well done Year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6D5EF-68A3-2030-68CF-7098D0BE6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r>
              <a:rPr lang="en-GB" dirty="0"/>
              <a:t>We all completed a times tables test last week</a:t>
            </a:r>
          </a:p>
          <a:p>
            <a:r>
              <a:rPr lang="en-GB" dirty="0"/>
              <a:t>Lots of hard work, and everyone did really well!</a:t>
            </a:r>
          </a:p>
          <a:p>
            <a:r>
              <a:rPr lang="en-GB" dirty="0"/>
              <a:t>X tables are a life skill, we use them everyday.</a:t>
            </a:r>
          </a:p>
          <a:p>
            <a:endParaRPr lang="en-GB" dirty="0"/>
          </a:p>
          <a:p>
            <a:r>
              <a:rPr lang="en-GB" i="1" dirty="0">
                <a:solidFill>
                  <a:srgbClr val="7030A0"/>
                </a:solidFill>
              </a:rPr>
              <a:t>Value: Perseverance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8C2283-3A97-B520-6C99-59221FBE59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40" r="1" b="1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F0E9ED-C65A-59EA-C5FA-88CA0F2CB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15" r="13079" b="1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1809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4639eb9-4e59-423c-9035-d8b13c163b16"/>
    <ds:schemaRef ds:uri="8597feb0-90a3-4dd7-bd7b-e801c8285120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536</Words>
  <Application>Microsoft Office PowerPoint</Application>
  <PresentationFormat>Widescreen</PresentationFormat>
  <Paragraphs>174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          </vt:lpstr>
      <vt:lpstr>PowerPoint Presentation</vt:lpstr>
      <vt:lpstr>    15 classes over 95% this week     1 class 100%  yeah! Well done! 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Well done  4.3   100%</vt:lpstr>
      <vt:lpstr>Attendance award certificates this week</vt:lpstr>
      <vt:lpstr>  Assembly Theme this week British Value:- Rule of Law ( our Rights) </vt:lpstr>
      <vt:lpstr>New School Dinner Menus start on Friday</vt:lpstr>
      <vt:lpstr>What’s happening this week?</vt:lpstr>
      <vt:lpstr>Great fun at cooking club!</vt:lpstr>
      <vt:lpstr>PowerPoint Presentation</vt:lpstr>
      <vt:lpstr>PowerPoint Presentation</vt:lpstr>
      <vt:lpstr>Walk to School Competition weeks.  Value: Resilience</vt:lpstr>
      <vt:lpstr>Well done Year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848</cp:revision>
  <dcterms:created xsi:type="dcterms:W3CDTF">2023-08-18T11:35:42Z</dcterms:created>
  <dcterms:modified xsi:type="dcterms:W3CDTF">2026-06-15T11:13:56Z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