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50" r:id="rId5"/>
  </p:sldMasterIdLst>
  <p:notesMasterIdLst>
    <p:notesMasterId r:id="rId23"/>
  </p:notesMasterIdLst>
  <p:sldIdLst>
    <p:sldId id="378" r:id="rId6"/>
    <p:sldId id="263" r:id="rId7"/>
    <p:sldId id="258" r:id="rId8"/>
    <p:sldId id="397" r:id="rId9"/>
    <p:sldId id="264" r:id="rId10"/>
    <p:sldId id="404" r:id="rId11"/>
    <p:sldId id="278" r:id="rId12"/>
    <p:sldId id="286" r:id="rId13"/>
    <p:sldId id="322" r:id="rId14"/>
    <p:sldId id="320" r:id="rId15"/>
    <p:sldId id="321" r:id="rId16"/>
    <p:sldId id="323" r:id="rId17"/>
    <p:sldId id="395" r:id="rId18"/>
    <p:sldId id="401" r:id="rId19"/>
    <p:sldId id="403" r:id="rId20"/>
    <p:sldId id="406" r:id="rId21"/>
    <p:sldId id="64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86" dt="2026-09-12T15:48:47.112"/>
    <p1510:client id="{4E3CCAF3-0253-489D-BF30-91C110E2B0D6}" v="18" dt="2026-09-12T14:57:52.129"/>
    <p1510:client id="{F401ED36-9618-EB7B-B91E-05411F815554}" v="487" dt="2026-09-13T19:50:50.2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97241D-0DF2-4744-8B28-814E8F3A7EE5}" type="doc">
      <dgm:prSet loTypeId="urn:microsoft.com/office/officeart/2005/8/layout/hierarchy1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C2A3AC9A-5244-42F3-B800-7FCB68BF78F4}">
      <dgm:prSet/>
      <dgm:spPr/>
      <dgm:t>
        <a:bodyPr/>
        <a:lstStyle/>
        <a:p>
          <a:r>
            <a:rPr lang="en-GB" dirty="0"/>
            <a:t>How is your class doing?</a:t>
          </a:r>
          <a:endParaRPr lang="en-US" dirty="0"/>
        </a:p>
      </dgm:t>
    </dgm:pt>
    <dgm:pt modelId="{57E2F83D-3146-4F74-87B8-12E94DB0B365}" type="parTrans" cxnId="{FC98F421-2E9B-475B-AB97-5DA828208383}">
      <dgm:prSet/>
      <dgm:spPr/>
      <dgm:t>
        <a:bodyPr/>
        <a:lstStyle/>
        <a:p>
          <a:endParaRPr lang="en-US"/>
        </a:p>
      </dgm:t>
    </dgm:pt>
    <dgm:pt modelId="{196DF00B-ED92-49ED-B631-2B37F3D046C3}" type="sibTrans" cxnId="{FC98F421-2E9B-475B-AB97-5DA828208383}">
      <dgm:prSet/>
      <dgm:spPr/>
      <dgm:t>
        <a:bodyPr/>
        <a:lstStyle/>
        <a:p>
          <a:endParaRPr lang="en-US"/>
        </a:p>
      </dgm:t>
    </dgm:pt>
    <dgm:pt modelId="{C529DDC6-6F73-4809-BD4C-5966DF606B4C}">
      <dgm:prSet/>
      <dgm:spPr/>
      <dgm:t>
        <a:bodyPr/>
        <a:lstStyle/>
        <a:p>
          <a:r>
            <a:rPr lang="en-GB" dirty="0"/>
            <a:t>What ways can you think of to make sure everyone comes to school every day?</a:t>
          </a:r>
          <a:endParaRPr lang="en-US" dirty="0"/>
        </a:p>
      </dgm:t>
    </dgm:pt>
    <dgm:pt modelId="{4493DACD-063D-4AD7-A0C0-63357D71FC55}" type="parTrans" cxnId="{2B36530B-87FD-4880-9052-022E9D4E4ED1}">
      <dgm:prSet/>
      <dgm:spPr/>
      <dgm:t>
        <a:bodyPr/>
        <a:lstStyle/>
        <a:p>
          <a:endParaRPr lang="en-US"/>
        </a:p>
      </dgm:t>
    </dgm:pt>
    <dgm:pt modelId="{746924E9-372A-4BCD-AEE9-05EEB1844497}" type="sibTrans" cxnId="{2B36530B-87FD-4880-9052-022E9D4E4ED1}">
      <dgm:prSet/>
      <dgm:spPr/>
      <dgm:t>
        <a:bodyPr/>
        <a:lstStyle/>
        <a:p>
          <a:endParaRPr lang="en-US"/>
        </a:p>
      </dgm:t>
    </dgm:pt>
    <dgm:pt modelId="{AEA12229-FC57-4CAA-9F0E-B52CEFA4D80C}">
      <dgm:prSet custT="1"/>
      <dgm:spPr/>
      <dgm:t>
        <a:bodyPr/>
        <a:lstStyle/>
        <a:p>
          <a:r>
            <a:rPr lang="en-GB" sz="1400" b="1" dirty="0"/>
            <a:t>Can you say WHY this is important? Use the language of discussion.</a:t>
          </a:r>
        </a:p>
        <a:p>
          <a:r>
            <a:rPr lang="en-US" sz="1400" b="1" dirty="0"/>
            <a:t>I think………because…..</a:t>
          </a:r>
        </a:p>
      </dgm:t>
    </dgm:pt>
    <dgm:pt modelId="{374A6960-73C0-48DA-98A6-5BA9B0ABA8D4}" type="parTrans" cxnId="{A7C88E62-F3FF-4988-BB60-324232E5D05E}">
      <dgm:prSet/>
      <dgm:spPr/>
      <dgm:t>
        <a:bodyPr/>
        <a:lstStyle/>
        <a:p>
          <a:endParaRPr lang="en-US"/>
        </a:p>
      </dgm:t>
    </dgm:pt>
    <dgm:pt modelId="{E92D1585-9367-409E-B9A9-F19568EE05CF}" type="sibTrans" cxnId="{A7C88E62-F3FF-4988-BB60-324232E5D05E}">
      <dgm:prSet/>
      <dgm:spPr/>
      <dgm:t>
        <a:bodyPr/>
        <a:lstStyle/>
        <a:p>
          <a:endParaRPr lang="en-US"/>
        </a:p>
      </dgm:t>
    </dgm:pt>
    <dgm:pt modelId="{5BFA8250-75EE-4CAB-9BF9-AF58C1917374}" type="pres">
      <dgm:prSet presAssocID="{1797241D-0DF2-4744-8B28-814E8F3A7EE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D33F822-F7C5-480B-BDED-207CC1354DE0}" type="pres">
      <dgm:prSet presAssocID="{C2A3AC9A-5244-42F3-B800-7FCB68BF78F4}" presName="hierRoot1" presStyleCnt="0"/>
      <dgm:spPr/>
    </dgm:pt>
    <dgm:pt modelId="{B0F07089-73B7-4528-A066-98D39246439B}" type="pres">
      <dgm:prSet presAssocID="{C2A3AC9A-5244-42F3-B800-7FCB68BF78F4}" presName="composite" presStyleCnt="0"/>
      <dgm:spPr/>
    </dgm:pt>
    <dgm:pt modelId="{ED302151-32A7-4B08-97E8-85C7081033C0}" type="pres">
      <dgm:prSet presAssocID="{C2A3AC9A-5244-42F3-B800-7FCB68BF78F4}" presName="background" presStyleLbl="node0" presStyleIdx="0" presStyleCnt="3"/>
      <dgm:spPr/>
    </dgm:pt>
    <dgm:pt modelId="{DE3C2BAF-0C51-402B-9B8F-E2765B6659F0}" type="pres">
      <dgm:prSet presAssocID="{C2A3AC9A-5244-42F3-B800-7FCB68BF78F4}" presName="text" presStyleLbl="fgAcc0" presStyleIdx="0" presStyleCnt="3" custScaleX="146091" custScaleY="184323">
        <dgm:presLayoutVars>
          <dgm:chPref val="3"/>
        </dgm:presLayoutVars>
      </dgm:prSet>
      <dgm:spPr/>
    </dgm:pt>
    <dgm:pt modelId="{0897D86F-39AB-4292-BD4B-079C2D043912}" type="pres">
      <dgm:prSet presAssocID="{C2A3AC9A-5244-42F3-B800-7FCB68BF78F4}" presName="hierChild2" presStyleCnt="0"/>
      <dgm:spPr/>
    </dgm:pt>
    <dgm:pt modelId="{C815198E-78FD-410F-80CE-ACF818A05BF8}" type="pres">
      <dgm:prSet presAssocID="{C529DDC6-6F73-4809-BD4C-5966DF606B4C}" presName="hierRoot1" presStyleCnt="0"/>
      <dgm:spPr/>
    </dgm:pt>
    <dgm:pt modelId="{98B93586-93B1-432C-9BB6-8E22DDFB40F3}" type="pres">
      <dgm:prSet presAssocID="{C529DDC6-6F73-4809-BD4C-5966DF606B4C}" presName="composite" presStyleCnt="0"/>
      <dgm:spPr/>
    </dgm:pt>
    <dgm:pt modelId="{D960D3D2-C333-4A43-853B-11CED72CFDD6}" type="pres">
      <dgm:prSet presAssocID="{C529DDC6-6F73-4809-BD4C-5966DF606B4C}" presName="background" presStyleLbl="node0" presStyleIdx="1" presStyleCnt="3"/>
      <dgm:spPr/>
    </dgm:pt>
    <dgm:pt modelId="{2A123923-3169-45B5-93DE-2EEA90650874}" type="pres">
      <dgm:prSet presAssocID="{C529DDC6-6F73-4809-BD4C-5966DF606B4C}" presName="text" presStyleLbl="fgAcc0" presStyleIdx="1" presStyleCnt="3" custScaleX="225103" custScaleY="299846">
        <dgm:presLayoutVars>
          <dgm:chPref val="3"/>
        </dgm:presLayoutVars>
      </dgm:prSet>
      <dgm:spPr/>
    </dgm:pt>
    <dgm:pt modelId="{D5123495-E756-4954-A1B4-874D0B797D78}" type="pres">
      <dgm:prSet presAssocID="{C529DDC6-6F73-4809-BD4C-5966DF606B4C}" presName="hierChild2" presStyleCnt="0"/>
      <dgm:spPr/>
    </dgm:pt>
    <dgm:pt modelId="{2987471A-F404-4C28-9C77-2EA824B09C56}" type="pres">
      <dgm:prSet presAssocID="{AEA12229-FC57-4CAA-9F0E-B52CEFA4D80C}" presName="hierRoot1" presStyleCnt="0"/>
      <dgm:spPr/>
    </dgm:pt>
    <dgm:pt modelId="{8FCD93DD-0823-42BD-9260-403C32E0544D}" type="pres">
      <dgm:prSet presAssocID="{AEA12229-FC57-4CAA-9F0E-B52CEFA4D80C}" presName="composite" presStyleCnt="0"/>
      <dgm:spPr/>
    </dgm:pt>
    <dgm:pt modelId="{80C822CF-1F1D-4AF1-B23D-A7AA1A7B6E1B}" type="pres">
      <dgm:prSet presAssocID="{AEA12229-FC57-4CAA-9F0E-B52CEFA4D80C}" presName="background" presStyleLbl="node0" presStyleIdx="2" presStyleCnt="3"/>
      <dgm:spPr/>
    </dgm:pt>
    <dgm:pt modelId="{289E93AE-AE94-42DF-8CFD-DFF576E8656B}" type="pres">
      <dgm:prSet presAssocID="{AEA12229-FC57-4CAA-9F0E-B52CEFA4D80C}" presName="text" presStyleLbl="fgAcc0" presStyleIdx="2" presStyleCnt="3" custScaleX="234128" custScaleY="218188">
        <dgm:presLayoutVars>
          <dgm:chPref val="3"/>
        </dgm:presLayoutVars>
      </dgm:prSet>
      <dgm:spPr/>
    </dgm:pt>
    <dgm:pt modelId="{8627818C-EAD2-4F8C-854B-FA8BB13652C6}" type="pres">
      <dgm:prSet presAssocID="{AEA12229-FC57-4CAA-9F0E-B52CEFA4D80C}" presName="hierChild2" presStyleCnt="0"/>
      <dgm:spPr/>
    </dgm:pt>
  </dgm:ptLst>
  <dgm:cxnLst>
    <dgm:cxn modelId="{2B36530B-87FD-4880-9052-022E9D4E4ED1}" srcId="{1797241D-0DF2-4744-8B28-814E8F3A7EE5}" destId="{C529DDC6-6F73-4809-BD4C-5966DF606B4C}" srcOrd="1" destOrd="0" parTransId="{4493DACD-063D-4AD7-A0C0-63357D71FC55}" sibTransId="{746924E9-372A-4BCD-AEE9-05EEB1844497}"/>
    <dgm:cxn modelId="{FC98F421-2E9B-475B-AB97-5DA828208383}" srcId="{1797241D-0DF2-4744-8B28-814E8F3A7EE5}" destId="{C2A3AC9A-5244-42F3-B800-7FCB68BF78F4}" srcOrd="0" destOrd="0" parTransId="{57E2F83D-3146-4F74-87B8-12E94DB0B365}" sibTransId="{196DF00B-ED92-49ED-B631-2B37F3D046C3}"/>
    <dgm:cxn modelId="{DAD51332-9592-465B-9BF8-48124828869F}" type="presOf" srcId="{C2A3AC9A-5244-42F3-B800-7FCB68BF78F4}" destId="{DE3C2BAF-0C51-402B-9B8F-E2765B6659F0}" srcOrd="0" destOrd="0" presId="urn:microsoft.com/office/officeart/2005/8/layout/hierarchy1"/>
    <dgm:cxn modelId="{A7C88E62-F3FF-4988-BB60-324232E5D05E}" srcId="{1797241D-0DF2-4744-8B28-814E8F3A7EE5}" destId="{AEA12229-FC57-4CAA-9F0E-B52CEFA4D80C}" srcOrd="2" destOrd="0" parTransId="{374A6960-73C0-48DA-98A6-5BA9B0ABA8D4}" sibTransId="{E92D1585-9367-409E-B9A9-F19568EE05CF}"/>
    <dgm:cxn modelId="{3B560063-2785-47DA-9D2D-163E229D0862}" type="presOf" srcId="{C529DDC6-6F73-4809-BD4C-5966DF606B4C}" destId="{2A123923-3169-45B5-93DE-2EEA90650874}" srcOrd="0" destOrd="0" presId="urn:microsoft.com/office/officeart/2005/8/layout/hierarchy1"/>
    <dgm:cxn modelId="{1BB05BB8-F8DB-4944-BB8C-B1591D31CC98}" type="presOf" srcId="{AEA12229-FC57-4CAA-9F0E-B52CEFA4D80C}" destId="{289E93AE-AE94-42DF-8CFD-DFF576E8656B}" srcOrd="0" destOrd="0" presId="urn:microsoft.com/office/officeart/2005/8/layout/hierarchy1"/>
    <dgm:cxn modelId="{A05B68E9-AB0A-4430-A6F1-CCAB0896A670}" type="presOf" srcId="{1797241D-0DF2-4744-8B28-814E8F3A7EE5}" destId="{5BFA8250-75EE-4CAB-9BF9-AF58C1917374}" srcOrd="0" destOrd="0" presId="urn:microsoft.com/office/officeart/2005/8/layout/hierarchy1"/>
    <dgm:cxn modelId="{9C5FB77B-4EC5-441C-AF40-0A66EF375907}" type="presParOf" srcId="{5BFA8250-75EE-4CAB-9BF9-AF58C1917374}" destId="{7D33F822-F7C5-480B-BDED-207CC1354DE0}" srcOrd="0" destOrd="0" presId="urn:microsoft.com/office/officeart/2005/8/layout/hierarchy1"/>
    <dgm:cxn modelId="{38B03C9A-ECE2-4823-8D88-6EB999DE628E}" type="presParOf" srcId="{7D33F822-F7C5-480B-BDED-207CC1354DE0}" destId="{B0F07089-73B7-4528-A066-98D39246439B}" srcOrd="0" destOrd="0" presId="urn:microsoft.com/office/officeart/2005/8/layout/hierarchy1"/>
    <dgm:cxn modelId="{97B71A59-3B7D-4013-A4DA-94466325890E}" type="presParOf" srcId="{B0F07089-73B7-4528-A066-98D39246439B}" destId="{ED302151-32A7-4B08-97E8-85C7081033C0}" srcOrd="0" destOrd="0" presId="urn:microsoft.com/office/officeart/2005/8/layout/hierarchy1"/>
    <dgm:cxn modelId="{10AB0E45-5CFF-481C-AE19-5071CCD92D54}" type="presParOf" srcId="{B0F07089-73B7-4528-A066-98D39246439B}" destId="{DE3C2BAF-0C51-402B-9B8F-E2765B6659F0}" srcOrd="1" destOrd="0" presId="urn:microsoft.com/office/officeart/2005/8/layout/hierarchy1"/>
    <dgm:cxn modelId="{00BB59E1-3064-46FA-9A99-22D66495CD29}" type="presParOf" srcId="{7D33F822-F7C5-480B-BDED-207CC1354DE0}" destId="{0897D86F-39AB-4292-BD4B-079C2D043912}" srcOrd="1" destOrd="0" presId="urn:microsoft.com/office/officeart/2005/8/layout/hierarchy1"/>
    <dgm:cxn modelId="{68807470-DB82-476E-B833-29446A4BE706}" type="presParOf" srcId="{5BFA8250-75EE-4CAB-9BF9-AF58C1917374}" destId="{C815198E-78FD-410F-80CE-ACF818A05BF8}" srcOrd="1" destOrd="0" presId="urn:microsoft.com/office/officeart/2005/8/layout/hierarchy1"/>
    <dgm:cxn modelId="{B7EA4AC6-9B82-4206-9D4B-42C20B22CF6A}" type="presParOf" srcId="{C815198E-78FD-410F-80CE-ACF818A05BF8}" destId="{98B93586-93B1-432C-9BB6-8E22DDFB40F3}" srcOrd="0" destOrd="0" presId="urn:microsoft.com/office/officeart/2005/8/layout/hierarchy1"/>
    <dgm:cxn modelId="{26454D2E-DE24-4696-BAFD-DECB748C6E33}" type="presParOf" srcId="{98B93586-93B1-432C-9BB6-8E22DDFB40F3}" destId="{D960D3D2-C333-4A43-853B-11CED72CFDD6}" srcOrd="0" destOrd="0" presId="urn:microsoft.com/office/officeart/2005/8/layout/hierarchy1"/>
    <dgm:cxn modelId="{6686117B-5D5D-415C-BB5B-868DC827C665}" type="presParOf" srcId="{98B93586-93B1-432C-9BB6-8E22DDFB40F3}" destId="{2A123923-3169-45B5-93DE-2EEA90650874}" srcOrd="1" destOrd="0" presId="urn:microsoft.com/office/officeart/2005/8/layout/hierarchy1"/>
    <dgm:cxn modelId="{B8D8ADB2-2C82-49A1-9CC2-A11DA6C36E62}" type="presParOf" srcId="{C815198E-78FD-410F-80CE-ACF818A05BF8}" destId="{D5123495-E756-4954-A1B4-874D0B797D78}" srcOrd="1" destOrd="0" presId="urn:microsoft.com/office/officeart/2005/8/layout/hierarchy1"/>
    <dgm:cxn modelId="{5B1A8D8D-5B6E-4E49-8B4B-097EC7AF2615}" type="presParOf" srcId="{5BFA8250-75EE-4CAB-9BF9-AF58C1917374}" destId="{2987471A-F404-4C28-9C77-2EA824B09C56}" srcOrd="2" destOrd="0" presId="urn:microsoft.com/office/officeart/2005/8/layout/hierarchy1"/>
    <dgm:cxn modelId="{4C8AB13C-871C-4E70-9032-4B8FFC3299A7}" type="presParOf" srcId="{2987471A-F404-4C28-9C77-2EA824B09C56}" destId="{8FCD93DD-0823-42BD-9260-403C32E0544D}" srcOrd="0" destOrd="0" presId="urn:microsoft.com/office/officeart/2005/8/layout/hierarchy1"/>
    <dgm:cxn modelId="{1FD4FF79-B74D-4F0C-891F-1E14C73EB3ED}" type="presParOf" srcId="{8FCD93DD-0823-42BD-9260-403C32E0544D}" destId="{80C822CF-1F1D-4AF1-B23D-A7AA1A7B6E1B}" srcOrd="0" destOrd="0" presId="urn:microsoft.com/office/officeart/2005/8/layout/hierarchy1"/>
    <dgm:cxn modelId="{5F79472E-8ADA-474B-B00E-56344B38D9F9}" type="presParOf" srcId="{8FCD93DD-0823-42BD-9260-403C32E0544D}" destId="{289E93AE-AE94-42DF-8CFD-DFF576E8656B}" srcOrd="1" destOrd="0" presId="urn:microsoft.com/office/officeart/2005/8/layout/hierarchy1"/>
    <dgm:cxn modelId="{8A1FA507-7BEB-4B3E-A739-07540FB382D5}" type="presParOf" srcId="{2987471A-F404-4C28-9C77-2EA824B09C56}" destId="{8627818C-EAD2-4F8C-854B-FA8BB13652C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302151-32A7-4B08-97E8-85C7081033C0}">
      <dsp:nvSpPr>
        <dsp:cNvPr id="0" name=""/>
        <dsp:cNvSpPr/>
      </dsp:nvSpPr>
      <dsp:spPr>
        <a:xfrm>
          <a:off x="2718" y="1847487"/>
          <a:ext cx="1278977" cy="102469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3C2BAF-0C51-402B-9B8F-E2765B6659F0}">
      <dsp:nvSpPr>
        <dsp:cNvPr id="0" name=""/>
        <dsp:cNvSpPr/>
      </dsp:nvSpPr>
      <dsp:spPr>
        <a:xfrm>
          <a:off x="99993" y="1939897"/>
          <a:ext cx="1278977" cy="10246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How is your class doing?</a:t>
          </a:r>
          <a:endParaRPr lang="en-US" sz="1700" kern="1200" dirty="0"/>
        </a:p>
      </dsp:txBody>
      <dsp:txXfrm>
        <a:off x="130005" y="1969909"/>
        <a:ext cx="1218953" cy="964666"/>
      </dsp:txXfrm>
    </dsp:sp>
    <dsp:sp modelId="{D960D3D2-C333-4A43-853B-11CED72CFDD6}">
      <dsp:nvSpPr>
        <dsp:cNvPr id="0" name=""/>
        <dsp:cNvSpPr/>
      </dsp:nvSpPr>
      <dsp:spPr>
        <a:xfrm>
          <a:off x="1476244" y="1847487"/>
          <a:ext cx="1970701" cy="166690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123923-3169-45B5-93DE-2EEA90650874}">
      <dsp:nvSpPr>
        <dsp:cNvPr id="0" name=""/>
        <dsp:cNvSpPr/>
      </dsp:nvSpPr>
      <dsp:spPr>
        <a:xfrm>
          <a:off x="1573518" y="1939897"/>
          <a:ext cx="1970701" cy="16669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What ways can you think of to make sure everyone comes to school every day?</a:t>
          </a:r>
          <a:endParaRPr lang="en-US" sz="1700" kern="1200" dirty="0"/>
        </a:p>
      </dsp:txBody>
      <dsp:txXfrm>
        <a:off x="1622340" y="1988719"/>
        <a:ext cx="1873057" cy="1569263"/>
      </dsp:txXfrm>
    </dsp:sp>
    <dsp:sp modelId="{80C822CF-1F1D-4AF1-B23D-A7AA1A7B6E1B}">
      <dsp:nvSpPr>
        <dsp:cNvPr id="0" name=""/>
        <dsp:cNvSpPr/>
      </dsp:nvSpPr>
      <dsp:spPr>
        <a:xfrm>
          <a:off x="3641493" y="1847487"/>
          <a:ext cx="2049711" cy="12129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E93AE-AE94-42DF-8CFD-DFF576E8656B}">
      <dsp:nvSpPr>
        <dsp:cNvPr id="0" name=""/>
        <dsp:cNvSpPr/>
      </dsp:nvSpPr>
      <dsp:spPr>
        <a:xfrm>
          <a:off x="3738768" y="1939897"/>
          <a:ext cx="2049711" cy="12129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/>
            <a:t>Can you say WHY this is important? Use the language of discussion.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I think………because…..</a:t>
          </a:r>
        </a:p>
      </dsp:txBody>
      <dsp:txXfrm>
        <a:off x="3774294" y="1975423"/>
        <a:ext cx="1978659" cy="11419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F949A-6025-4237-8750-97EA62EABD3E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46C06-AEF7-480F-ABB8-8B8D611998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8429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object 1">
    <p:bg>
      <p:bgPr>
        <a:solidFill>
          <a:srgbClr val="00AE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66B79801-24AD-D045-91A4-8CAA77B45F8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96000" y="0"/>
            <a:ext cx="6095999" cy="6857999"/>
          </a:xfrm>
        </p:spPr>
        <p:txBody>
          <a:bodyPr anchor="ctr" anchorCtr="1">
            <a:normAutofit/>
          </a:bodyPr>
          <a:lstStyle>
            <a:lvl1pPr marL="0" indent="0">
              <a:buNone/>
              <a:defRPr sz="2000" b="1" i="0">
                <a:latin typeface="Univers LT Pro 45 Light" panose="020B0403020202020204" pitchFamily="34" charset="77"/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ICON TO ADD IMAGE/OBJECT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5305425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5467049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5305425" cy="1127125"/>
          </a:xfrm>
        </p:spPr>
        <p:txBody>
          <a:bodyPr lIns="0">
            <a:normAutofit/>
          </a:bodyPr>
          <a:lstStyle>
            <a:lvl1pPr>
              <a:buClr>
                <a:srgbClr val="FFFF00"/>
              </a:buClr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5305425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FF00"/>
              </a:buClr>
              <a:buFont typeface="+mj-lt"/>
              <a:buAutoNum type="arabicPeriod"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5305425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FAF7C1-0CA9-E90C-964C-A069F38901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2641971" cy="714793"/>
          </a:xfrm>
          <a:solidFill>
            <a:schemeClr val="tx1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HEADER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C541B7-871A-357C-23E6-5617B6B91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103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2" y="531140"/>
            <a:ext cx="6536088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PRIMARY ACTIVITIES</a:t>
            </a:r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62A945-C8E3-30FD-0CBD-CC70E13ED8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04974" y="285818"/>
            <a:ext cx="1728039" cy="1424750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333433F5-63DC-A438-C03F-9D02A0B4A9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741" y="1422679"/>
            <a:ext cx="5676116" cy="569407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You do not need to complete every activity but if you have time you can try to complete more than one. 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20290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and objec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F13E6965-0B9A-224F-B64D-FB7942606B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741" y="531140"/>
            <a:ext cx="3186731" cy="714793"/>
          </a:xfrm>
          <a:solidFill>
            <a:srgbClr val="00AEEF"/>
          </a:solidFill>
        </p:spPr>
        <p:txBody>
          <a:bodyPr wrap="square" lIns="144000" tIns="144000" rIns="108000" bIns="0" anchor="ctr" anchorCtr="0">
            <a:spAutoFit/>
          </a:bodyPr>
          <a:lstStyle>
            <a:lvl1pPr marL="0" indent="0">
              <a:buNone/>
              <a:defRPr sz="4000" b="1" i="0" spc="100" baseline="0">
                <a:solidFill>
                  <a:schemeClr val="bg1"/>
                </a:solidFill>
                <a:latin typeface="Univers LT Pro 85 XBlack" panose="020B0804030502020204" pitchFamily="34" charset="77"/>
              </a:defRPr>
            </a:lvl1pPr>
            <a:lvl5pPr marL="1828800" indent="0">
              <a:buNone/>
              <a:defRPr/>
            </a:lvl5pPr>
          </a:lstStyle>
          <a:p>
            <a:r>
              <a:rPr lang="en-US"/>
              <a:t>HEADLINE</a:t>
            </a:r>
            <a:endParaRPr lang="en-GB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44F7200-DCFE-9945-9273-44E67D6992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8638" y="3611564"/>
            <a:ext cx="10781619" cy="259486"/>
          </a:xfrm>
        </p:spPr>
        <p:txBody>
          <a:bodyPr lIns="0" rIns="90000">
            <a:noAutofit/>
          </a:bodyPr>
          <a:lstStyle>
            <a:lvl1pPr marL="0" indent="0">
              <a:buNone/>
              <a:defRPr sz="2000" b="1" i="0">
                <a:solidFill>
                  <a:srgbClr val="00AEEF"/>
                </a:solidFill>
                <a:latin typeface="Univers LT Pro 45 Light" panose="020B0403020202020204" pitchFamily="34" charset="77"/>
              </a:defRPr>
            </a:lvl1pPr>
          </a:lstStyle>
          <a:p>
            <a:pPr lvl="0"/>
            <a:r>
              <a:rPr lang="en-GB"/>
              <a:t>Click to edit subheading</a:t>
            </a:r>
            <a:endParaRPr lang="en-US"/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C5D0C60B-E163-B04A-AB8E-6DA0597ACB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8637" y="1481684"/>
            <a:ext cx="10781620" cy="448808"/>
          </a:xfrm>
        </p:spPr>
        <p:txBody>
          <a:bodyPr lIns="0" rIns="90000"/>
          <a:lstStyle>
            <a:lvl1pPr marL="0" indent="0">
              <a:buNone/>
              <a:defRPr b="1" i="0">
                <a:solidFill>
                  <a:schemeClr val="tx1"/>
                </a:solidFill>
                <a:latin typeface="Univers LT Pro 85 XBlack" panose="020B0804030502020204" pitchFamily="34" charset="77"/>
              </a:defRPr>
            </a:lvl1pPr>
          </a:lstStyle>
          <a:p>
            <a:pPr lvl="0"/>
            <a:r>
              <a:rPr lang="en-GB"/>
              <a:t>CLICK TO EDIT</a:t>
            </a:r>
          </a:p>
        </p:txBody>
      </p:sp>
      <p:sp>
        <p:nvSpPr>
          <p:cNvPr id="27" name="Text Placeholder 32">
            <a:extLst>
              <a:ext uri="{FF2B5EF4-FFF2-40B4-BE49-F238E27FC236}">
                <a16:creationId xmlns:a16="http://schemas.microsoft.com/office/drawing/2014/main" id="{E76B139B-DF4C-1A4B-9E23-23263EEEDDF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8638" y="4035425"/>
            <a:ext cx="10781619" cy="1127125"/>
          </a:xfrm>
        </p:spPr>
        <p:txBody>
          <a:bodyPr lIns="0">
            <a:normAutofit/>
          </a:bodyPr>
          <a:lstStyle>
            <a:lvl1pPr>
              <a:buClr>
                <a:srgbClr val="FF6937"/>
              </a:buClr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bullet list</a:t>
            </a:r>
          </a:p>
        </p:txBody>
      </p:sp>
      <p:sp>
        <p:nvSpPr>
          <p:cNvPr id="28" name="Text Placeholder 32">
            <a:extLst>
              <a:ext uri="{FF2B5EF4-FFF2-40B4-BE49-F238E27FC236}">
                <a16:creationId xmlns:a16="http://schemas.microsoft.com/office/drawing/2014/main" id="{BD7000FD-8C77-2A4A-AAB0-4E86F9D62B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8636" y="5326925"/>
            <a:ext cx="10781619" cy="1127125"/>
          </a:xfrm>
        </p:spPr>
        <p:txBody>
          <a:bodyPr lIns="0">
            <a:normAutofit/>
          </a:bodyPr>
          <a:lstStyle>
            <a:lvl1pPr marL="342900" indent="-342900">
              <a:buClr>
                <a:srgbClr val="FF6937"/>
              </a:buClr>
              <a:buFont typeface="+mj-lt"/>
              <a:buAutoNum type="arabicPeriod"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2pPr>
              <a:buClr>
                <a:srgbClr val="00AEEF"/>
              </a:buClr>
              <a:defRPr sz="1800"/>
            </a:lvl2pPr>
            <a:lvl3pPr marL="1257300" indent="-342900">
              <a:buClr>
                <a:srgbClr val="00AEEF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/>
              <a:t>Click to edit number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764CCF1-48CB-AE46-BCEA-D8996EA06D4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8638" y="2071688"/>
            <a:ext cx="10781619" cy="1357312"/>
          </a:xfrm>
        </p:spPr>
        <p:txBody>
          <a:bodyPr lIns="0">
            <a:normAutofit/>
          </a:bodyPr>
          <a:lstStyle>
            <a:lvl1pPr marL="0" indent="0">
              <a:buFontTx/>
              <a:buNone/>
              <a:defRPr sz="1800" b="0" i="0">
                <a:solidFill>
                  <a:schemeClr val="tx1"/>
                </a:solidFill>
                <a:latin typeface="Univers LT Pro 45 Light" panose="020B0403020202020204" pitchFamily="34" charset="77"/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body copy.</a:t>
            </a:r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BC8ABD-FF41-7E2C-391C-DB27D8AD34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8517" y="5129961"/>
            <a:ext cx="1728039" cy="142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255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65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979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63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0513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997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2591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329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2609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70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52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80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47" r:id="rId12"/>
    <p:sldLayoutId id="2147483748" r:id="rId13"/>
    <p:sldLayoutId id="214748374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655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2F4D5922-434B-4829-B93E-02DC38A29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35FBA24-5C01-4635-A984-1DB6E340B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961D77B-EFC0-444B-87E8-4C48EB6BE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4346D97B-F445-47F3-BA3B-4674EA9281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2EC0B06-9FB5-4E2A-8F85-3F5C3C4701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6CB018DE-77EA-4771-BBB3-3E8678CB05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8F74779D-38D4-4594-82D5-4DD618BE85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C2FA1FD-3E25-4C6B-81AF-B74DDCDA7A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74878CC-F698-4AC1-BC95-5326B0A31A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 descr="Chicken &amp; Chorizo Paella Spanish One-Pot Dish | Buy Ingredients">
            <a:extLst>
              <a:ext uri="{FF2B5EF4-FFF2-40B4-BE49-F238E27FC236}">
                <a16:creationId xmlns:a16="http://schemas.microsoft.com/office/drawing/2014/main" id="{98EB35AF-EE72-920E-2ADC-E9DE5729DA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501" r="-2" b="4536"/>
          <a:stretch>
            <a:fillRect/>
          </a:stretch>
        </p:blipFill>
        <p:spPr>
          <a:xfrm>
            <a:off x="603504" y="417317"/>
            <a:ext cx="3549663" cy="3157838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B7B4DECA-15C8-4678-96F8-1CA5C3D502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0585" y="561296"/>
            <a:ext cx="304800" cy="429768"/>
            <a:chOff x="215328" y="-46937"/>
            <a:chExt cx="304800" cy="2773841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F0D83F5C-F1F1-4882-9C32-26A6B186A8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ED0986A-A3B6-4FFD-9EBD-A5CCBF8CE3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ABA8203-A31E-45DE-97A5-E5B006413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202206D-4121-46D6-9F2F-4F24D2144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99ACBF8-4401-9BAE-4378-59E836EA7E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085" r="20512" b="-1"/>
          <a:stretch>
            <a:fillRect/>
          </a:stretch>
        </p:blipFill>
        <p:spPr>
          <a:xfrm>
            <a:off x="4280448" y="417317"/>
            <a:ext cx="3549663" cy="3162873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819102A-0400-4C1F-8614-973F5262EF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A yellow sign with a person and a child and a book&#10;&#10;Description automatically generated">
            <a:extLst>
              <a:ext uri="{FF2B5EF4-FFF2-40B4-BE49-F238E27FC236}">
                <a16:creationId xmlns:a16="http://schemas.microsoft.com/office/drawing/2014/main" id="{AB40C228-2DF5-4754-5C6E-40900E84A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8375"/>
          <a:stretch>
            <a:fillRect/>
          </a:stretch>
        </p:blipFill>
        <p:spPr>
          <a:xfrm>
            <a:off x="7949294" y="417317"/>
            <a:ext cx="3549663" cy="3162873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B1A0CF5C-68C2-4432-BC2D-5A124C7B6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877278" y="4945279"/>
            <a:ext cx="1285875" cy="549007"/>
            <a:chOff x="7029447" y="3514725"/>
            <a:chExt cx="1285875" cy="549007"/>
          </a:xfrm>
        </p:grpSpPr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3E76A51-C6FF-4566-9670-D405D4DA76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069446D-7888-44DB-87EF-972BCEA0AB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450BCE5-EB53-44C2-B9B9-771BAD516C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B2D4461-C687-4A45-933F-C4CCB4E24F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CF1485CA-41D2-421F-B28D-15EF845D5F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4ED96A1-E6CA-493F-8610-6B8B7A28E3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3C9231B8-0812-4FDE-9AC6-94984E20A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4BF59FE3-7AD8-46E8-9440-D26863994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EEEDF00-F676-4147-BAF0-64840E285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4D3F73A-55E6-4A58-872D-BE9E9C7C30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FBAFC4CB-599A-6DE0-ACD3-D3A88764A2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0936" y="3776871"/>
            <a:ext cx="5552791" cy="2303492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endParaRPr lang="en-US" sz="19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br>
              <a:rPr lang="en-US" sz="1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br>
              <a:rPr lang="en-US" sz="19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endParaRPr lang="en-US" sz="19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9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9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9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1900" b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F25F9EC-DB9D-EC2B-AD11-08BFFCA9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81334" y="3776870"/>
            <a:ext cx="4918572" cy="2303492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b="1">
                <a:solidFill>
                  <a:schemeClr val="bg1"/>
                </a:solidFill>
              </a:rPr>
              <a:t>Attendance assembly 14th September 2026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2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2A5C7-9771-7107-4408-F0B798B6B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474080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100" dirty="0"/>
              <a:t>Ward End Welcomes- are yours ready!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803221-D78C-7147-8900-3BB82C50C0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348"/>
          <a:stretch>
            <a:fillRect/>
          </a:stretch>
        </p:blipFill>
        <p:spPr>
          <a:xfrm>
            <a:off x="609774" y="164592"/>
            <a:ext cx="3142139" cy="4087368"/>
          </a:xfrm>
          <a:prstGeom prst="rect">
            <a:avLst/>
          </a:prstGeom>
        </p:spPr>
      </p:pic>
      <p:pic>
        <p:nvPicPr>
          <p:cNvPr id="5" name="Picture 4" descr="Premium Vector | Classroom morning greetings hug hand shake first bump ...">
            <a:extLst>
              <a:ext uri="{FF2B5EF4-FFF2-40B4-BE49-F238E27FC236}">
                <a16:creationId xmlns:a16="http://schemas.microsoft.com/office/drawing/2014/main" id="{09AD8E06-BE50-4F48-6360-1090632DD6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26"/>
          <a:stretch>
            <a:fillRect/>
          </a:stretch>
        </p:blipFill>
        <p:spPr>
          <a:xfrm>
            <a:off x="4519710" y="164592"/>
            <a:ext cx="3167819" cy="4087368"/>
          </a:xfrm>
          <a:prstGeom prst="rect">
            <a:avLst/>
          </a:prstGeom>
        </p:spPr>
      </p:pic>
      <p:pic>
        <p:nvPicPr>
          <p:cNvPr id="6" name="Picture 5" descr="Pin by Classy to the Core on Classroom | Fist bump, Greetings, I win">
            <a:extLst>
              <a:ext uri="{FF2B5EF4-FFF2-40B4-BE49-F238E27FC236}">
                <a16:creationId xmlns:a16="http://schemas.microsoft.com/office/drawing/2014/main" id="{9187FDFC-2B49-C5D2-95F4-4A80177403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23"/>
          <a:stretch>
            <a:fillRect/>
          </a:stretch>
        </p:blipFill>
        <p:spPr>
          <a:xfrm>
            <a:off x="8147304" y="346659"/>
            <a:ext cx="3758184" cy="3723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644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83DF4E-3A1B-4C5B-CD54-7AA77FCD3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/>
          </a:bodyPr>
          <a:lstStyle/>
          <a:p>
            <a:r>
              <a:rPr lang="en-US" sz="3600" dirty="0">
                <a:cs typeface="Calibri Light"/>
              </a:rPr>
              <a:t>Assembly focus: All the ways we can help each other to learn</a:t>
            </a:r>
            <a:endParaRPr lang="en-US" sz="3600" dirty="0"/>
          </a:p>
        </p:txBody>
      </p:sp>
      <p:pic>
        <p:nvPicPr>
          <p:cNvPr id="4" name="Picture 3" descr="A cartoon of a person waving&#10;&#10;Description automatically generated">
            <a:extLst>
              <a:ext uri="{FF2B5EF4-FFF2-40B4-BE49-F238E27FC236}">
                <a16:creationId xmlns:a16="http://schemas.microsoft.com/office/drawing/2014/main" id="{F9D40752-D57E-EB74-1941-1908492AAA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72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5652F-CB8D-F467-4882-A6F5E4BB9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2" y="2706624"/>
            <a:ext cx="6251110" cy="348386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900" b="1" i="1" dirty="0">
                <a:ea typeface="Calibri"/>
                <a:cs typeface="Calibri"/>
              </a:rPr>
              <a:t>It’s a good time to set some goals for the new term/ new year.  </a:t>
            </a:r>
            <a:r>
              <a:rPr lang="en-US" sz="1900" b="1" i="1" dirty="0">
                <a:solidFill>
                  <a:srgbClr val="7030A0"/>
                </a:solidFill>
                <a:ea typeface="Calibri"/>
                <a:cs typeface="Calibri"/>
              </a:rPr>
              <a:t>Values: Courage</a:t>
            </a:r>
          </a:p>
          <a:p>
            <a:r>
              <a:rPr lang="en-US" sz="1900" b="1" i="1" dirty="0">
                <a:ea typeface="Calibri"/>
                <a:cs typeface="Calibri"/>
              </a:rPr>
              <a:t>Have a think about what you would like to </a:t>
            </a:r>
            <a:r>
              <a:rPr lang="en-US" sz="1900" b="1" i="1" dirty="0" err="1">
                <a:ea typeface="Calibri"/>
                <a:cs typeface="Calibri"/>
              </a:rPr>
              <a:t>achive</a:t>
            </a:r>
            <a:r>
              <a:rPr lang="en-US" sz="1900" b="1" i="1" dirty="0">
                <a:ea typeface="Calibri"/>
                <a:cs typeface="Calibri"/>
              </a:rPr>
              <a:t> this term in your-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b="1" i="1" dirty="0">
                <a:ea typeface="Calibri"/>
                <a:cs typeface="Calibri"/>
              </a:rPr>
              <a:t>Handwriting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b="1" i="1" dirty="0">
                <a:ea typeface="Calibri"/>
                <a:cs typeface="Calibri"/>
              </a:rPr>
              <a:t>Spelling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b="1" i="1" dirty="0">
                <a:ea typeface="Calibri"/>
                <a:cs typeface="Calibri"/>
              </a:rPr>
              <a:t>Reading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900" b="1" i="1" dirty="0">
                <a:ea typeface="Calibri"/>
                <a:cs typeface="Calibri"/>
              </a:rPr>
              <a:t>Your attendance</a:t>
            </a:r>
          </a:p>
          <a:p>
            <a:pPr marL="0" indent="0">
              <a:buNone/>
            </a:pPr>
            <a:r>
              <a:rPr lang="en-US" sz="1900" b="1" i="1" dirty="0">
                <a:ea typeface="Calibri"/>
                <a:cs typeface="Calibri"/>
              </a:rPr>
              <a:t>Use talk- tactics to explain this to a friend.  They should ask you some exploratory questions too.  Look at clarify &amp; summaries in the yellow pillar.</a:t>
            </a:r>
          </a:p>
        </p:txBody>
      </p:sp>
    </p:spTree>
    <p:extLst>
      <p:ext uri="{BB962C8B-B14F-4D97-AF65-F5344CB8AC3E}">
        <p14:creationId xmlns:p14="http://schemas.microsoft.com/office/powerpoint/2010/main" val="2537758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BE5ECB-9395-A492-F559-1807170682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012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53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Discover Oracy: A brilliant training day with Voice 21. – teacherhead">
            <a:extLst>
              <a:ext uri="{FF2B5EF4-FFF2-40B4-BE49-F238E27FC236}">
                <a16:creationId xmlns:a16="http://schemas.microsoft.com/office/drawing/2014/main" id="{0CC49B08-0FB4-E695-E568-F9B2F604D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931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6060C-1782-AC6C-C473-0E047271C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en-GB" sz="3000"/>
              <a:t>Please have a look at our attendance poster</a:t>
            </a:r>
            <a:br>
              <a:rPr lang="en-GB" sz="3000"/>
            </a:br>
            <a:endParaRPr lang="en-GB" sz="300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B0CE1A-BAED-056F-AA07-617404D6D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560" y="57543"/>
            <a:ext cx="4470400" cy="6697229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89B76C6-A645-386C-F0B1-CCB1A83C4D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9610806"/>
              </p:ext>
            </p:extLst>
          </p:nvPr>
        </p:nvGraphicFramePr>
        <p:xfrm>
          <a:off x="1233609" y="1742932"/>
          <a:ext cx="5791199" cy="5454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71118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9" name="Rectangle 1048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B5440473-A460-1A78-E0FB-CA449EF89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2719" y="4495568"/>
            <a:ext cx="6586915" cy="190523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95% and above Attendance weekly Reward.  </a:t>
            </a:r>
            <a:r>
              <a:rPr lang="en-US" altLang="en-US" sz="2800"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altLang="en-US" sz="2800" b="1">
                <a:latin typeface="+mn-lt"/>
              </a:rPr>
              <a:t>Gain a star for each week your class achieves 95%+ </a:t>
            </a:r>
            <a:r>
              <a:rPr lang="en-US" altLang="en-US" sz="2800" b="1">
                <a:solidFill>
                  <a:srgbClr val="FF0000"/>
                </a:solidFill>
                <a:latin typeface="+mn-lt"/>
              </a:rPr>
              <a:t>How did your class do?</a:t>
            </a:r>
            <a:r>
              <a:rPr lang="en-US" altLang="en-US" sz="2800">
                <a:solidFill>
                  <a:srgbClr val="FF0000"/>
                </a:solidFill>
                <a:latin typeface="+mn-lt"/>
              </a:rPr>
              <a:t> 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endParaRPr lang="en-US" altLang="en-US" sz="2800">
              <a:latin typeface="+mn-lt"/>
            </a:endParaRPr>
          </a:p>
          <a:p>
            <a:pPr marL="0" marR="0" lvl="0" indent="-228600" eaLnBrk="1" fontAlgn="base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+mn-lt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941AC7D-09E9-3F79-F913-B9999D5696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1955" y="3115614"/>
            <a:ext cx="48090" cy="25481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841248"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lang="en-US" altLang="en-US" sz="1656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 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C914D15-EA28-85F7-5922-0AFC8ECF796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45683"/>
              </p:ext>
            </p:extLst>
          </p:nvPr>
        </p:nvGraphicFramePr>
        <p:xfrm>
          <a:off x="5499100" y="364142"/>
          <a:ext cx="5816601" cy="3426463"/>
        </p:xfrm>
        <a:graphic>
          <a:graphicData uri="http://schemas.openxmlformats.org/drawingml/2006/table">
            <a:tbl>
              <a:tblPr/>
              <a:tblGrid>
                <a:gridCol w="1938867">
                  <a:extLst>
                    <a:ext uri="{9D8B030D-6E8A-4147-A177-3AD203B41FA5}">
                      <a16:colId xmlns:a16="http://schemas.microsoft.com/office/drawing/2014/main" val="3145656724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2406971026"/>
                    </a:ext>
                  </a:extLst>
                </a:gridCol>
                <a:gridCol w="1938867">
                  <a:extLst>
                    <a:ext uri="{9D8B030D-6E8A-4147-A177-3AD203B41FA5}">
                      <a16:colId xmlns:a16="http://schemas.microsoft.com/office/drawing/2014/main" val="3590698982"/>
                    </a:ext>
                  </a:extLst>
                </a:gridCol>
              </a:tblGrid>
              <a:tr h="1836191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459750"/>
                  </a:ext>
                </a:extLst>
              </a:tr>
              <a:tr h="1590272"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endParaRPr lang="en-GB" sz="1600">
                        <a:effectLst/>
                      </a:endParaRPr>
                    </a:p>
                    <a:p>
                      <a:pPr algn="l" rtl="0" fontAlgn="base"/>
                      <a:r>
                        <a:rPr lang="en-GB" sz="1600" b="0" i="0"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en-GB" sz="1600" b="0" i="0">
                        <a:effectLst/>
                      </a:endParaRPr>
                    </a:p>
                  </a:txBody>
                  <a:tcPr marL="81973" marR="81973" marT="40986" marB="40986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365656"/>
                  </a:ext>
                </a:extLst>
              </a:tr>
            </a:tbl>
          </a:graphicData>
        </a:graphic>
      </p:graphicFrame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AC499C42-AFE8-D6DE-4FEB-B55FF8B70E93}"/>
              </a:ext>
            </a:extLst>
          </p:cNvPr>
          <p:cNvSpPr/>
          <p:nvPr/>
        </p:nvSpPr>
        <p:spPr>
          <a:xfrm>
            <a:off x="5850678" y="774700"/>
            <a:ext cx="1030862" cy="8001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BAFBA8-0097-E364-F1E7-40CA5F974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354" y="261358"/>
            <a:ext cx="3948139" cy="384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382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Motion Backgrounds">
            <a:extLst>
              <a:ext uri="{FF2B5EF4-FFF2-40B4-BE49-F238E27FC236}">
                <a16:creationId xmlns:a16="http://schemas.microsoft.com/office/drawing/2014/main" id="{22B013DF-DFDD-5E8D-57B9-3D0873832B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153" r="65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24E9FF-9302-93F9-60FD-3302F5D6B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>
            <a:normAutofit fontScale="90000"/>
          </a:bodyPr>
          <a:lstStyle/>
          <a:p>
            <a:r>
              <a:rPr lang="en-US" sz="1600" b="1" dirty="0">
                <a:ea typeface="Calibri Light"/>
                <a:cs typeface="Calibri Light"/>
              </a:rPr>
              <a:t>I</a:t>
            </a:r>
            <a:r>
              <a:rPr lang="en-US" sz="2400" b="1" dirty="0">
                <a:ea typeface="Calibri Light"/>
                <a:cs typeface="Calibri Light"/>
              </a:rPr>
              <a:t>8 classes have 95% and above- they have a star on their door chart</a:t>
            </a:r>
            <a:br>
              <a:rPr lang="en-US" sz="2400" b="1" dirty="0">
                <a:ea typeface="Calibri Light"/>
                <a:cs typeface="Calibri Light"/>
              </a:rPr>
            </a:br>
            <a:br>
              <a:rPr lang="en-US" sz="1600" b="1" dirty="0">
                <a:ea typeface="Calibri Light"/>
                <a:cs typeface="Calibri Light"/>
              </a:rPr>
            </a:br>
            <a:r>
              <a:rPr lang="en-US" sz="2400" b="1" dirty="0">
                <a:ea typeface="Calibri Light"/>
                <a:cs typeface="Calibri Light"/>
              </a:rPr>
              <a:t>1/6 towards a class reward Well Done!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D342E26-A76E-CBBC-0A4E-DD95DDB80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ea typeface="Calibri"/>
                <a:cs typeface="Calibri"/>
              </a:rPr>
              <a:t>Two classes with 100%</a:t>
            </a:r>
          </a:p>
          <a:p>
            <a:r>
              <a:rPr lang="en-US" sz="2400" dirty="0">
                <a:ea typeface="Calibri"/>
                <a:cs typeface="Calibri"/>
              </a:rPr>
              <a:t>Fantastic</a:t>
            </a:r>
          </a:p>
          <a:p>
            <a:endParaRPr lang="en-US" sz="20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372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8D015-C314-472E-1C22-E227508D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A2D3B-6796-FEBC-9FAD-FEE2EC14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69501E6C-EA4F-6090-A62D-319CC7B193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8468478"/>
              </p:ext>
            </p:extLst>
          </p:nvPr>
        </p:nvGraphicFramePr>
        <p:xfrm>
          <a:off x="825027" y="1391551"/>
          <a:ext cx="8665195" cy="535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786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487529">
                  <a:extLst>
                    <a:ext uri="{9D8B030D-6E8A-4147-A177-3AD203B41FA5}">
                      <a16:colId xmlns:a16="http://schemas.microsoft.com/office/drawing/2014/main" val="1577369742"/>
                    </a:ext>
                  </a:extLst>
                </a:gridCol>
                <a:gridCol w="1519291">
                  <a:extLst>
                    <a:ext uri="{9D8B030D-6E8A-4147-A177-3AD203B41FA5}">
                      <a16:colId xmlns:a16="http://schemas.microsoft.com/office/drawing/2014/main" val="2533194778"/>
                    </a:ext>
                  </a:extLst>
                </a:gridCol>
                <a:gridCol w="1465596">
                  <a:extLst>
                    <a:ext uri="{9D8B030D-6E8A-4147-A177-3AD203B41FA5}">
                      <a16:colId xmlns:a16="http://schemas.microsoft.com/office/drawing/2014/main" val="2839853832"/>
                    </a:ext>
                  </a:extLst>
                </a:gridCol>
                <a:gridCol w="1211942">
                  <a:extLst>
                    <a:ext uri="{9D8B030D-6E8A-4147-A177-3AD203B41FA5}">
                      <a16:colId xmlns:a16="http://schemas.microsoft.com/office/drawing/2014/main" val="2263260307"/>
                    </a:ext>
                  </a:extLst>
                </a:gridCol>
                <a:gridCol w="1035074">
                  <a:extLst>
                    <a:ext uri="{9D8B030D-6E8A-4147-A177-3AD203B41FA5}">
                      <a16:colId xmlns:a16="http://schemas.microsoft.com/office/drawing/2014/main" val="445395172"/>
                    </a:ext>
                  </a:extLst>
                </a:gridCol>
                <a:gridCol w="927896">
                  <a:extLst>
                    <a:ext uri="{9D8B030D-6E8A-4147-A177-3AD203B41FA5}">
                      <a16:colId xmlns:a16="http://schemas.microsoft.com/office/drawing/2014/main" val="4110935021"/>
                    </a:ext>
                  </a:extLst>
                </a:gridCol>
              </a:tblGrid>
              <a:tr h="921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7th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14th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21st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28th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5th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12th Oct</a:t>
                      </a:r>
                      <a:endParaRPr lang="en-GB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618416">
                <a:tc>
                  <a:txBody>
                    <a:bodyPr/>
                    <a:lstStyle/>
                    <a:p>
                      <a:r>
                        <a:rPr lang="en-GB" b="1" dirty="0"/>
                        <a:t>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98%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41955">
                <a:tc>
                  <a:txBody>
                    <a:bodyPr/>
                    <a:lstStyle/>
                    <a:p>
                      <a:r>
                        <a:rPr lang="en-GB" b="1" dirty="0"/>
                        <a:t>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889AC57F-EB47-E46C-F0BB-642DB3CBF6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041" y="184438"/>
            <a:ext cx="835054" cy="8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23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9BE2C-46AE-41A0-3A35-D1649817A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12B89-7C02-DDC6-6076-EEEB1B706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AF2FC5E-2737-9166-E7A6-048194F3A6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230680"/>
              </p:ext>
            </p:extLst>
          </p:nvPr>
        </p:nvGraphicFramePr>
        <p:xfrm>
          <a:off x="825030" y="1391551"/>
          <a:ext cx="7499116" cy="53927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244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100719">
                  <a:extLst>
                    <a:ext uri="{9D8B030D-6E8A-4147-A177-3AD203B41FA5}">
                      <a16:colId xmlns:a16="http://schemas.microsoft.com/office/drawing/2014/main" val="2849786961"/>
                    </a:ext>
                  </a:extLst>
                </a:gridCol>
                <a:gridCol w="1170001">
                  <a:extLst>
                    <a:ext uri="{9D8B030D-6E8A-4147-A177-3AD203B41FA5}">
                      <a16:colId xmlns:a16="http://schemas.microsoft.com/office/drawing/2014/main" val="1248758268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61498032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9023677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2843937924"/>
                    </a:ext>
                  </a:extLst>
                </a:gridCol>
                <a:gridCol w="1145038">
                  <a:extLst>
                    <a:ext uri="{9D8B030D-6E8A-4147-A177-3AD203B41FA5}">
                      <a16:colId xmlns:a16="http://schemas.microsoft.com/office/drawing/2014/main" val="39625949"/>
                    </a:ext>
                  </a:extLst>
                </a:gridCol>
              </a:tblGrid>
              <a:tr h="1160268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sz="1800" b="1" i="0" u="none" strike="noStrike" noProof="0" dirty="0">
                        <a:solidFill>
                          <a:srgbClr val="FFFFFF"/>
                        </a:solidFill>
                        <a:latin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7th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14th Sept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Week  21st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28th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 5th Oct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12th Oct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83%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51848">
                <a:tc>
                  <a:txBody>
                    <a:bodyPr/>
                    <a:lstStyle/>
                    <a:p>
                      <a:r>
                        <a:rPr lang="en-GB" b="1" dirty="0"/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718037">
                <a:tc>
                  <a:txBody>
                    <a:bodyPr/>
                    <a:lstStyle/>
                    <a:p>
                      <a:r>
                        <a:rPr lang="en-GB" b="1" dirty="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493759">
                <a:tc>
                  <a:txBody>
                    <a:bodyPr/>
                    <a:lstStyle/>
                    <a:p>
                      <a:r>
                        <a:rPr lang="en-GB" b="1" dirty="0"/>
                        <a:t>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A96A5775-4EF4-0AA8-1CE0-4C181F721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013" y="157113"/>
            <a:ext cx="1371511" cy="133117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94105836-202A-FDC0-ECEF-7DA61AB74A34}"/>
              </a:ext>
            </a:extLst>
          </p:cNvPr>
          <p:cNvSpPr/>
          <p:nvPr/>
        </p:nvSpPr>
        <p:spPr>
          <a:xfrm>
            <a:off x="2410014" y="4701703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08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74887-A6A1-5F94-9C10-6F06F591E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5C8E8-DF7A-6740-9D7A-F6209B3A0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BB6706A0-36F4-6937-05E9-8903CC66DB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3062444"/>
              </p:ext>
            </p:extLst>
          </p:nvPr>
        </p:nvGraphicFramePr>
        <p:xfrm>
          <a:off x="814868" y="1391551"/>
          <a:ext cx="9362581" cy="54664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430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715733">
                  <a:extLst>
                    <a:ext uri="{9D8B030D-6E8A-4147-A177-3AD203B41FA5}">
                      <a16:colId xmlns:a16="http://schemas.microsoft.com/office/drawing/2014/main" val="2211297180"/>
                    </a:ext>
                  </a:extLst>
                </a:gridCol>
                <a:gridCol w="1889663">
                  <a:extLst>
                    <a:ext uri="{9D8B030D-6E8A-4147-A177-3AD203B41FA5}">
                      <a16:colId xmlns:a16="http://schemas.microsoft.com/office/drawing/2014/main" val="1231295604"/>
                    </a:ext>
                  </a:extLst>
                </a:gridCol>
                <a:gridCol w="1432003">
                  <a:extLst>
                    <a:ext uri="{9D8B030D-6E8A-4147-A177-3AD203B41FA5}">
                      <a16:colId xmlns:a16="http://schemas.microsoft.com/office/drawing/2014/main" val="378133511"/>
                    </a:ext>
                  </a:extLst>
                </a:gridCol>
                <a:gridCol w="1278508">
                  <a:extLst>
                    <a:ext uri="{9D8B030D-6E8A-4147-A177-3AD203B41FA5}">
                      <a16:colId xmlns:a16="http://schemas.microsoft.com/office/drawing/2014/main" val="1146905894"/>
                    </a:ext>
                  </a:extLst>
                </a:gridCol>
                <a:gridCol w="1249449">
                  <a:extLst>
                    <a:ext uri="{9D8B030D-6E8A-4147-A177-3AD203B41FA5}">
                      <a16:colId xmlns:a16="http://schemas.microsoft.com/office/drawing/2014/main" val="811126248"/>
                    </a:ext>
                  </a:extLst>
                </a:gridCol>
                <a:gridCol w="996795">
                  <a:extLst>
                    <a:ext uri="{9D8B030D-6E8A-4147-A177-3AD203B41FA5}">
                      <a16:colId xmlns:a16="http://schemas.microsoft.com/office/drawing/2014/main" val="1717803247"/>
                    </a:ext>
                  </a:extLst>
                </a:gridCol>
              </a:tblGrid>
              <a:tr h="1403328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 7th Sept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  14th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21st Sept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28th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5th Oct</a:t>
                      </a:r>
                      <a:endParaRPr lang="en-GB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dirty="0"/>
                        <a:t>Wb 12th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297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94%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95%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92%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91%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r>
                        <a:rPr lang="en-GB" b="1" dirty="0"/>
                        <a:t>1.3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486860"/>
                  </a:ext>
                </a:extLst>
              </a:tr>
              <a:tr h="507890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538436"/>
                  </a:ext>
                </a:extLst>
              </a:tr>
            </a:tbl>
          </a:graphicData>
        </a:graphic>
      </p:graphicFrame>
      <p:pic>
        <p:nvPicPr>
          <p:cNvPr id="4" name="Picture 3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C43BB4A1-5F6C-D8EA-9D6D-5983FF00B7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5987" y="184439"/>
            <a:ext cx="1189861" cy="1200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202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CCD61-0FA4-E92E-5CFD-ABFF21572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D326E-DC11-7657-3B99-CB26D731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 Light"/>
              </a:rPr>
              <a:t>Ward End weekly attendance</a:t>
            </a:r>
            <a:endParaRPr lang="en-US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84D5DA7-D515-5917-C84A-829229BA74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3881506"/>
              </p:ext>
            </p:extLst>
          </p:nvPr>
        </p:nvGraphicFramePr>
        <p:xfrm>
          <a:off x="304798" y="1391551"/>
          <a:ext cx="8680175" cy="4421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427">
                  <a:extLst>
                    <a:ext uri="{9D8B030D-6E8A-4147-A177-3AD203B41FA5}">
                      <a16:colId xmlns:a16="http://schemas.microsoft.com/office/drawing/2014/main" val="3451341554"/>
                    </a:ext>
                  </a:extLst>
                </a:gridCol>
                <a:gridCol w="1328889">
                  <a:extLst>
                    <a:ext uri="{9D8B030D-6E8A-4147-A177-3AD203B41FA5}">
                      <a16:colId xmlns:a16="http://schemas.microsoft.com/office/drawing/2014/main" val="4130481469"/>
                    </a:ext>
                  </a:extLst>
                </a:gridCol>
                <a:gridCol w="1357263">
                  <a:extLst>
                    <a:ext uri="{9D8B030D-6E8A-4147-A177-3AD203B41FA5}">
                      <a16:colId xmlns:a16="http://schemas.microsoft.com/office/drawing/2014/main" val="207533839"/>
                    </a:ext>
                  </a:extLst>
                </a:gridCol>
                <a:gridCol w="1367786">
                  <a:extLst>
                    <a:ext uri="{9D8B030D-6E8A-4147-A177-3AD203B41FA5}">
                      <a16:colId xmlns:a16="http://schemas.microsoft.com/office/drawing/2014/main" val="2691377456"/>
                    </a:ext>
                  </a:extLst>
                </a:gridCol>
                <a:gridCol w="1273091">
                  <a:extLst>
                    <a:ext uri="{9D8B030D-6E8A-4147-A177-3AD203B41FA5}">
                      <a16:colId xmlns:a16="http://schemas.microsoft.com/office/drawing/2014/main" val="1470183391"/>
                    </a:ext>
                  </a:extLst>
                </a:gridCol>
                <a:gridCol w="1083706">
                  <a:extLst>
                    <a:ext uri="{9D8B030D-6E8A-4147-A177-3AD203B41FA5}">
                      <a16:colId xmlns:a16="http://schemas.microsoft.com/office/drawing/2014/main" val="2446578689"/>
                    </a:ext>
                  </a:extLst>
                </a:gridCol>
                <a:gridCol w="989013">
                  <a:extLst>
                    <a:ext uri="{9D8B030D-6E8A-4147-A177-3AD203B41FA5}">
                      <a16:colId xmlns:a16="http://schemas.microsoft.com/office/drawing/2014/main" val="3593814763"/>
                    </a:ext>
                  </a:extLst>
                </a:gridCol>
              </a:tblGrid>
              <a:tr h="982611"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dirty="0"/>
                        <a:t>Wb 7th </a:t>
                      </a:r>
                      <a:r>
                        <a:rPr lang="en-US"/>
                        <a:t>Sept</a:t>
                      </a:r>
                      <a:endParaRPr lang="en-US" baseline="30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14th Sept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21st Sept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28th Sept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5th Oct</a:t>
                      </a:r>
                      <a:endParaRPr lang="en-GB" baseline="30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/>
                        <a:t>Wb 12th Oct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09617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Squirrels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5324757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Foxes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90415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Hedgehogs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89%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005263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Owls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97%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869598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Doves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96%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8886939"/>
                  </a:ext>
                </a:extLst>
              </a:tr>
              <a:tr h="573190">
                <a:tc>
                  <a:txBody>
                    <a:bodyPr/>
                    <a:lstStyle/>
                    <a:p>
                      <a:r>
                        <a:rPr lang="en-GB" b="1" dirty="0"/>
                        <a:t>Swans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b="1" dirty="0"/>
                        <a:t>100%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GB" b="1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21901"/>
                  </a:ext>
                </a:extLst>
              </a:tr>
            </a:tbl>
          </a:graphicData>
        </a:graphic>
      </p:graphicFrame>
      <p:pic>
        <p:nvPicPr>
          <p:cNvPr id="5" name="Picture 4" descr="A yellow sign with a group of people and text&#10;&#10;Description automatically generated">
            <a:extLst>
              <a:ext uri="{FF2B5EF4-FFF2-40B4-BE49-F238E27FC236}">
                <a16:creationId xmlns:a16="http://schemas.microsoft.com/office/drawing/2014/main" id="{3B15AC31-E08B-AF2D-53C9-124F2828A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7391" y="46704"/>
            <a:ext cx="1552455" cy="1506794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B2C7C51-8250-E6CD-71B0-67903A81BC18}"/>
              </a:ext>
            </a:extLst>
          </p:cNvPr>
          <p:cNvSpPr/>
          <p:nvPr/>
        </p:nvSpPr>
        <p:spPr>
          <a:xfrm>
            <a:off x="2681797" y="5064097"/>
            <a:ext cx="887675" cy="75007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285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85CA4-73F6-2C03-2CD4-E49E891E54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68" t="9091" r="28145" b="-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C9B9AD-D62A-DC9C-E02D-B17664BFC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Well done Swans &amp; 3.2</a:t>
            </a:r>
            <a:br>
              <a:rPr lang="en-US" sz="4800" dirty="0">
                <a:solidFill>
                  <a:schemeClr val="bg1"/>
                </a:solidFill>
                <a:ea typeface="Calibri Light"/>
                <a:cs typeface="Calibri Light"/>
              </a:rPr>
            </a:br>
            <a:br>
              <a:rPr lang="en-US" sz="4800" dirty="0">
                <a:solidFill>
                  <a:schemeClr val="bg1"/>
                </a:solidFill>
                <a:ea typeface="Calibri Light"/>
                <a:cs typeface="Calibri Light"/>
              </a:rPr>
            </a:br>
            <a:r>
              <a:rPr lang="en-US" sz="4800" dirty="0">
                <a:solidFill>
                  <a:schemeClr val="bg1"/>
                </a:solidFill>
              </a:rPr>
              <a:t>100% attendance!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1541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B58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EDC8E93-269E-207A-5F9C-0A9A8EE5A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941" y="643467"/>
            <a:ext cx="990411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82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Chicken &amp; Chorizo Paella Spanish One-Pot Dish | Buy Ingredients">
            <a:extLst>
              <a:ext uri="{FF2B5EF4-FFF2-40B4-BE49-F238E27FC236}">
                <a16:creationId xmlns:a16="http://schemas.microsoft.com/office/drawing/2014/main" id="{77ECE4DC-072A-73F2-2CE7-D37CB95605E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22857" b="20893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96C290-C9B9-DDEC-2A46-2B7DD484D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>
                <a:solidFill>
                  <a:srgbClr val="FFFFFF"/>
                </a:solidFill>
              </a:rPr>
              <a:t>Coming soon</a:t>
            </a:r>
            <a:br>
              <a:rPr lang="en-US" sz="3800">
                <a:solidFill>
                  <a:srgbClr val="FFFFFF"/>
                </a:solidFill>
              </a:rPr>
            </a:br>
            <a:r>
              <a:rPr lang="en-US" sz="3800">
                <a:solidFill>
                  <a:srgbClr val="FFFFFF"/>
                </a:solidFill>
              </a:rPr>
              <a:t>European Day of Languages 25th September:</a:t>
            </a:r>
            <a:br>
              <a:rPr lang="en-US" sz="3800">
                <a:solidFill>
                  <a:srgbClr val="FFFFFF"/>
                </a:solidFill>
              </a:rPr>
            </a:br>
            <a:br>
              <a:rPr lang="en-US" sz="3800">
                <a:solidFill>
                  <a:srgbClr val="FFFFFF"/>
                </a:solidFill>
              </a:rPr>
            </a:br>
            <a:r>
              <a:rPr lang="en-US" sz="3800">
                <a:solidFill>
                  <a:srgbClr val="FFFFFF"/>
                </a:solidFill>
              </a:rPr>
              <a:t>Special Spanish Lunch</a:t>
            </a:r>
            <a:br>
              <a:rPr lang="en-US" sz="3800">
                <a:solidFill>
                  <a:srgbClr val="FFFFFF"/>
                </a:solidFill>
              </a:rPr>
            </a:br>
            <a:endParaRPr lang="en-US" sz="38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66259-2EE2-1A2A-83AD-1C995C27B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buNone/>
            </a:pPr>
            <a:r>
              <a:rPr lang="en-US" sz="2400">
                <a:solidFill>
                  <a:srgbClr val="FFFFFF"/>
                </a:solidFill>
              </a:rPr>
              <a:t>Voted for by pupils – enjoy!!</a:t>
            </a:r>
          </a:p>
        </p:txBody>
      </p:sp>
    </p:spTree>
    <p:extLst>
      <p:ext uri="{BB962C8B-B14F-4D97-AF65-F5344CB8AC3E}">
        <p14:creationId xmlns:p14="http://schemas.microsoft.com/office/powerpoint/2010/main" val="1340076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B57C8A-CCFE-A433-0500-53B1990D5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F2BC02F-BD28-79B2-4978-87300C34A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AA209E-0826-D04B-A703-5BA1951D1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762" y="329184"/>
            <a:ext cx="6251110" cy="1783080"/>
          </a:xfrm>
        </p:spPr>
        <p:txBody>
          <a:bodyPr anchor="b">
            <a:normAutofit fontScale="90000"/>
          </a:bodyPr>
          <a:lstStyle/>
          <a:p>
            <a:r>
              <a:rPr lang="en-US" sz="3600" dirty="0">
                <a:ea typeface="Calibri Light"/>
                <a:cs typeface="Calibri Light"/>
              </a:rPr>
              <a:t>What fabulous books are you reading?  These are my next 2 </a:t>
            </a:r>
            <a:r>
              <a:rPr lang="en-US" sz="3600">
                <a:ea typeface="Calibri Light"/>
                <a:cs typeface="Calibri Light"/>
              </a:rPr>
              <a:t>reads.  Read your book every night!</a:t>
            </a:r>
            <a:endParaRPr lang="en-US" sz="3600" dirty="0"/>
          </a:p>
        </p:txBody>
      </p:sp>
      <p:pic>
        <p:nvPicPr>
          <p:cNvPr id="4" name="Picture 3" descr="A cartoon of a person waving&#10;&#10;Description automatically generated">
            <a:extLst>
              <a:ext uri="{FF2B5EF4-FFF2-40B4-BE49-F238E27FC236}">
                <a16:creationId xmlns:a16="http://schemas.microsoft.com/office/drawing/2014/main" id="{A8E0CCE9-CE6F-6ABE-FA13-CC2797D51E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672"/>
          <a:stretch>
            <a:fillRect/>
          </a:stretch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E9F72F72-4A00-9DA7-EFEE-8CB82BB00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ragon Girl and the Awakened Flames - Emba Oak (Paperback)">
            <a:extLst>
              <a:ext uri="{FF2B5EF4-FFF2-40B4-BE49-F238E27FC236}">
                <a16:creationId xmlns:a16="http://schemas.microsoft.com/office/drawing/2014/main" id="{3FAB1011-3B7E-6E2B-E410-054569051F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90109" y="2706624"/>
            <a:ext cx="2352176" cy="3483864"/>
          </a:xfrm>
          <a:prstGeom prst="rect">
            <a:avLst/>
          </a:prstGeom>
        </p:spPr>
      </p:pic>
      <p:pic>
        <p:nvPicPr>
          <p:cNvPr id="6" name="Picture 5" descr="Dreamstalkers: The Night Train - Dreamstalkers Book 1 (Paperback)">
            <a:extLst>
              <a:ext uri="{FF2B5EF4-FFF2-40B4-BE49-F238E27FC236}">
                <a16:creationId xmlns:a16="http://schemas.microsoft.com/office/drawing/2014/main" id="{043E6FA2-484A-D382-C7F7-AE4275F3C1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255" y="2387600"/>
            <a:ext cx="2560929" cy="3911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818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A295D-85F1-3C4A-EBEA-54796E0A8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Uniform expectations- 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554E4CF-1A19-19A2-5450-F5EC76183AB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724" r="2493" b="1"/>
          <a:stretch>
            <a:fillRect/>
          </a:stretch>
        </p:blipFill>
        <p:spPr>
          <a:xfrm>
            <a:off x="6577966" y="10"/>
            <a:ext cx="5612511" cy="5602932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BF73415-FF65-8102-9FBB-247746D50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63" y="2794458"/>
            <a:ext cx="6025322" cy="39594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Remember</a:t>
            </a:r>
          </a:p>
          <a:p>
            <a:r>
              <a:rPr lang="en-US" sz="2200" dirty="0"/>
              <a:t>Black school shoes- </a:t>
            </a:r>
            <a:r>
              <a:rPr lang="en-US" sz="2200" i="1" dirty="0"/>
              <a:t>not trainers.</a:t>
            </a:r>
          </a:p>
          <a:p>
            <a:r>
              <a:rPr lang="en-US" sz="2200" dirty="0"/>
              <a:t>Headscarves- fastened and short ends ( for your health and safety)</a:t>
            </a:r>
          </a:p>
          <a:p>
            <a:r>
              <a:rPr lang="en-US" sz="2200" dirty="0"/>
              <a:t>PE kit- white T shirt, black shorts or leggings, Or tracksuit –trousers, with no logo's.</a:t>
            </a:r>
          </a:p>
          <a:p>
            <a:r>
              <a:rPr lang="en-US" sz="2200" dirty="0"/>
              <a:t>No </a:t>
            </a:r>
            <a:r>
              <a:rPr lang="en-US" sz="2200"/>
              <a:t>jewellery</a:t>
            </a:r>
            <a:r>
              <a:rPr lang="en-US" sz="2200" dirty="0"/>
              <a:t>.  No smart watches.</a:t>
            </a:r>
          </a:p>
          <a:p>
            <a:r>
              <a:rPr lang="en-US" sz="2200"/>
              <a:t>Long hair tied up please. Every day.</a:t>
            </a:r>
            <a:endParaRPr lang="en-US" sz="2200">
              <a:ea typeface="Calibri"/>
              <a:cs typeface="Calibri"/>
            </a:endParaRPr>
          </a:p>
          <a:p>
            <a:r>
              <a:rPr lang="en-US" sz="2200" dirty="0"/>
              <a:t>Dojo's this week for </a:t>
            </a:r>
            <a:r>
              <a:rPr lang="en-US" sz="2200" i="1" dirty="0"/>
              <a:t>complete</a:t>
            </a:r>
            <a:r>
              <a:rPr lang="en-US" sz="2200" dirty="0"/>
              <a:t> correct uniform.</a:t>
            </a:r>
          </a:p>
        </p:txBody>
      </p:sp>
    </p:spTree>
    <p:extLst>
      <p:ext uri="{BB962C8B-B14F-4D97-AF65-F5344CB8AC3E}">
        <p14:creationId xmlns:p14="http://schemas.microsoft.com/office/powerpoint/2010/main" val="4269165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597feb0-90a3-4dd7-bd7b-e801c828512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0E25F596F89646A99DB622F3CB21E8" ma:contentTypeVersion="15" ma:contentTypeDescription="Create a new document." ma:contentTypeScope="" ma:versionID="f83ebc7cb7c56f7ec4efc3fa45b90e44">
  <xsd:schema xmlns:xsd="http://www.w3.org/2001/XMLSchema" xmlns:xs="http://www.w3.org/2001/XMLSchema" xmlns:p="http://schemas.microsoft.com/office/2006/metadata/properties" xmlns:ns3="8597feb0-90a3-4dd7-bd7b-e801c8285120" xmlns:ns4="44639eb9-4e59-423c-9035-d8b13c163b16" targetNamespace="http://schemas.microsoft.com/office/2006/metadata/properties" ma:root="true" ma:fieldsID="cc5e8d29b02e3f3be03327e20349318a" ns3:_="" ns4:_="">
    <xsd:import namespace="8597feb0-90a3-4dd7-bd7b-e801c8285120"/>
    <xsd:import namespace="44639eb9-4e59-423c-9035-d8b13c163b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97feb0-90a3-4dd7-bd7b-e801c82851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639eb9-4e59-423c-9035-d8b13c163b1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6D64C7-25B4-4039-AC96-5EFDDB852A79}">
  <ds:schemaRefs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44639eb9-4e59-423c-9035-d8b13c163b16"/>
    <ds:schemaRef ds:uri="http://www.w3.org/XML/1998/namespace"/>
    <ds:schemaRef ds:uri="8597feb0-90a3-4dd7-bd7b-e801c8285120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EA97A6F-4CE9-4FA8-9EB3-8D63EBF47A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97feb0-90a3-4dd7-bd7b-e801c8285120"/>
    <ds:schemaRef ds:uri="44639eb9-4e59-423c-9035-d8b13c163b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CED1361-54F1-4942-988A-8FA61F5D70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535</Words>
  <Application>Microsoft Office PowerPoint</Application>
  <PresentationFormat>Widescreen</PresentationFormat>
  <Paragraphs>164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           </vt:lpstr>
      <vt:lpstr>Ward End Welcomes- are yours ready!</vt:lpstr>
      <vt:lpstr>Assembly focus: All the ways we can help each other to learn</vt:lpstr>
      <vt:lpstr>PowerPoint Presentation</vt:lpstr>
      <vt:lpstr>PowerPoint Presentation</vt:lpstr>
      <vt:lpstr>Please have a look at our attendance poster </vt:lpstr>
      <vt:lpstr>PowerPoint Presentation</vt:lpstr>
      <vt:lpstr>I8 classes have 95% and above- they have a star on their door chart  1/6 towards a class reward Well Done!</vt:lpstr>
      <vt:lpstr>Ward End weekly attendance</vt:lpstr>
      <vt:lpstr>Ward End weekly attendance</vt:lpstr>
      <vt:lpstr>Ward End weekly attendance</vt:lpstr>
      <vt:lpstr>Ward End weekly attendance</vt:lpstr>
      <vt:lpstr>Well done Swans &amp; 3.2  100% attendance!</vt:lpstr>
      <vt:lpstr>PowerPoint Presentation</vt:lpstr>
      <vt:lpstr>Coming soon European Day of Languages 25th September:  Special Spanish Lunch </vt:lpstr>
      <vt:lpstr>What fabulous books are you reading?  These are my next 2 reads.  Read your book every night!</vt:lpstr>
      <vt:lpstr>Uniform expectations-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Rachel Chahal</dc:creator>
  <cp:lastModifiedBy>Rachel Chahal</cp:lastModifiedBy>
  <cp:revision>685</cp:revision>
  <dcterms:created xsi:type="dcterms:W3CDTF">2023-08-18T11:35:42Z</dcterms:created>
  <dcterms:modified xsi:type="dcterms:W3CDTF">2026-09-13T19:51:00Z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0x010100500E25F596F89646A99DB622F3CB21E8</vt:lpwstr>
  </property>
  <property fmtid="{D5CDD505-2E9C-101B-9397-08002B2CF9AE}" pid="3" name="MediaServiceImageTags">
    <vt:lpwstr/>
  </property>
  <property fmtid="{D5CDD505-2E9C-101B-9397-08002B2CF9AE}" pid="4" name="MSIP_Label_ccc32323-9d43-4a55-a5ab-d83ec7acf88f_Enabled">
    <vt:lpwstr>true</vt:lpwstr>
  </property>
  <property fmtid="{D5CDD505-2E9C-101B-9397-08002B2CF9AE}" pid="5" name="MSIP_Label_ccc32323-9d43-4a55-a5ab-d83ec7acf88f_SetDate">
    <vt:lpwstr>2026-01-05T17:29:37Z</vt:lpwstr>
  </property>
  <property fmtid="{D5CDD505-2E9C-101B-9397-08002B2CF9AE}" pid="6" name="MSIP_Label_ccc32323-9d43-4a55-a5ab-d83ec7acf88f_Method">
    <vt:lpwstr>Standard</vt:lpwstr>
  </property>
  <property fmtid="{D5CDD505-2E9C-101B-9397-08002B2CF9AE}" pid="7" name="MSIP_Label_ccc32323-9d43-4a55-a5ab-d83ec7acf88f_Name">
    <vt:lpwstr>General</vt:lpwstr>
  </property>
  <property fmtid="{D5CDD505-2E9C-101B-9397-08002B2CF9AE}" pid="8" name="MSIP_Label_ccc32323-9d43-4a55-a5ab-d83ec7acf88f_SiteId">
    <vt:lpwstr>015d0175-e649-4f46-92f6-da84eecd3c60</vt:lpwstr>
  </property>
  <property fmtid="{D5CDD505-2E9C-101B-9397-08002B2CF9AE}" pid="9" name="MSIP_Label_ccc32323-9d43-4a55-a5ab-d83ec7acf88f_ActionId">
    <vt:lpwstr>ca284719-f976-42d6-bb87-e444827fe44e</vt:lpwstr>
  </property>
  <property fmtid="{D5CDD505-2E9C-101B-9397-08002B2CF9AE}" pid="10" name="MSIP_Label_ccc32323-9d43-4a55-a5ab-d83ec7acf88f_ContentBits">
    <vt:lpwstr>0</vt:lpwstr>
  </property>
  <property fmtid="{D5CDD505-2E9C-101B-9397-08002B2CF9AE}" pid="11" name="MSIP_Label_ccc32323-9d43-4a55-a5ab-d83ec7acf88f_Tag">
    <vt:lpwstr>10, 3, 0, 1</vt:lpwstr>
  </property>
</Properties>
</file>